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66"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58217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49003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546182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41150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86457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0816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851242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344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606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134934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41877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7/16/2017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7/16/2017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7/16/2017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7/16/2017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11B4E-F332-2C45-993B-8D82C45641AB}" type="datetimeFigureOut">
              <a:rPr lang="en-US" smtClean="0"/>
              <a:t>7/16/2017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794D38-F559-EF4B-B59D-45F4D029AA1E}" type="slidenum">
              <a:rPr lang="en-US" smtClean="0"/>
              <a:t>‹#›</a:t>
            </a:fld>
            <a:endParaRPr lang="en-US"/>
          </a:p>
        </p:txBody>
      </p:sp>
    </p:spTree>
    <p:extLst>
      <p:ext uri="{BB962C8B-B14F-4D97-AF65-F5344CB8AC3E}">
        <p14:creationId xmlns:p14="http://schemas.microsoft.com/office/powerpoint/2010/main" val="418564135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b="1" dirty="0" smtClean="0">
                <a:solidFill>
                  <a:srgbClr val="FFFFFF"/>
                </a:solidFill>
              </a:rPr>
              <a:t>Chapter 20</a:t>
            </a:r>
            <a:r>
              <a:rPr lang="en-US" dirty="0" smtClean="0">
                <a:solidFill>
                  <a:srgbClr val="FFFFFF"/>
                </a:solidFill>
              </a:rPr>
              <a:t> </a:t>
            </a:r>
            <a:br>
              <a:rPr lang="en-US" dirty="0" smtClean="0">
                <a:solidFill>
                  <a:srgbClr val="FFFFFF"/>
                </a:solidFill>
              </a:rPr>
            </a:br>
            <a:r>
              <a:rPr lang="en-US" dirty="0" smtClean="0">
                <a:solidFill>
                  <a:srgbClr val="FFFFFF"/>
                </a:solidFill>
              </a:rPr>
              <a:t>A Strategic Advantage</a:t>
            </a:r>
            <a:br>
              <a:rPr lang="en-US" dirty="0" smtClean="0">
                <a:solidFill>
                  <a:srgbClr val="FFFFFF"/>
                </a:solidFill>
              </a:rPr>
            </a:br>
            <a:endParaRPr lang="en-US"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English—Fourth Rule</a:t>
            </a:r>
            <a:endParaRPr lang="en-US" dirty="0"/>
          </a:p>
        </p:txBody>
      </p:sp>
      <p:sp>
        <p:nvSpPr>
          <p:cNvPr id="3" name="Content Placeholder 2"/>
          <p:cNvSpPr>
            <a:spLocks noGrp="1"/>
          </p:cNvSpPr>
          <p:nvPr>
            <p:ph idx="1"/>
          </p:nvPr>
        </p:nvSpPr>
        <p:spPr>
          <a:xfrm>
            <a:off x="498475" y="1981200"/>
            <a:ext cx="7415440" cy="4144963"/>
          </a:xfrm>
        </p:spPr>
        <p:txBody>
          <a:bodyPr>
            <a:normAutofit/>
          </a:bodyPr>
          <a:lstStyle/>
          <a:p>
            <a:pPr marL="0" indent="0">
              <a:buNone/>
            </a:pPr>
            <a:r>
              <a:rPr lang="en-US" sz="2000" b="1" dirty="0">
                <a:solidFill>
                  <a:schemeClr val="bg2">
                    <a:lumMod val="60000"/>
                    <a:lumOff val="40000"/>
                  </a:schemeClr>
                </a:solidFill>
              </a:rPr>
              <a:t>Always use simple and short sentences. </a:t>
            </a:r>
          </a:p>
          <a:p>
            <a:pPr marL="0" indent="0">
              <a:buNone/>
            </a:pPr>
            <a:r>
              <a:rPr lang="en-US" sz="2000" dirty="0"/>
              <a:t>Although short and simple sentences may appear too simplistic to native readers, they are generally better understood by non-native readers.</a:t>
            </a:r>
          </a:p>
          <a:p>
            <a:pPr marL="0" indent="0">
              <a:buNone/>
            </a:pPr>
            <a:r>
              <a:rPr lang="en-US" sz="2000" dirty="0" smtClean="0"/>
              <a:t>Compare </a:t>
            </a:r>
            <a:r>
              <a:rPr lang="en-US" sz="2000" dirty="0"/>
              <a:t>this first sentence with: “Short and simple sentences may appear too simplistic to native readers. Short sentences are better understood by non-native readers.”</a:t>
            </a:r>
          </a:p>
          <a:p>
            <a:pPr marL="0" indent="0">
              <a:buNone/>
            </a:pPr>
            <a:r>
              <a:rPr lang="en-US" sz="2000" dirty="0" smtClean="0"/>
              <a:t>Even </a:t>
            </a:r>
            <a:r>
              <a:rPr lang="en-US" sz="2000" dirty="0"/>
              <a:t>though the two shorter sentences would not earn a good grade in an English composition class, there is no way they can be misunderstood.</a:t>
            </a:r>
          </a:p>
        </p:txBody>
      </p:sp>
    </p:spTree>
    <p:extLst>
      <p:ext uri="{BB962C8B-B14F-4D97-AF65-F5344CB8AC3E}">
        <p14:creationId xmlns:p14="http://schemas.microsoft.com/office/powerpoint/2010/main" val="1710343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English—Fifth Rule</a:t>
            </a:r>
            <a:endParaRPr lang="en-US" dirty="0"/>
          </a:p>
        </p:txBody>
      </p:sp>
      <p:sp>
        <p:nvSpPr>
          <p:cNvPr id="3" name="Content Placeholder 2"/>
          <p:cNvSpPr>
            <a:spLocks noGrp="1"/>
          </p:cNvSpPr>
          <p:nvPr>
            <p:ph idx="1"/>
          </p:nvPr>
        </p:nvSpPr>
        <p:spPr>
          <a:xfrm>
            <a:off x="498475" y="1981200"/>
            <a:ext cx="7263039" cy="4144963"/>
          </a:xfrm>
        </p:spPr>
        <p:txBody>
          <a:bodyPr>
            <a:noAutofit/>
          </a:bodyPr>
          <a:lstStyle/>
          <a:p>
            <a:pPr marL="0" indent="0">
              <a:buNone/>
            </a:pPr>
            <a:r>
              <a:rPr lang="en-US" sz="2000" b="1" dirty="0">
                <a:solidFill>
                  <a:schemeClr val="bg2">
                    <a:lumMod val="60000"/>
                    <a:lumOff val="40000"/>
                  </a:schemeClr>
                </a:solidFill>
              </a:rPr>
              <a:t>Never use idioms that are sport- or military-related, as they are rarely, if ever, understood properly.</a:t>
            </a:r>
          </a:p>
          <a:p>
            <a:pPr marL="0" indent="0">
              <a:buNone/>
            </a:pPr>
            <a:r>
              <a:rPr lang="en-US" sz="2000" dirty="0"/>
              <a:t>Here is a sentence from the British newspaper </a:t>
            </a:r>
            <a:r>
              <a:rPr lang="en-US" sz="2000" i="1" dirty="0" smtClean="0"/>
              <a:t>The </a:t>
            </a:r>
            <a:r>
              <a:rPr lang="en-US" sz="2000" i="1" dirty="0"/>
              <a:t>Guardian</a:t>
            </a:r>
            <a:r>
              <a:rPr lang="en-US" sz="2000" dirty="0" smtClean="0"/>
              <a:t>, </a:t>
            </a:r>
            <a:r>
              <a:rPr lang="en-US" sz="2000" dirty="0"/>
              <a:t>reporting on a cricket test (game):</a:t>
            </a:r>
          </a:p>
          <a:p>
            <a:pPr lvl="1" indent="0">
              <a:buNone/>
            </a:pPr>
            <a:r>
              <a:rPr lang="en-US" sz="2000" i="1" dirty="0" smtClean="0"/>
              <a:t>“</a:t>
            </a:r>
            <a:r>
              <a:rPr lang="en-US" sz="2000" i="1" dirty="0"/>
              <a:t>He had enough nous to admit he had "bowled too many four balls" after taking 5-42 in the second innings at Old Trafford, which suggests he will be able to keep his feet on the ground.”</a:t>
            </a:r>
          </a:p>
          <a:p>
            <a:pPr marL="0" indent="0">
              <a:buNone/>
            </a:pPr>
            <a:r>
              <a:rPr lang="en-US" sz="2000" dirty="0" smtClean="0"/>
              <a:t>It is as </a:t>
            </a:r>
            <a:r>
              <a:rPr lang="en-US" sz="2000" dirty="0"/>
              <a:t>easily </a:t>
            </a:r>
            <a:r>
              <a:rPr lang="en-US" sz="2000" dirty="0" smtClean="0"/>
              <a:t>understandable to </a:t>
            </a:r>
            <a:r>
              <a:rPr lang="en-US" sz="2000" dirty="0"/>
              <a:t>a non-native English speaker </a:t>
            </a:r>
            <a:r>
              <a:rPr lang="en-US" sz="2000" dirty="0" smtClean="0"/>
              <a:t>as </a:t>
            </a:r>
            <a:r>
              <a:rPr lang="en-US" sz="2000" dirty="0"/>
              <a:t>this sentence from the </a:t>
            </a:r>
            <a:r>
              <a:rPr lang="en-US" sz="2000" i="1" dirty="0" smtClean="0"/>
              <a:t>New </a:t>
            </a:r>
            <a:r>
              <a:rPr lang="en-US" sz="2000" i="1" dirty="0"/>
              <a:t>York </a:t>
            </a:r>
            <a:r>
              <a:rPr lang="en-US" sz="2000" i="1" dirty="0" smtClean="0"/>
              <a:t>Times </a:t>
            </a:r>
            <a:r>
              <a:rPr lang="en-US" sz="2000" dirty="0" smtClean="0"/>
              <a:t>reporting on a baseball game is:</a:t>
            </a:r>
            <a:endParaRPr lang="en-US" sz="2000" dirty="0"/>
          </a:p>
          <a:p>
            <a:pPr lvl="1" indent="0">
              <a:buNone/>
            </a:pPr>
            <a:r>
              <a:rPr lang="en-US" sz="2000" i="1" dirty="0" smtClean="0"/>
              <a:t>[</a:t>
            </a:r>
            <a:r>
              <a:rPr lang="en-US" sz="2000" i="1" dirty="0"/>
              <a:t>He] struck out the only batter he faced, bailing the [team</a:t>
            </a:r>
            <a:r>
              <a:rPr lang="en-US" sz="2000" i="1" dirty="0" smtClean="0"/>
              <a:t>] out </a:t>
            </a:r>
            <a:r>
              <a:rPr lang="en-US" sz="2000" i="1" dirty="0"/>
              <a:t>of a bases-loaded jam in the top of the seventh. ”</a:t>
            </a:r>
          </a:p>
        </p:txBody>
      </p:sp>
    </p:spTree>
    <p:extLst>
      <p:ext uri="{BB962C8B-B14F-4D97-AF65-F5344CB8AC3E}">
        <p14:creationId xmlns:p14="http://schemas.microsoft.com/office/powerpoint/2010/main" val="290217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English</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Special English is a reduced-vocabulary English developed by the </a:t>
            </a:r>
            <a:r>
              <a:rPr lang="en-US" sz="2000" i="1" dirty="0"/>
              <a:t>Voice of America</a:t>
            </a:r>
            <a:r>
              <a:rPr lang="en-US" sz="2000" dirty="0"/>
              <a:t>, the U.S. government-sponsored news organization that broadcasts worldwide. </a:t>
            </a:r>
          </a:p>
          <a:p>
            <a:pPr marL="465138" lvl="1" indent="0">
              <a:buNone/>
            </a:pPr>
            <a:endParaRPr lang="en-US" sz="2000" dirty="0" smtClean="0"/>
          </a:p>
          <a:p>
            <a:pPr marL="465138" lvl="1" indent="0">
              <a:buNone/>
            </a:pPr>
            <a:r>
              <a:rPr lang="en-US" sz="2000" dirty="0" smtClean="0"/>
              <a:t>“</a:t>
            </a:r>
            <a:r>
              <a:rPr lang="en-US" sz="2000" i="1" dirty="0"/>
              <a:t>The goal was to communicate by radio in clear and simple English with people whose native language was </a:t>
            </a:r>
            <a:r>
              <a:rPr lang="en-US" sz="2000" i="1" dirty="0" smtClean="0"/>
              <a:t>  not </a:t>
            </a:r>
            <a:r>
              <a:rPr lang="en-US" sz="2000" i="1" dirty="0"/>
              <a:t>English</a:t>
            </a:r>
            <a:r>
              <a:rPr lang="en-US" sz="2000" i="1" dirty="0" smtClean="0"/>
              <a:t>.</a:t>
            </a:r>
            <a:r>
              <a:rPr lang="en-US" sz="2000" dirty="0" smtClean="0"/>
              <a:t>”</a:t>
            </a:r>
          </a:p>
          <a:p>
            <a:pPr marL="465138" lvl="1" indent="0">
              <a:buNone/>
            </a:pPr>
            <a:r>
              <a:rPr lang="en-US" sz="2000" i="1" dirty="0"/>
              <a:t>	</a:t>
            </a:r>
            <a:r>
              <a:rPr lang="en-US" sz="2000" i="1" dirty="0" smtClean="0"/>
              <a:t>			Voice </a:t>
            </a:r>
            <a:r>
              <a:rPr lang="en-US" sz="2000" i="1" dirty="0"/>
              <a:t>of America’s website</a:t>
            </a:r>
          </a:p>
          <a:p>
            <a:pPr marL="0" indent="0">
              <a:buNone/>
            </a:pPr>
            <a:r>
              <a:rPr lang="en-US" sz="2000" dirty="0" smtClean="0"/>
              <a:t>The </a:t>
            </a:r>
            <a:r>
              <a:rPr lang="en-US" sz="2000" dirty="0"/>
              <a:t>rules of Special English should be used when communicating with non-native speakers, whether in </a:t>
            </a:r>
            <a:r>
              <a:rPr lang="en-US" sz="2000" dirty="0" smtClean="0"/>
              <a:t>   person </a:t>
            </a:r>
            <a:r>
              <a:rPr lang="en-US" sz="2000" dirty="0"/>
              <a:t>or by telephone.</a:t>
            </a:r>
          </a:p>
          <a:p>
            <a:pPr marL="0" indent="0">
              <a:buNone/>
            </a:pPr>
            <a:endParaRPr lang="en-US" dirty="0"/>
          </a:p>
        </p:txBody>
      </p:sp>
    </p:spTree>
    <p:extLst>
      <p:ext uri="{BB962C8B-B14F-4D97-AF65-F5344CB8AC3E}">
        <p14:creationId xmlns:p14="http://schemas.microsoft.com/office/powerpoint/2010/main" val="229790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English—First Rule</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bg2">
                    <a:lumMod val="60000"/>
                    <a:lumOff val="40000"/>
                  </a:schemeClr>
                </a:solidFill>
              </a:rPr>
              <a:t>Sentences should be short and contain only one idea.</a:t>
            </a:r>
          </a:p>
          <a:p>
            <a:pPr marL="0" indent="0">
              <a:buNone/>
            </a:pPr>
            <a:r>
              <a:rPr lang="en-US" sz="2000" dirty="0"/>
              <a:t>It is easier for a non-native listener to hear small and short sentences, since there is less information to remember before the entire meaning of the sentence is understood.</a:t>
            </a:r>
          </a:p>
          <a:p>
            <a:pPr marL="0" indent="0">
              <a:buNone/>
            </a:pPr>
            <a:r>
              <a:rPr lang="en-US" sz="2000" dirty="0" smtClean="0"/>
              <a:t>This </a:t>
            </a:r>
            <a:r>
              <a:rPr lang="en-US" sz="2000" dirty="0"/>
              <a:t>recommendation, which was very important in written communication, is critical for in-person and telephone conversations.  </a:t>
            </a:r>
          </a:p>
          <a:p>
            <a:pPr marL="0" indent="0">
              <a:buNone/>
            </a:pPr>
            <a:endParaRPr lang="en-US" dirty="0"/>
          </a:p>
        </p:txBody>
      </p:sp>
    </p:spTree>
    <p:extLst>
      <p:ext uri="{BB962C8B-B14F-4D97-AF65-F5344CB8AC3E}">
        <p14:creationId xmlns:p14="http://schemas.microsoft.com/office/powerpoint/2010/main" val="2397671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English—Second Rule</a:t>
            </a:r>
            <a:endParaRPr lang="en-US" dirty="0"/>
          </a:p>
        </p:txBody>
      </p:sp>
      <p:sp>
        <p:nvSpPr>
          <p:cNvPr id="3" name="Content Placeholder 2"/>
          <p:cNvSpPr>
            <a:spLocks noGrp="1"/>
          </p:cNvSpPr>
          <p:nvPr>
            <p:ph idx="1"/>
          </p:nvPr>
        </p:nvSpPr>
        <p:spPr>
          <a:xfrm>
            <a:off x="498475" y="1981200"/>
            <a:ext cx="7437212" cy="4144963"/>
          </a:xfrm>
        </p:spPr>
        <p:txBody>
          <a:bodyPr>
            <a:normAutofit/>
          </a:bodyPr>
          <a:lstStyle/>
          <a:p>
            <a:pPr marL="0" indent="0">
              <a:buNone/>
            </a:pPr>
            <a:r>
              <a:rPr lang="en-US" sz="2000" b="1" dirty="0">
                <a:solidFill>
                  <a:schemeClr val="bg2">
                    <a:lumMod val="60000"/>
                    <a:lumOff val="40000"/>
                  </a:schemeClr>
                </a:solidFill>
              </a:rPr>
              <a:t>The vocabulary should be limited to correct and accurate terms.</a:t>
            </a:r>
          </a:p>
          <a:p>
            <a:pPr marL="0" indent="0">
              <a:buNone/>
            </a:pPr>
            <a:r>
              <a:rPr lang="en-US" sz="2000" dirty="0"/>
              <a:t>Although lots of native speakers pay careful attention and eliminate sentence fragments such as “like” and “you know what I mean” in their speech, others are less careful.</a:t>
            </a:r>
          </a:p>
          <a:p>
            <a:pPr marL="0" indent="0">
              <a:buNone/>
            </a:pPr>
            <a:r>
              <a:rPr lang="en-US" sz="2000" dirty="0" smtClean="0"/>
              <a:t>Eliminating </a:t>
            </a:r>
            <a:r>
              <a:rPr lang="en-US" sz="2000" dirty="0"/>
              <a:t>all such “fillers” and all local idiomatic or cultural references (references to sport figures or television characters, even in “small talk”) allows non-native listeners to understand the meaning of the communication.</a:t>
            </a:r>
          </a:p>
          <a:p>
            <a:pPr marL="0" indent="0">
              <a:buNone/>
            </a:pPr>
            <a:endParaRPr lang="en-US" dirty="0"/>
          </a:p>
        </p:txBody>
      </p:sp>
    </p:spTree>
    <p:extLst>
      <p:ext uri="{BB962C8B-B14F-4D97-AF65-F5344CB8AC3E}">
        <p14:creationId xmlns:p14="http://schemas.microsoft.com/office/powerpoint/2010/main" val="286514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English—Third Rule</a:t>
            </a:r>
            <a:endParaRPr lang="en-US" dirty="0"/>
          </a:p>
        </p:txBody>
      </p:sp>
      <p:sp>
        <p:nvSpPr>
          <p:cNvPr id="3" name="Content Placeholder 2"/>
          <p:cNvSpPr>
            <a:spLocks noGrp="1"/>
          </p:cNvSpPr>
          <p:nvPr>
            <p:ph idx="1"/>
          </p:nvPr>
        </p:nvSpPr>
        <p:spPr>
          <a:xfrm>
            <a:off x="498475" y="1981200"/>
            <a:ext cx="7437212" cy="4144963"/>
          </a:xfrm>
        </p:spPr>
        <p:txBody>
          <a:bodyPr>
            <a:normAutofit/>
          </a:bodyPr>
          <a:lstStyle/>
          <a:p>
            <a:pPr marL="0" indent="0">
              <a:buNone/>
            </a:pPr>
            <a:r>
              <a:rPr lang="en-US" sz="2000" b="1" dirty="0">
                <a:solidFill>
                  <a:schemeClr val="bg2">
                    <a:lumMod val="60000"/>
                    <a:lumOff val="40000"/>
                  </a:schemeClr>
                </a:solidFill>
              </a:rPr>
              <a:t>The speed at which the sentences are spoken should be slower.</a:t>
            </a:r>
          </a:p>
          <a:p>
            <a:pPr marL="0" indent="0">
              <a:buNone/>
            </a:pPr>
            <a:r>
              <a:rPr lang="en-US" sz="2000" dirty="0"/>
              <a:t>It is always much easier for a non-native speaker to understand people who speak slowly than people who speak fast.</a:t>
            </a:r>
          </a:p>
          <a:p>
            <a:pPr marL="0" indent="0">
              <a:buNone/>
            </a:pPr>
            <a:r>
              <a:rPr lang="en-US" sz="2000" dirty="0" smtClean="0"/>
              <a:t>It </a:t>
            </a:r>
            <a:r>
              <a:rPr lang="en-US" sz="2000" dirty="0"/>
              <a:t>is also much easier to understand someone who articulates and enunciates clearly rather than someone who only pronounces part of the words: “laboratory” rather than “</a:t>
            </a:r>
            <a:r>
              <a:rPr lang="en-US" sz="2000" dirty="0" err="1" smtClean="0"/>
              <a:t>labo’tory</a:t>
            </a:r>
            <a:r>
              <a:rPr lang="en-US" sz="2000" dirty="0"/>
              <a:t>,” “license plate” rather than “</a:t>
            </a:r>
            <a:r>
              <a:rPr lang="en-US" sz="2000" dirty="0" err="1"/>
              <a:t>licen</a:t>
            </a:r>
            <a:r>
              <a:rPr lang="en-US" sz="2000" dirty="0"/>
              <a:t>’ plate,” or “picture” rather than “pitcher.” </a:t>
            </a:r>
          </a:p>
          <a:p>
            <a:pPr marL="0" indent="0">
              <a:buNone/>
            </a:pPr>
            <a:endParaRPr lang="en-US" dirty="0"/>
          </a:p>
        </p:txBody>
      </p:sp>
    </p:spTree>
    <p:extLst>
      <p:ext uri="{BB962C8B-B14F-4D97-AF65-F5344CB8AC3E}">
        <p14:creationId xmlns:p14="http://schemas.microsoft.com/office/powerpoint/2010/main" val="203943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English—Fourth Rule</a:t>
            </a:r>
            <a:endParaRPr lang="en-US" dirty="0"/>
          </a:p>
        </p:txBody>
      </p:sp>
      <p:sp>
        <p:nvSpPr>
          <p:cNvPr id="3" name="Content Placeholder 2"/>
          <p:cNvSpPr>
            <a:spLocks noGrp="1"/>
          </p:cNvSpPr>
          <p:nvPr>
            <p:ph idx="1"/>
          </p:nvPr>
        </p:nvSpPr>
        <p:spPr>
          <a:xfrm>
            <a:off x="498475" y="1981200"/>
            <a:ext cx="7437212" cy="4144963"/>
          </a:xfrm>
        </p:spPr>
        <p:txBody>
          <a:bodyPr>
            <a:normAutofit/>
          </a:bodyPr>
          <a:lstStyle/>
          <a:p>
            <a:pPr marL="0" indent="0">
              <a:buNone/>
            </a:pPr>
            <a:r>
              <a:rPr lang="en-US" sz="2000" b="1" dirty="0">
                <a:solidFill>
                  <a:schemeClr val="bg2">
                    <a:lumMod val="60000"/>
                    <a:lumOff val="40000"/>
                  </a:schemeClr>
                </a:solidFill>
              </a:rPr>
              <a:t>Repeating a sentence does not mean repeating it louder, but repeating it with different vocabulary.</a:t>
            </a:r>
          </a:p>
          <a:p>
            <a:pPr marL="0" indent="0">
              <a:buNone/>
            </a:pPr>
            <a:r>
              <a:rPr lang="en-US" sz="2000" dirty="0"/>
              <a:t>If a non-native English speaker asks a native speaker to repeat a sentence, the native speaker should not repeat the sentence louder, as if the person had difficulty hearing. Instead, the native speaker should repeat the sentence using slightly different vocabulary. </a:t>
            </a:r>
          </a:p>
          <a:p>
            <a:pPr marL="0" indent="0">
              <a:buNone/>
            </a:pPr>
            <a:r>
              <a:rPr lang="en-US" sz="2000" dirty="0" smtClean="0"/>
              <a:t>The </a:t>
            </a:r>
            <a:r>
              <a:rPr lang="en-US" sz="2000" dirty="0"/>
              <a:t>reason the non-native speaker is asking to hear the sentence again is because the person did not understand the vocabulary used, or could not determine the sentence structure, and needs to hear it again.</a:t>
            </a:r>
          </a:p>
          <a:p>
            <a:pPr marL="0" indent="0">
              <a:buNone/>
            </a:pPr>
            <a:endParaRPr lang="en-US" dirty="0"/>
          </a:p>
        </p:txBody>
      </p:sp>
    </p:spTree>
    <p:extLst>
      <p:ext uri="{BB962C8B-B14F-4D97-AF65-F5344CB8AC3E}">
        <p14:creationId xmlns:p14="http://schemas.microsoft.com/office/powerpoint/2010/main" val="3548888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metric system has been adopted worldwide, and is the measurement system officially followed by almost all countries.</a:t>
            </a:r>
          </a:p>
          <a:p>
            <a:pPr marL="0" indent="0">
              <a:buNone/>
            </a:pPr>
            <a:r>
              <a:rPr lang="en-US" sz="2000" dirty="0" smtClean="0"/>
              <a:t>Since </a:t>
            </a:r>
            <a:r>
              <a:rPr lang="en-US" sz="2000" dirty="0"/>
              <a:t>information is better processed when it is familiar, U.S. exporters should utilize the metric system in their communication, as very few foreigners understand the U.S. system of measurement.</a:t>
            </a:r>
            <a:endParaRPr lang="en-US" sz="2000" u="sng" dirty="0"/>
          </a:p>
          <a:p>
            <a:pPr marL="0" indent="0">
              <a:buNone/>
            </a:pPr>
            <a:r>
              <a:rPr lang="en-US" sz="2000" dirty="0"/>
              <a:t>It is advisable to use both metric and standard </a:t>
            </a:r>
            <a:r>
              <a:rPr lang="en-US" sz="2000" dirty="0" smtClean="0"/>
              <a:t> measurements </a:t>
            </a:r>
            <a:r>
              <a:rPr lang="en-US" sz="2000" dirty="0"/>
              <a:t>on the packaging used in transportation, so that the dimensions and weight are clear to all people involved in the handling of the goods. </a:t>
            </a:r>
          </a:p>
          <a:p>
            <a:pPr marL="0" indent="0">
              <a:buNone/>
            </a:pPr>
            <a:endParaRPr lang="en-US" dirty="0"/>
          </a:p>
        </p:txBody>
      </p:sp>
    </p:spTree>
    <p:extLst>
      <p:ext uri="{BB962C8B-B14F-4D97-AF65-F5344CB8AC3E}">
        <p14:creationId xmlns:p14="http://schemas.microsoft.com/office/powerpoint/2010/main" val="182049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5" y="733105"/>
            <a:ext cx="8545287" cy="4716875"/>
          </a:xfrm>
          <a:prstGeom prst="rect">
            <a:avLst/>
          </a:prstGeom>
        </p:spPr>
      </p:pic>
      <p:sp>
        <p:nvSpPr>
          <p:cNvPr id="5" name="TextBox 4"/>
          <p:cNvSpPr txBox="1"/>
          <p:nvPr/>
        </p:nvSpPr>
        <p:spPr>
          <a:xfrm>
            <a:off x="1382487" y="5303336"/>
            <a:ext cx="6668862" cy="923330"/>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The adoption of the metric system. The U.S., Liberia and Burma/Myanmar are the only hold-outs. Britain and Canada are in the midst of (reluctant) conversion.</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290173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a:t>
            </a:r>
            <a:endParaRPr lang="en-US" dirty="0"/>
          </a:p>
        </p:txBody>
      </p:sp>
      <p:sp>
        <p:nvSpPr>
          <p:cNvPr id="3" name="Content Placeholder 2"/>
          <p:cNvSpPr>
            <a:spLocks noGrp="1"/>
          </p:cNvSpPr>
          <p:nvPr>
            <p:ph idx="1"/>
          </p:nvPr>
        </p:nvSpPr>
        <p:spPr>
          <a:xfrm>
            <a:off x="498475" y="1981200"/>
            <a:ext cx="7361012" cy="4144963"/>
          </a:xfrm>
        </p:spPr>
        <p:txBody>
          <a:bodyPr>
            <a:normAutofit lnSpcReduction="10000"/>
          </a:bodyPr>
          <a:lstStyle/>
          <a:p>
            <a:pPr marL="0" indent="0">
              <a:buNone/>
            </a:pPr>
            <a:r>
              <a:rPr lang="en-US" sz="2000" dirty="0"/>
              <a:t>A simple translation of measurements will convey the meaning correctly, but not always </a:t>
            </a:r>
            <a:r>
              <a:rPr lang="en-US" sz="2000" dirty="0" smtClean="0"/>
              <a:t>clearly. </a:t>
            </a:r>
          </a:p>
          <a:p>
            <a:pPr marL="0" indent="0">
              <a:buNone/>
            </a:pPr>
            <a:r>
              <a:rPr lang="en-US" sz="2000" dirty="0" smtClean="0"/>
              <a:t>It </a:t>
            </a:r>
            <a:r>
              <a:rPr lang="en-US" sz="2000" dirty="0"/>
              <a:t>is better to use measurements that are conventional in the country of the importer.</a:t>
            </a:r>
          </a:p>
          <a:p>
            <a:pPr marL="742950" lvl="1" indent="-285750"/>
            <a:r>
              <a:rPr lang="en-US" sz="2000" dirty="0" smtClean="0"/>
              <a:t>A </a:t>
            </a:r>
            <a:r>
              <a:rPr lang="en-US" sz="2000" dirty="0"/>
              <a:t>55-gallon drum can become a 208.2-liter drum, but the importer is used to 200-liter drums. </a:t>
            </a:r>
            <a:endParaRPr lang="en-US" sz="2000" dirty="0" smtClean="0"/>
          </a:p>
          <a:p>
            <a:pPr marL="742950" lvl="1" indent="-285750"/>
            <a:r>
              <a:rPr lang="en-US" sz="2000" dirty="0" smtClean="0"/>
              <a:t>A </a:t>
            </a:r>
            <a:r>
              <a:rPr lang="en-US" sz="2000" dirty="0"/>
              <a:t>shipment of oil, expressed in barrels (42 gallons each), can become a shipment expressed in liters, but the importer is used to buying oil by the metric </a:t>
            </a:r>
            <a:r>
              <a:rPr lang="en-US" sz="2000" dirty="0" err="1"/>
              <a:t>tonne</a:t>
            </a:r>
            <a:r>
              <a:rPr lang="en-US" sz="2000" dirty="0"/>
              <a:t>. </a:t>
            </a:r>
            <a:endParaRPr lang="en-US" sz="2000" dirty="0" smtClean="0"/>
          </a:p>
          <a:p>
            <a:pPr marL="742950" lvl="1" indent="-285750"/>
            <a:r>
              <a:rPr lang="en-US" sz="2000" dirty="0" smtClean="0"/>
              <a:t>A </a:t>
            </a:r>
            <a:r>
              <a:rPr lang="en-US" sz="2000" dirty="0"/>
              <a:t>vehicle, sold in the U.S., has its gas mileage expressed in miles per gallon, but the importer wants it expressed in liters per 100 kilometers (30 mpg ≈ 7.8 l/100 km).</a:t>
            </a:r>
          </a:p>
          <a:p>
            <a:endParaRPr lang="en-US" dirty="0"/>
          </a:p>
        </p:txBody>
      </p:sp>
    </p:spTree>
    <p:extLst>
      <p:ext uri="{BB962C8B-B14F-4D97-AF65-F5344CB8AC3E}">
        <p14:creationId xmlns:p14="http://schemas.microsoft.com/office/powerpoint/2010/main" val="2529131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International Logistics </a:t>
            </a:r>
            <a:br>
              <a:rPr lang="en-US" dirty="0"/>
            </a:br>
            <a:r>
              <a:rPr lang="en-US" dirty="0"/>
              <a:t>for Competitive Advantage</a:t>
            </a:r>
            <a:br>
              <a:rPr lang="en-US" dirty="0"/>
            </a:br>
            <a:endParaRPr lang="en-US" dirty="0"/>
          </a:p>
        </p:txBody>
      </p:sp>
      <p:sp>
        <p:nvSpPr>
          <p:cNvPr id="3" name="Content Placeholder 2"/>
          <p:cNvSpPr>
            <a:spLocks noGrp="1"/>
          </p:cNvSpPr>
          <p:nvPr>
            <p:ph idx="1"/>
          </p:nvPr>
        </p:nvSpPr>
        <p:spPr/>
        <p:txBody>
          <a:bodyPr/>
          <a:lstStyle/>
          <a:p>
            <a:r>
              <a:rPr lang="en-US" dirty="0"/>
              <a:t>Communication Challenges</a:t>
            </a:r>
          </a:p>
          <a:p>
            <a:r>
              <a:rPr lang="en-US" dirty="0"/>
              <a:t>International English</a:t>
            </a:r>
          </a:p>
          <a:p>
            <a:r>
              <a:rPr lang="en-US" dirty="0"/>
              <a:t>Special English</a:t>
            </a:r>
          </a:p>
          <a:p>
            <a:r>
              <a:rPr lang="en-US" dirty="0"/>
              <a:t>Metric System</a:t>
            </a:r>
          </a:p>
          <a:p>
            <a:r>
              <a:rPr lang="en-US" dirty="0"/>
              <a:t>Cultural Sensitivity</a:t>
            </a:r>
          </a:p>
          <a:p>
            <a:r>
              <a:rPr lang="en-US" dirty="0"/>
              <a:t>Specific Advice</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Sensitivity</a:t>
            </a:r>
            <a:endParaRPr lang="en-US" dirty="0"/>
          </a:p>
        </p:txBody>
      </p:sp>
      <p:sp>
        <p:nvSpPr>
          <p:cNvPr id="3" name="Content Placeholder 2"/>
          <p:cNvSpPr>
            <a:spLocks noGrp="1"/>
          </p:cNvSpPr>
          <p:nvPr>
            <p:ph idx="1"/>
          </p:nvPr>
        </p:nvSpPr>
        <p:spPr>
          <a:xfrm>
            <a:off x="498475" y="1981200"/>
            <a:ext cx="7361012" cy="4144963"/>
          </a:xfrm>
        </p:spPr>
        <p:txBody>
          <a:bodyPr>
            <a:normAutofit/>
          </a:bodyPr>
          <a:lstStyle/>
          <a:p>
            <a:pPr marL="0" indent="0">
              <a:buNone/>
            </a:pPr>
            <a:r>
              <a:rPr lang="en-US" sz="2000" dirty="0"/>
              <a:t>It is always advisable to make sure all communications and interactions are made in a culturally-sensitive way. However, learning a culture is extremely time consuming, so a few pointers help.</a:t>
            </a:r>
          </a:p>
          <a:p>
            <a:r>
              <a:rPr lang="en-US" sz="2000" dirty="0" smtClean="0"/>
              <a:t>Forms of Address</a:t>
            </a:r>
          </a:p>
          <a:p>
            <a:pPr marL="228600" lvl="1" indent="0">
              <a:buNone/>
            </a:pPr>
            <a:r>
              <a:rPr lang="en-US" dirty="0"/>
              <a:t>Whether people address each other formally or informally, whether they use formal titles or not, it is difficult to offend someone by being too formal, so it is best to err on the side of formality</a:t>
            </a:r>
            <a:r>
              <a:rPr lang="en-US" dirty="0" smtClean="0"/>
              <a:t>.</a:t>
            </a:r>
          </a:p>
          <a:p>
            <a:r>
              <a:rPr lang="en-US" sz="2000" dirty="0" smtClean="0"/>
              <a:t>Work Culture</a:t>
            </a:r>
          </a:p>
          <a:p>
            <a:pPr marL="228600" lvl="1" indent="0">
              <a:buNone/>
            </a:pPr>
            <a:r>
              <a:rPr lang="en-US" dirty="0"/>
              <a:t>Whether there is a large divide between work and private life, or none, it is best to assume they are separate until ample evidence proves otherwise</a:t>
            </a:r>
            <a:r>
              <a:rPr lang="en-US" dirty="0" smtClean="0"/>
              <a:t>.</a:t>
            </a:r>
            <a:endParaRPr lang="en-US" dirty="0"/>
          </a:p>
          <a:p>
            <a:pPr marL="228600" lvl="1" indent="0">
              <a:buNone/>
            </a:pPr>
            <a:endParaRPr lang="en-US" dirty="0" smtClean="0"/>
          </a:p>
        </p:txBody>
      </p:sp>
    </p:spTree>
    <p:extLst>
      <p:ext uri="{BB962C8B-B14F-4D97-AF65-F5344CB8AC3E}">
        <p14:creationId xmlns:p14="http://schemas.microsoft.com/office/powerpoint/2010/main" val="621098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Sensitivity</a:t>
            </a:r>
            <a:endParaRPr lang="en-US" dirty="0"/>
          </a:p>
        </p:txBody>
      </p:sp>
      <p:sp>
        <p:nvSpPr>
          <p:cNvPr id="3" name="Content Placeholder 2"/>
          <p:cNvSpPr>
            <a:spLocks noGrp="1"/>
          </p:cNvSpPr>
          <p:nvPr>
            <p:ph idx="1"/>
          </p:nvPr>
        </p:nvSpPr>
        <p:spPr/>
        <p:txBody>
          <a:bodyPr>
            <a:normAutofit/>
          </a:bodyPr>
          <a:lstStyle/>
          <a:p>
            <a:r>
              <a:rPr lang="en-US" sz="2000" dirty="0" smtClean="0"/>
              <a:t>Speed at which People Operate in the Work Place</a:t>
            </a:r>
          </a:p>
          <a:p>
            <a:pPr marL="228600" lvl="1" indent="0">
              <a:buNone/>
            </a:pPr>
            <a:r>
              <a:rPr lang="en-US" dirty="0"/>
              <a:t>Some cultures prefer enquiries to be answered very quickly, to reflect interest. Others favor a delay to demonstrate careful and considerate  answers. It is always advisable to mimic the response time received from the importer. </a:t>
            </a:r>
          </a:p>
          <a:p>
            <a:r>
              <a:rPr lang="en-US" sz="2000" dirty="0" smtClean="0"/>
              <a:t>Work Day</a:t>
            </a:r>
          </a:p>
          <a:p>
            <a:pPr marL="228600" lvl="1" indent="0">
              <a:buNone/>
            </a:pPr>
            <a:r>
              <a:rPr lang="en-US" dirty="0"/>
              <a:t>The way people typically organize their work day (the time at which they arrive at work, the time at which they leave, the length of their lunch break) determines when it is appropriate to make contact, particularly by phone. This information is readily available from various sources</a:t>
            </a:r>
            <a:r>
              <a:rPr lang="en-US" dirty="0" smtClean="0"/>
              <a:t>.</a:t>
            </a:r>
            <a:endParaRPr lang="en-US" dirty="0"/>
          </a:p>
        </p:txBody>
      </p:sp>
    </p:spTree>
    <p:extLst>
      <p:ext uri="{BB962C8B-B14F-4D97-AF65-F5344CB8AC3E}">
        <p14:creationId xmlns:p14="http://schemas.microsoft.com/office/powerpoint/2010/main" val="1202891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Advice</a:t>
            </a:r>
            <a:endParaRPr lang="en-US" dirty="0"/>
          </a:p>
        </p:txBody>
      </p:sp>
      <p:sp>
        <p:nvSpPr>
          <p:cNvPr id="3" name="Content Placeholder 2"/>
          <p:cNvSpPr>
            <a:spLocks noGrp="1"/>
          </p:cNvSpPr>
          <p:nvPr>
            <p:ph idx="1"/>
          </p:nvPr>
        </p:nvSpPr>
        <p:spPr/>
        <p:txBody>
          <a:bodyPr/>
          <a:lstStyle/>
          <a:p>
            <a:pPr marL="0" indent="0">
              <a:buNone/>
            </a:pPr>
            <a:r>
              <a:rPr lang="en-US" sz="2000" dirty="0"/>
              <a:t>Managers involved in international logistics can use several other strategies to allow their companies to gain a competitive advantage in the market place</a:t>
            </a:r>
            <a:r>
              <a:rPr lang="en-US" sz="2000" dirty="0" smtClean="0"/>
              <a:t>:</a:t>
            </a:r>
            <a:endParaRPr lang="en-US" sz="2000" dirty="0"/>
          </a:p>
          <a:p>
            <a:pPr marL="800100" lvl="1" indent="-342900"/>
            <a:r>
              <a:rPr lang="en-US" sz="2000" dirty="0"/>
              <a:t>The term of payment best suited for the importer</a:t>
            </a:r>
          </a:p>
          <a:p>
            <a:pPr marL="800100" lvl="1" indent="-342900"/>
            <a:r>
              <a:rPr lang="en-US" sz="2000" dirty="0"/>
              <a:t>The best choice of currency</a:t>
            </a:r>
          </a:p>
          <a:p>
            <a:pPr marL="800100" lvl="1" indent="-342900"/>
            <a:r>
              <a:rPr lang="en-US" sz="2000" dirty="0"/>
              <a:t>The correct </a:t>
            </a:r>
            <a:r>
              <a:rPr lang="en-US" sz="2000" dirty="0" smtClean="0"/>
              <a:t>Incoterms® rule</a:t>
            </a:r>
            <a:endParaRPr lang="en-US" sz="2000" dirty="0"/>
          </a:p>
          <a:p>
            <a:pPr marL="800100" lvl="1" indent="-342900"/>
            <a:r>
              <a:rPr lang="en-US" sz="2000" dirty="0"/>
              <a:t>The best possible document preparation</a:t>
            </a:r>
          </a:p>
          <a:p>
            <a:pPr marL="800100" lvl="1" indent="-342900"/>
            <a:r>
              <a:rPr lang="en-US" sz="2000" dirty="0"/>
              <a:t>The best packaging </a:t>
            </a:r>
            <a:r>
              <a:rPr lang="en-US" sz="2000" dirty="0" smtClean="0"/>
              <a:t>decision</a:t>
            </a:r>
          </a:p>
          <a:p>
            <a:pPr marL="800100" lvl="1" indent="-342900"/>
            <a:r>
              <a:rPr lang="en-US" sz="2000" dirty="0" smtClean="0"/>
              <a:t>A solid warehousing and distribution center network</a:t>
            </a:r>
          </a:p>
          <a:p>
            <a:pPr marL="800100" lvl="1" indent="-342900"/>
            <a:r>
              <a:rPr lang="en-US" sz="2000" dirty="0" smtClean="0"/>
              <a:t>Solid inventory policies to prevent stock out and     rush orders</a:t>
            </a:r>
          </a:p>
          <a:p>
            <a:pPr marL="800100" lvl="1" indent="-342900"/>
            <a:r>
              <a:rPr lang="en-US" sz="2000" dirty="0" smtClean="0"/>
              <a:t>Quality control systems in place  </a:t>
            </a:r>
            <a:endParaRPr lang="en-US" sz="2000" dirty="0" smtClean="0"/>
          </a:p>
          <a:p>
            <a:pPr marL="800100" lvl="1" indent="-342900"/>
            <a:endParaRPr lang="en-US" sz="2000" dirty="0"/>
          </a:p>
          <a:p>
            <a:endParaRPr lang="en-US" dirty="0"/>
          </a:p>
        </p:txBody>
      </p:sp>
    </p:spTree>
    <p:extLst>
      <p:ext uri="{BB962C8B-B14F-4D97-AF65-F5344CB8AC3E}">
        <p14:creationId xmlns:p14="http://schemas.microsoft.com/office/powerpoint/2010/main" val="1999317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Payment</a:t>
            </a:r>
            <a:endParaRPr lang="en-US" dirty="0"/>
          </a:p>
        </p:txBody>
      </p:sp>
      <p:sp>
        <p:nvSpPr>
          <p:cNvPr id="3" name="Content Placeholder 2"/>
          <p:cNvSpPr>
            <a:spLocks noGrp="1"/>
          </p:cNvSpPr>
          <p:nvPr>
            <p:ph idx="1"/>
          </p:nvPr>
        </p:nvSpPr>
        <p:spPr>
          <a:xfrm>
            <a:off x="498474" y="1981200"/>
            <a:ext cx="7306583" cy="4144963"/>
          </a:xfrm>
        </p:spPr>
        <p:txBody>
          <a:bodyPr>
            <a:normAutofit/>
          </a:bodyPr>
          <a:lstStyle/>
          <a:p>
            <a:pPr marL="0" indent="0">
              <a:buNone/>
            </a:pPr>
            <a:r>
              <a:rPr lang="en-US" sz="2000" dirty="0"/>
              <a:t>An exporter intent on increasing its sales should choose to display that it is confident in the ability of the importer to pay for the goods by using an open account term of payment.</a:t>
            </a:r>
          </a:p>
          <a:p>
            <a:pPr marL="0" indent="0">
              <a:buNone/>
            </a:pPr>
            <a:r>
              <a:rPr lang="en-US" sz="2000" dirty="0" smtClean="0"/>
              <a:t>If </a:t>
            </a:r>
            <a:r>
              <a:rPr lang="en-US" sz="2000" dirty="0"/>
              <a:t>it is unsure about the ability of the importer to pay, it should consider purchasing a credit insurance </a:t>
            </a:r>
            <a:r>
              <a:rPr lang="en-US" sz="2000" dirty="0" smtClean="0"/>
              <a:t>policy.</a:t>
            </a:r>
            <a:endParaRPr lang="en-US" sz="2000" dirty="0"/>
          </a:p>
          <a:p>
            <a:pPr marL="0" indent="0">
              <a:buNone/>
            </a:pPr>
            <a:r>
              <a:rPr lang="en-US" sz="2000" dirty="0"/>
              <a:t>More secure methods of payment may be tempting, but they increase the probability of not getting the sale, because the importer does not like to be considered a poor risk</a:t>
            </a:r>
            <a:r>
              <a:rPr lang="en-US" sz="2000" dirty="0" smtClean="0"/>
              <a:t>.</a:t>
            </a:r>
          </a:p>
          <a:p>
            <a:pPr marL="0" indent="0">
              <a:buNone/>
            </a:pPr>
            <a:r>
              <a:rPr lang="en-US" sz="2000" dirty="0"/>
              <a:t>An exporter can be confident it will get paid if it uses the proper term of payment.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43289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of Payment</a:t>
            </a:r>
            <a:endParaRPr lang="en-US" dirty="0"/>
          </a:p>
        </p:txBody>
      </p:sp>
      <p:sp>
        <p:nvSpPr>
          <p:cNvPr id="3" name="Content Placeholder 2"/>
          <p:cNvSpPr>
            <a:spLocks noGrp="1"/>
          </p:cNvSpPr>
          <p:nvPr>
            <p:ph idx="1"/>
          </p:nvPr>
        </p:nvSpPr>
        <p:spPr>
          <a:xfrm>
            <a:off x="498474" y="1981200"/>
            <a:ext cx="7328355" cy="4144963"/>
          </a:xfrm>
        </p:spPr>
        <p:txBody>
          <a:bodyPr>
            <a:normAutofit/>
          </a:bodyPr>
          <a:lstStyle/>
          <a:p>
            <a:pPr marL="0" indent="0">
              <a:buNone/>
            </a:pPr>
            <a:r>
              <a:rPr lang="en-US" sz="2000" dirty="0"/>
              <a:t>An exporter intent on increasing its sales abroad should offer all of its quotes in the importer's currency and determine the most appropriate hedging strategy for that particular transaction. </a:t>
            </a:r>
          </a:p>
          <a:p>
            <a:pPr marL="0" indent="0">
              <a:buNone/>
            </a:pPr>
            <a:r>
              <a:rPr lang="en-US" sz="2000" dirty="0"/>
              <a:t>Using the importer’s currency makes it easier for the importer to compare multiple quotes, especially for an importer with little international trade experience. </a:t>
            </a:r>
          </a:p>
          <a:p>
            <a:pPr marL="0" indent="0">
              <a:buNone/>
            </a:pPr>
            <a:r>
              <a:rPr lang="en-US" sz="2000" dirty="0"/>
              <a:t>It is always possible to quote in the exporter’s currency if the importer prefers that alternative.</a:t>
            </a:r>
          </a:p>
          <a:p>
            <a:pPr marL="0" indent="0">
              <a:buNone/>
            </a:pPr>
            <a:r>
              <a:rPr lang="en-US" sz="2000" dirty="0"/>
              <a:t>A simple hedging strategy can eliminate an exporter’s currency fluctuation risk; a sophisticated option hedging strategy can help the exporter benefit from currency fluctuations.</a:t>
            </a:r>
          </a:p>
          <a:p>
            <a:pPr marL="0" indent="0">
              <a:buNone/>
            </a:pPr>
            <a:endParaRPr lang="en-US" dirty="0"/>
          </a:p>
        </p:txBody>
      </p:sp>
    </p:spTree>
    <p:extLst>
      <p:ext uri="{BB962C8B-B14F-4D97-AF65-F5344CB8AC3E}">
        <p14:creationId xmlns:p14="http://schemas.microsoft.com/office/powerpoint/2010/main" val="4253802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Incoterms® Rule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An exporter should offer to provide the importer with the most customer-friendly </a:t>
            </a:r>
            <a:r>
              <a:rPr lang="en-US" sz="2000" dirty="0" smtClean="0"/>
              <a:t>Incoterms® rule quote </a:t>
            </a:r>
            <a:r>
              <a:rPr lang="en-US" sz="2000" dirty="0"/>
              <a:t>(either </a:t>
            </a:r>
            <a:r>
              <a:rPr lang="en-US" sz="2000" dirty="0" smtClean="0"/>
              <a:t>DAP </a:t>
            </a:r>
            <a:r>
              <a:rPr lang="en-US" sz="2000" dirty="0"/>
              <a:t>or DDP), and, if necessary, use the services of a competent freight forwarder to deliver this level of service. </a:t>
            </a:r>
          </a:p>
          <a:p>
            <a:pPr marL="0" indent="0">
              <a:buNone/>
            </a:pPr>
            <a:r>
              <a:rPr lang="en-US" sz="2000" dirty="0" smtClean="0"/>
              <a:t>Should </a:t>
            </a:r>
            <a:r>
              <a:rPr lang="en-US" sz="2000" dirty="0"/>
              <a:t>the importer want to shoulder more responsibilities, </a:t>
            </a:r>
            <a:r>
              <a:rPr lang="en-US" sz="2000" dirty="0" smtClean="0"/>
              <a:t> it </a:t>
            </a:r>
            <a:r>
              <a:rPr lang="en-US" sz="2000" dirty="0"/>
              <a:t>is always possible for the exporter to reduce its involvement and ship under </a:t>
            </a:r>
            <a:r>
              <a:rPr lang="en-US" sz="2000" dirty="0" smtClean="0"/>
              <a:t>a DAT or an FCA Incoterms® rule.</a:t>
            </a:r>
            <a:endParaRPr lang="en-US" sz="2000" dirty="0"/>
          </a:p>
          <a:p>
            <a:pPr marL="0" indent="0">
              <a:buNone/>
            </a:pPr>
            <a:r>
              <a:rPr lang="en-US" sz="2000" dirty="0" smtClean="0"/>
              <a:t>Ideally</a:t>
            </a:r>
            <a:r>
              <a:rPr lang="en-US" sz="2000" dirty="0"/>
              <a:t>, the exporter should quote multiple </a:t>
            </a:r>
            <a:r>
              <a:rPr lang="en-US" sz="2000" dirty="0" smtClean="0"/>
              <a:t>Incoterms®    rules, </a:t>
            </a:r>
            <a:r>
              <a:rPr lang="en-US" sz="2000" dirty="0"/>
              <a:t>letting the importer choose the number of responsibilities it wants to shoulder.</a:t>
            </a:r>
          </a:p>
          <a:p>
            <a:pPr marL="0" indent="0">
              <a:buNone/>
            </a:pPr>
            <a:endParaRPr lang="en-US" dirty="0"/>
          </a:p>
        </p:txBody>
      </p:sp>
    </p:spTree>
    <p:extLst>
      <p:ext uri="{BB962C8B-B14F-4D97-AF65-F5344CB8AC3E}">
        <p14:creationId xmlns:p14="http://schemas.microsoft.com/office/powerpoint/2010/main" val="265003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Preparation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Accurate and timely document preparation and delivery are an essential part of international logistics and of the smooth transfer of goods from an exporter to an importer. </a:t>
            </a:r>
          </a:p>
          <a:p>
            <a:pPr marL="0" indent="0">
              <a:buNone/>
            </a:pPr>
            <a:r>
              <a:rPr lang="en-US" sz="2000" dirty="0" smtClean="0"/>
              <a:t>An </a:t>
            </a:r>
            <a:r>
              <a:rPr lang="en-US" sz="2000" dirty="0"/>
              <a:t>exporter intent on increasing its sales should be thorough and meticulous in the way it prepares the documents that it provides to the importer. </a:t>
            </a:r>
          </a:p>
          <a:p>
            <a:pPr marL="0" indent="0">
              <a:buNone/>
            </a:pPr>
            <a:r>
              <a:rPr lang="en-US" sz="2000" dirty="0"/>
              <a:t>This should be reflected in the first contact, the </a:t>
            </a:r>
            <a:r>
              <a:rPr lang="en-US" sz="2000" i="1" dirty="0"/>
              <a:t>pro-forma</a:t>
            </a:r>
            <a:r>
              <a:rPr lang="en-US" sz="2000" dirty="0"/>
              <a:t> invoice, and be communicated to the importer by emphasizing the experience of the company at providing accurate and thorough </a:t>
            </a:r>
            <a:r>
              <a:rPr lang="en-US" sz="2000" dirty="0" smtClean="0"/>
              <a:t>documents.</a:t>
            </a:r>
          </a:p>
          <a:p>
            <a:pPr marL="0" indent="0">
              <a:buNone/>
            </a:pPr>
            <a:r>
              <a:rPr lang="en-US" sz="2000" dirty="0"/>
              <a:t>Excellent software programs exist to help exporters </a:t>
            </a:r>
            <a:r>
              <a:rPr lang="en-US" sz="2000" dirty="0" smtClean="0"/>
              <a:t>    provide </a:t>
            </a:r>
            <a:r>
              <a:rPr lang="en-US" sz="2000" dirty="0"/>
              <a:t>thorough and accurate international </a:t>
            </a:r>
            <a:r>
              <a:rPr lang="en-US" sz="2000" dirty="0" smtClean="0"/>
              <a:t>   documentation</a:t>
            </a:r>
            <a:r>
              <a:rPr lang="en-US" sz="2000" dirty="0"/>
              <a:t>.</a:t>
            </a:r>
          </a:p>
        </p:txBody>
      </p:sp>
    </p:spTree>
    <p:extLst>
      <p:ext uri="{BB962C8B-B14F-4D97-AF65-F5344CB8AC3E}">
        <p14:creationId xmlns:p14="http://schemas.microsoft.com/office/powerpoint/2010/main" val="2710024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a:t>
            </a:r>
            <a:endParaRPr lang="en-US" dirty="0"/>
          </a:p>
        </p:txBody>
      </p:sp>
      <p:sp>
        <p:nvSpPr>
          <p:cNvPr id="3" name="Content Placeholder 2"/>
          <p:cNvSpPr>
            <a:spLocks noGrp="1"/>
          </p:cNvSpPr>
          <p:nvPr>
            <p:ph idx="1"/>
          </p:nvPr>
        </p:nvSpPr>
        <p:spPr>
          <a:xfrm>
            <a:off x="498474" y="1981200"/>
            <a:ext cx="7382783" cy="4144963"/>
          </a:xfrm>
        </p:spPr>
        <p:txBody>
          <a:bodyPr/>
          <a:lstStyle/>
          <a:p>
            <a:pPr marL="0" indent="0">
              <a:buNone/>
            </a:pPr>
            <a:r>
              <a:rPr lang="en-US" sz="2000" dirty="0"/>
              <a:t>Good handling of the packaging requirements by the exporter will also help considerably in the smooth transfer of goods from the exporter to the importer. </a:t>
            </a:r>
          </a:p>
          <a:p>
            <a:pPr marL="0" indent="0">
              <a:buNone/>
            </a:pPr>
            <a:r>
              <a:rPr lang="en-US" sz="2000" dirty="0" smtClean="0"/>
              <a:t>Goods </a:t>
            </a:r>
            <a:r>
              <a:rPr lang="en-US" sz="2000" dirty="0"/>
              <a:t>that arrive in good shape, crates and boxes that are easy to dismantle, shipments that are clearly marked for appropriate handling, packaging materials that can be readily reused or recycled, all give a positive image of the exporter.</a:t>
            </a:r>
          </a:p>
          <a:p>
            <a:pPr marL="0" indent="0">
              <a:buNone/>
            </a:pPr>
            <a:r>
              <a:rPr lang="en-US" sz="2000" dirty="0"/>
              <a:t>Good packaging practices are more expensive than </a:t>
            </a:r>
            <a:r>
              <a:rPr lang="en-US" sz="2000" dirty="0" smtClean="0"/>
              <a:t>not-so-good ones</a:t>
            </a:r>
            <a:r>
              <a:rPr lang="en-US" sz="2000" dirty="0"/>
              <a:t>. However, there are substantial savings with reductions in damaged goods, as well as misplaced and mishandled shipments.</a:t>
            </a:r>
          </a:p>
          <a:p>
            <a:pPr marL="0" indent="0">
              <a:buNone/>
            </a:pPr>
            <a:endParaRPr lang="en-US" dirty="0"/>
          </a:p>
        </p:txBody>
      </p:sp>
    </p:spTree>
    <p:extLst>
      <p:ext uri="{BB962C8B-B14F-4D97-AF65-F5344CB8AC3E}">
        <p14:creationId xmlns:p14="http://schemas.microsoft.com/office/powerpoint/2010/main" val="3269072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Warehousing</a:t>
            </a:r>
            <a:endParaRPr lang="en-US" dirty="0"/>
          </a:p>
        </p:txBody>
      </p:sp>
      <p:sp>
        <p:nvSpPr>
          <p:cNvPr id="3" name="Content Placeholder 2"/>
          <p:cNvSpPr>
            <a:spLocks noGrp="1"/>
          </p:cNvSpPr>
          <p:nvPr>
            <p:ph idx="1"/>
          </p:nvPr>
        </p:nvSpPr>
        <p:spPr>
          <a:xfrm>
            <a:off x="498474" y="1981200"/>
            <a:ext cx="7382783" cy="4144963"/>
          </a:xfrm>
        </p:spPr>
        <p:txBody>
          <a:bodyPr/>
          <a:lstStyle/>
          <a:p>
            <a:pPr marL="0" indent="0">
              <a:buNone/>
            </a:pPr>
            <a:r>
              <a:rPr lang="en-US" sz="2000" dirty="0" smtClean="0"/>
              <a:t>Appropriately designed and located warehouses and distribution centers reduce </a:t>
            </a:r>
            <a:r>
              <a:rPr lang="en-US" sz="2000" dirty="0"/>
              <a:t>lead times and allow a company to provide faster delivery to its </a:t>
            </a:r>
            <a:r>
              <a:rPr lang="en-US" sz="2000" dirty="0" smtClean="0"/>
              <a:t>customers.</a:t>
            </a:r>
            <a:endParaRPr lang="en-US" sz="2000" dirty="0"/>
          </a:p>
          <a:p>
            <a:pPr marL="0" indent="0">
              <a:buNone/>
            </a:pPr>
            <a:endParaRPr lang="en-US" sz="2000" dirty="0"/>
          </a:p>
          <a:p>
            <a:pPr marL="0" indent="0">
              <a:buNone/>
            </a:pPr>
            <a:r>
              <a:rPr lang="en-US" sz="2000" dirty="0"/>
              <a:t>Warehouses can </a:t>
            </a:r>
            <a:r>
              <a:rPr lang="en-US" sz="2000" dirty="0" smtClean="0"/>
              <a:t>also provide </a:t>
            </a:r>
            <a:r>
              <a:rPr lang="en-US" sz="2000" dirty="0"/>
              <a:t>value-added services to customers.</a:t>
            </a:r>
          </a:p>
          <a:p>
            <a:pPr marL="0" indent="0">
              <a:buNone/>
            </a:pPr>
            <a:endParaRPr lang="en-US" sz="2000" dirty="0"/>
          </a:p>
          <a:p>
            <a:pPr marL="0" indent="0">
              <a:buNone/>
            </a:pPr>
            <a:r>
              <a:rPr lang="en-US" sz="2000" dirty="0"/>
              <a:t>Warehouses are an integral part of the international supply </a:t>
            </a:r>
            <a:r>
              <a:rPr lang="en-US" sz="2000" dirty="0" smtClean="0"/>
              <a:t>chain and they can provide a company with a marketing advantage over its customers. </a:t>
            </a:r>
            <a:endParaRPr lang="en-US" sz="2000" dirty="0"/>
          </a:p>
        </p:txBody>
      </p:sp>
    </p:spTree>
    <p:extLst>
      <p:ext uri="{BB962C8B-B14F-4D97-AF65-F5344CB8AC3E}">
        <p14:creationId xmlns:p14="http://schemas.microsoft.com/office/powerpoint/2010/main" val="1506265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Management</a:t>
            </a:r>
            <a:endParaRPr lang="en-US" dirty="0"/>
          </a:p>
        </p:txBody>
      </p:sp>
      <p:sp>
        <p:nvSpPr>
          <p:cNvPr id="3" name="Content Placeholder 2"/>
          <p:cNvSpPr>
            <a:spLocks noGrp="1"/>
          </p:cNvSpPr>
          <p:nvPr>
            <p:ph idx="1"/>
          </p:nvPr>
        </p:nvSpPr>
        <p:spPr>
          <a:xfrm>
            <a:off x="498474" y="1981200"/>
            <a:ext cx="7382783" cy="4144963"/>
          </a:xfrm>
        </p:spPr>
        <p:txBody>
          <a:bodyPr/>
          <a:lstStyle/>
          <a:p>
            <a:pPr marL="0" indent="0">
              <a:buNone/>
            </a:pPr>
            <a:r>
              <a:rPr lang="en-US" sz="2000" dirty="0" smtClean="0"/>
              <a:t>Good </a:t>
            </a:r>
            <a:r>
              <a:rPr lang="en-US" sz="2000" dirty="0"/>
              <a:t>inventory management </a:t>
            </a:r>
            <a:r>
              <a:rPr lang="en-US" sz="2000" dirty="0" smtClean="0"/>
              <a:t>practices allow companies  </a:t>
            </a:r>
            <a:r>
              <a:rPr lang="en-US" sz="2000" dirty="0"/>
              <a:t>to deliver goods to their customers when the goods are needed. </a:t>
            </a:r>
            <a:r>
              <a:rPr lang="en-US" sz="2000" dirty="0" smtClean="0"/>
              <a:t>The items are </a:t>
            </a:r>
            <a:r>
              <a:rPr lang="en-US" sz="2000" dirty="0"/>
              <a:t>in inventory and available for sale.</a:t>
            </a:r>
          </a:p>
          <a:p>
            <a:pPr marL="0" indent="0">
              <a:buNone/>
            </a:pPr>
            <a:r>
              <a:rPr lang="en-US" sz="2000" dirty="0"/>
              <a:t>Good inventory </a:t>
            </a:r>
            <a:r>
              <a:rPr lang="en-US" sz="2000" dirty="0" smtClean="0"/>
              <a:t>management practices </a:t>
            </a:r>
            <a:r>
              <a:rPr lang="en-US" sz="2000" dirty="0"/>
              <a:t>also lower costs, which allows a company to be more profitable or allows a company to sell at a lower </a:t>
            </a:r>
            <a:r>
              <a:rPr lang="en-US" sz="2000" dirty="0" smtClean="0"/>
              <a:t>price.</a:t>
            </a:r>
            <a:endParaRPr lang="en-US" sz="2000" dirty="0"/>
          </a:p>
          <a:p>
            <a:pPr marL="0" indent="0">
              <a:buNone/>
            </a:pPr>
            <a:r>
              <a:rPr lang="en-US" sz="2000" dirty="0"/>
              <a:t>Good inventory </a:t>
            </a:r>
            <a:r>
              <a:rPr lang="en-US" sz="2000" dirty="0" smtClean="0"/>
              <a:t>management practices allow </a:t>
            </a:r>
            <a:r>
              <a:rPr lang="en-US" sz="2000" dirty="0"/>
              <a:t>companies to inform their customers of the status of an </a:t>
            </a:r>
            <a:r>
              <a:rPr lang="en-US" sz="2000" dirty="0" smtClean="0"/>
              <a:t>order.</a:t>
            </a:r>
          </a:p>
          <a:p>
            <a:pPr marL="0" indent="0">
              <a:buNone/>
            </a:pPr>
            <a:r>
              <a:rPr lang="en-US" sz="2000" dirty="0" smtClean="0"/>
              <a:t>In all cases, good inventory management practices translate </a:t>
            </a:r>
            <a:r>
              <a:rPr lang="en-US" sz="2000" dirty="0"/>
              <a:t>into a competitive </a:t>
            </a:r>
            <a:r>
              <a:rPr lang="en-US" sz="2000" dirty="0" smtClean="0"/>
              <a:t>advantage.</a:t>
            </a:r>
          </a:p>
          <a:p>
            <a:pPr marL="0" indent="0">
              <a:buNone/>
            </a:pPr>
            <a:r>
              <a:rPr lang="en-US" sz="2000" dirty="0" smtClean="0"/>
              <a:t> </a:t>
            </a:r>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360297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Challenges</a:t>
            </a:r>
            <a:endParaRPr lang="en-US" dirty="0"/>
          </a:p>
        </p:txBody>
      </p:sp>
      <p:sp>
        <p:nvSpPr>
          <p:cNvPr id="3" name="Content Placeholder 2"/>
          <p:cNvSpPr>
            <a:spLocks noGrp="1"/>
          </p:cNvSpPr>
          <p:nvPr>
            <p:ph idx="1"/>
          </p:nvPr>
        </p:nvSpPr>
        <p:spPr>
          <a:xfrm>
            <a:off x="498474" y="1981200"/>
            <a:ext cx="7230383" cy="4144963"/>
          </a:xfrm>
        </p:spPr>
        <p:txBody>
          <a:bodyPr/>
          <a:lstStyle/>
          <a:p>
            <a:pPr marL="0" indent="0">
              <a:buNone/>
            </a:pPr>
            <a:r>
              <a:rPr lang="en-US" sz="2000" dirty="0"/>
              <a:t>One of the most difficult aspects of international business is communicating effectively and accurately.</a:t>
            </a:r>
          </a:p>
          <a:p>
            <a:pPr marL="0" indent="0">
              <a:buNone/>
            </a:pPr>
            <a:r>
              <a:rPr lang="en-US" sz="2000" dirty="0" smtClean="0"/>
              <a:t>An </a:t>
            </a:r>
            <a:r>
              <a:rPr lang="en-US" sz="2000" dirty="0"/>
              <a:t>additional challenge for the international logistics manager is that most communications with foreign counterparts are conducted in an impersonal fashion: e-mail, fax, and letters. </a:t>
            </a:r>
          </a:p>
          <a:p>
            <a:pPr marL="0" indent="0">
              <a:buNone/>
            </a:pPr>
            <a:r>
              <a:rPr lang="en-US" sz="2000" dirty="0" smtClean="0"/>
              <a:t>Most </a:t>
            </a:r>
            <a:r>
              <a:rPr lang="en-US" sz="2000" dirty="0"/>
              <a:t>international communications take place in English, the native language of only about 5 percent of the world’s population.</a:t>
            </a:r>
          </a:p>
          <a:p>
            <a:pPr marL="0" indent="0">
              <a:buNone/>
            </a:pPr>
            <a:r>
              <a:rPr lang="en-US" sz="2000" dirty="0"/>
              <a:t>English has become “everybody’s second language” because it is a relatively easy language to learn.</a:t>
            </a: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Controls</a:t>
            </a:r>
            <a:endParaRPr lang="en-US" dirty="0"/>
          </a:p>
        </p:txBody>
      </p:sp>
      <p:sp>
        <p:nvSpPr>
          <p:cNvPr id="3" name="Content Placeholder 2"/>
          <p:cNvSpPr>
            <a:spLocks noGrp="1"/>
          </p:cNvSpPr>
          <p:nvPr>
            <p:ph idx="1"/>
          </p:nvPr>
        </p:nvSpPr>
        <p:spPr>
          <a:xfrm>
            <a:off x="498474" y="1981200"/>
            <a:ext cx="7545009" cy="4144963"/>
          </a:xfrm>
        </p:spPr>
        <p:txBody>
          <a:bodyPr>
            <a:normAutofit/>
          </a:bodyPr>
          <a:lstStyle/>
          <a:p>
            <a:pPr marL="0" indent="0">
              <a:buNone/>
            </a:pPr>
            <a:r>
              <a:rPr lang="en-US" sz="2000" dirty="0" smtClean="0"/>
              <a:t>Manufacturing </a:t>
            </a:r>
            <a:r>
              <a:rPr lang="en-US" sz="2000" dirty="0"/>
              <a:t>processes for which capability studies have been conducted can provide customers with evidence that </a:t>
            </a:r>
            <a:r>
              <a:rPr lang="en-US" sz="2000" dirty="0" smtClean="0"/>
              <a:t>suppliers can </a:t>
            </a:r>
            <a:r>
              <a:rPr lang="en-US" sz="2000" dirty="0"/>
              <a:t>produce parts within the </a:t>
            </a:r>
            <a:r>
              <a:rPr lang="en-US" sz="2000" dirty="0" smtClean="0"/>
              <a:t>customers’ </a:t>
            </a:r>
            <a:r>
              <a:rPr lang="en-US" sz="2000" dirty="0"/>
              <a:t>specifications.</a:t>
            </a:r>
          </a:p>
          <a:p>
            <a:pPr marL="0" indent="0">
              <a:buNone/>
            </a:pPr>
            <a:r>
              <a:rPr lang="en-US" sz="2000" dirty="0" smtClean="0"/>
              <a:t>Monitoring production </a:t>
            </a:r>
            <a:r>
              <a:rPr lang="en-US" sz="2000" dirty="0"/>
              <a:t>through statistical process </a:t>
            </a:r>
            <a:r>
              <a:rPr lang="en-US" sz="2000" dirty="0" smtClean="0"/>
              <a:t>controls provide </a:t>
            </a:r>
            <a:r>
              <a:rPr lang="en-US" sz="2000" dirty="0"/>
              <a:t>customers with </a:t>
            </a:r>
            <a:r>
              <a:rPr lang="en-US" sz="2000" dirty="0" smtClean="0"/>
              <a:t>confidence that products </a:t>
            </a:r>
            <a:r>
              <a:rPr lang="en-US" sz="2000" dirty="0"/>
              <a:t>are consistent and </a:t>
            </a:r>
            <a:r>
              <a:rPr lang="en-US" sz="2000" dirty="0" smtClean="0"/>
              <a:t>can </a:t>
            </a:r>
            <a:r>
              <a:rPr lang="en-US" sz="2000" dirty="0"/>
              <a:t>be used in production as soon as received.</a:t>
            </a:r>
          </a:p>
          <a:p>
            <a:pPr marL="0" indent="0">
              <a:buNone/>
            </a:pPr>
            <a:endParaRPr lang="en-US" dirty="0"/>
          </a:p>
        </p:txBody>
      </p:sp>
    </p:spTree>
    <p:extLst>
      <p:ext uri="{BB962C8B-B14F-4D97-AF65-F5344CB8AC3E}">
        <p14:creationId xmlns:p14="http://schemas.microsoft.com/office/powerpoint/2010/main" val="3886359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Effects</a:t>
            </a:r>
            <a:endParaRPr lang="en-US" dirty="0"/>
          </a:p>
        </p:txBody>
      </p:sp>
      <p:sp>
        <p:nvSpPr>
          <p:cNvPr id="3" name="Content Placeholder 2"/>
          <p:cNvSpPr>
            <a:spLocks noGrp="1"/>
          </p:cNvSpPr>
          <p:nvPr>
            <p:ph idx="1"/>
          </p:nvPr>
        </p:nvSpPr>
        <p:spPr>
          <a:xfrm>
            <a:off x="498474" y="1981200"/>
            <a:ext cx="7545009" cy="4144963"/>
          </a:xfrm>
        </p:spPr>
        <p:txBody>
          <a:bodyPr>
            <a:normAutofit/>
          </a:bodyPr>
          <a:lstStyle/>
          <a:p>
            <a:pPr marL="0" indent="0">
              <a:buNone/>
            </a:pPr>
            <a:r>
              <a:rPr lang="en-US" sz="2000" dirty="0" smtClean="0"/>
              <a:t>It is likely that a company cannot gain a competitive advantage by simply communicating clearly or providing excellent documentation. It needs to also offer good payment terms and appropriate Incoterms® rules.</a:t>
            </a:r>
          </a:p>
          <a:p>
            <a:pPr marL="0" indent="0">
              <a:buNone/>
            </a:pPr>
            <a:r>
              <a:rPr lang="en-US" sz="2000" dirty="0" smtClean="0"/>
              <a:t>It is also evident that a company does not need all of its processes and procedures to be perfect in order to command a marketing advantage.</a:t>
            </a:r>
          </a:p>
          <a:p>
            <a:pPr marL="0" indent="0">
              <a:buNone/>
            </a:pPr>
            <a:r>
              <a:rPr lang="en-US" sz="2000" dirty="0" smtClean="0"/>
              <a:t>However, efforts to optimize several aspects of its international-trade operations can yield significant returns by increasing the likelihood of clinching a sale. </a:t>
            </a:r>
            <a:endParaRPr lang="en-US" sz="2000" dirty="0"/>
          </a:p>
          <a:p>
            <a:pPr marL="0" indent="0">
              <a:buNone/>
            </a:pPr>
            <a:endParaRPr lang="en-US" dirty="0"/>
          </a:p>
        </p:txBody>
      </p:sp>
    </p:spTree>
    <p:extLst>
      <p:ext uri="{BB962C8B-B14F-4D97-AF65-F5344CB8AC3E}">
        <p14:creationId xmlns:p14="http://schemas.microsoft.com/office/powerpoint/2010/main" val="119404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of Languages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438160"/>
              </p:ext>
            </p:extLst>
          </p:nvPr>
        </p:nvGraphicFramePr>
        <p:xfrm>
          <a:off x="1012370" y="1397000"/>
          <a:ext cx="7293430" cy="4840515"/>
        </p:xfrm>
        <a:graphic>
          <a:graphicData uri="http://schemas.openxmlformats.org/drawingml/2006/table">
            <a:tbl>
              <a:tblPr firstRow="1" bandRow="1">
                <a:tableStyleId>{D7AC3CCA-C797-4891-BE02-D94E43425B78}</a:tableStyleId>
              </a:tblPr>
              <a:tblGrid>
                <a:gridCol w="3646715">
                  <a:extLst>
                    <a:ext uri="{9D8B030D-6E8A-4147-A177-3AD203B41FA5}">
                      <a16:colId xmlns:a16="http://schemas.microsoft.com/office/drawing/2014/main" val="20000"/>
                    </a:ext>
                  </a:extLst>
                </a:gridCol>
                <a:gridCol w="3646715">
                  <a:extLst>
                    <a:ext uri="{9D8B030D-6E8A-4147-A177-3AD203B41FA5}">
                      <a16:colId xmlns:a16="http://schemas.microsoft.com/office/drawing/2014/main" val="20001"/>
                    </a:ext>
                  </a:extLst>
                </a:gridCol>
              </a:tblGrid>
              <a:tr h="407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Languages easiest to learn (closest to English)</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tc>
                <a:tc hMerge="1">
                  <a:txBody>
                    <a:bodyPr/>
                    <a:lstStyle/>
                    <a:p>
                      <a:endParaRPr lang="en-US"/>
                    </a:p>
                  </a:txBody>
                  <a:tcPr/>
                </a:tc>
                <a:extLst>
                  <a:ext uri="{0D108BD9-81ED-4DB2-BD59-A6C34878D82A}">
                    <a16:rowId xmlns:a16="http://schemas.microsoft.com/office/drawing/2014/main" val="10000"/>
                  </a:ext>
                </a:extLst>
              </a:tr>
              <a:tr h="803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Roman alphabet, similar grammar, similar syntax</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Spanish, French, Dutch, Italian, Portuguese, Norwegian, Swedish, German</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1"/>
                  </a:ext>
                </a:extLst>
              </a:tr>
              <a:tr h="407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Languages difficult to learn</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tc>
                <a:tc hMerge="1">
                  <a:txBody>
                    <a:bodyPr/>
                    <a:lstStyle/>
                    <a:p>
                      <a:endParaRPr lang="en-US"/>
                    </a:p>
                  </a:txBody>
                  <a:tcPr/>
                </a:tc>
                <a:extLst>
                  <a:ext uri="{0D108BD9-81ED-4DB2-BD59-A6C34878D82A}">
                    <a16:rowId xmlns:a16="http://schemas.microsoft.com/office/drawing/2014/main" val="10002"/>
                  </a:ext>
                </a:extLst>
              </a:tr>
              <a:tr h="803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Roman alphabet, different grammar, different syntax</a:t>
                      </a:r>
                      <a:endParaRPr kumimoji="0" lang="en-US" sz="1400" b="0" i="0" u="none" strike="noStrike" cap="none" normalizeH="0" baseline="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Indonesian, Turkish, Icelandic, Czech, Hungarian, Vietnamese, Polish, Slovak, Finnish </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3"/>
                  </a:ext>
                </a:extLst>
              </a:tr>
              <a:tr h="407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Languages very difficult to learn</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tc>
                <a:tc hMerge="1">
                  <a:txBody>
                    <a:bodyPr/>
                    <a:lstStyle/>
                    <a:p>
                      <a:endParaRPr lang="en-US"/>
                    </a:p>
                  </a:txBody>
                  <a:tcPr/>
                </a:tc>
                <a:extLst>
                  <a:ext uri="{0D108BD9-81ED-4DB2-BD59-A6C34878D82A}">
                    <a16:rowId xmlns:a16="http://schemas.microsoft.com/office/drawing/2014/main" val="10004"/>
                  </a:ext>
                </a:extLst>
              </a:tr>
              <a:tr h="568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Different alphabet, different grammar, very different syntax</a:t>
                      </a:r>
                      <a:endParaRPr kumimoji="0" lang="en-US" sz="1400" b="0" i="0" u="none" strike="noStrike" cap="none" normalizeH="0" baseline="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Hebrew, Russian, Greek, Hindi, Thai</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5"/>
                  </a:ext>
                </a:extLst>
              </a:tr>
              <a:tr h="407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Languages extremely difficult to learn</a:t>
                      </a:r>
                      <a:endParaRPr kumimoji="0" lang="en-US" sz="1600" b="1" i="0" u="none" strike="noStrike" cap="none" normalizeH="0" baseline="0" dirty="0" smtClean="0">
                        <a:ln>
                          <a:noFill/>
                        </a:ln>
                        <a:solidFill>
                          <a:schemeClr val="tx1"/>
                        </a:solidFill>
                        <a:effectLst/>
                        <a:latin typeface="Verdana" pitchFamily="34" charset="0"/>
                      </a:endParaRPr>
                    </a:p>
                  </a:txBody>
                  <a:tcPr horzOverflow="overflow"/>
                </a:tc>
                <a:tc hMerge="1">
                  <a:txBody>
                    <a:bodyPr/>
                    <a:lstStyle/>
                    <a:p>
                      <a:endParaRPr lang="en-US"/>
                    </a:p>
                  </a:txBody>
                  <a:tcPr/>
                </a:tc>
                <a:extLst>
                  <a:ext uri="{0D108BD9-81ED-4DB2-BD59-A6C34878D82A}">
                    <a16:rowId xmlns:a16="http://schemas.microsoft.com/office/drawing/2014/main" val="10006"/>
                  </a:ext>
                </a:extLst>
              </a:tr>
              <a:tr h="10372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Complex alphabet, multiple alphabets or no alphabet, very different grammar, very different syntax</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Chinese (Cantonese and Mandarin), Japanese, Korean, Arabic</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6279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Challenges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Communicating effectively means making sure that the person for whom the message is intended has no doubt about the meaning of the message:</a:t>
            </a:r>
          </a:p>
          <a:p>
            <a:pPr marL="800100" lvl="1" indent="-342900"/>
            <a:r>
              <a:rPr lang="en-US" sz="2000" dirty="0" smtClean="0"/>
              <a:t>The </a:t>
            </a:r>
            <a:r>
              <a:rPr lang="en-US" sz="2000" dirty="0"/>
              <a:t>vocabulary is clear and unambiguous: native English speakers should use International English and Special English</a:t>
            </a:r>
            <a:r>
              <a:rPr lang="en-US" sz="2000" dirty="0" smtClean="0"/>
              <a:t>.</a:t>
            </a:r>
            <a:endParaRPr lang="en-US" sz="2000" dirty="0"/>
          </a:p>
          <a:p>
            <a:pPr marL="800100" lvl="1" indent="-342900"/>
            <a:r>
              <a:rPr lang="en-US" sz="2000" dirty="0"/>
              <a:t>The units used should be metric</a:t>
            </a:r>
            <a:r>
              <a:rPr lang="en-US" sz="2000" dirty="0" smtClean="0"/>
              <a:t>.</a:t>
            </a:r>
            <a:endParaRPr lang="en-US" sz="2000" dirty="0"/>
          </a:p>
          <a:p>
            <a:pPr marL="800100" lvl="1" indent="-342900"/>
            <a:r>
              <a:rPr lang="en-US" sz="2000" dirty="0"/>
              <a:t>The message should be culturally sensitive.</a:t>
            </a:r>
          </a:p>
        </p:txBody>
      </p:sp>
    </p:spTree>
    <p:extLst>
      <p:ext uri="{BB962C8B-B14F-4D97-AF65-F5344CB8AC3E}">
        <p14:creationId xmlns:p14="http://schemas.microsoft.com/office/powerpoint/2010/main" val="165154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Native English speakers should strive to make the meaning of the communication absolutely clear to the non-native speaker: </a:t>
            </a:r>
            <a:endParaRPr lang="en-US" sz="2000" i="1" dirty="0"/>
          </a:p>
          <a:p>
            <a:pPr lvl="1" indent="0">
              <a:buNone/>
            </a:pPr>
            <a:endParaRPr lang="en-US" sz="2000" i="1" dirty="0" smtClean="0"/>
          </a:p>
          <a:p>
            <a:pPr lvl="1" indent="0">
              <a:buNone/>
            </a:pPr>
            <a:r>
              <a:rPr lang="en-US" sz="2000" i="1" dirty="0" smtClean="0"/>
              <a:t>“</a:t>
            </a:r>
            <a:r>
              <a:rPr lang="en-US" sz="2000" i="1" dirty="0"/>
              <a:t>Business and technical documents intended for those who read English as their second language must be unusually simple, unambiguous, and literal. Ideally, they should be edited for ease of translation</a:t>
            </a:r>
            <a:r>
              <a:rPr lang="en-US" sz="2000" i="1" dirty="0" smtClean="0"/>
              <a:t>.”</a:t>
            </a:r>
          </a:p>
          <a:p>
            <a:pPr lvl="1" indent="0">
              <a:buNone/>
            </a:pPr>
            <a:r>
              <a:rPr lang="en-US" sz="2000" i="1" dirty="0"/>
              <a:t>	</a:t>
            </a:r>
            <a:r>
              <a:rPr lang="en-US" sz="2000" i="1" dirty="0" smtClean="0"/>
              <a:t>				Edmond </a:t>
            </a:r>
            <a:r>
              <a:rPr lang="en-US" sz="2000" i="1" dirty="0"/>
              <a:t>Weiss</a:t>
            </a:r>
          </a:p>
          <a:p>
            <a:pPr marL="0" indent="0">
              <a:buNone/>
            </a:pPr>
            <a:r>
              <a:rPr lang="en-US" sz="2000" dirty="0"/>
              <a:t>It is best to use a technique called International English (developed by Ed Weiss) to achieve good communication in written documents.</a:t>
            </a:r>
          </a:p>
          <a:p>
            <a:pPr marL="0" indent="0">
              <a:buNone/>
            </a:pPr>
            <a:endParaRPr lang="en-US" dirty="0"/>
          </a:p>
        </p:txBody>
      </p:sp>
    </p:spTree>
    <p:extLst>
      <p:ext uri="{BB962C8B-B14F-4D97-AF65-F5344CB8AC3E}">
        <p14:creationId xmlns:p14="http://schemas.microsoft.com/office/powerpoint/2010/main" val="72508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English—First Rule</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bg2">
                    <a:lumMod val="60000"/>
                    <a:lumOff val="40000"/>
                  </a:schemeClr>
                </a:solidFill>
              </a:rPr>
              <a:t>Always assume that the person for whom English is a second language is relying on a dictionary for some words.</a:t>
            </a:r>
            <a:endParaRPr lang="en-US" sz="2000" b="1" u="sng" dirty="0">
              <a:solidFill>
                <a:schemeClr val="bg2">
                  <a:lumMod val="60000"/>
                  <a:lumOff val="40000"/>
                </a:schemeClr>
              </a:solidFill>
            </a:endParaRPr>
          </a:p>
          <a:p>
            <a:pPr marL="0" indent="0">
              <a:buNone/>
            </a:pPr>
            <a:r>
              <a:rPr lang="en-US" sz="2000" dirty="0" smtClean="0"/>
              <a:t>A </a:t>
            </a:r>
            <a:r>
              <a:rPr lang="en-US" sz="2000" dirty="0"/>
              <a:t>person trying to understand a new word should not have to determine which of many definitions is the correct one:</a:t>
            </a:r>
          </a:p>
          <a:p>
            <a:pPr marL="0" indent="0">
              <a:buNone/>
            </a:pPr>
            <a:r>
              <a:rPr lang="en-US" sz="2000" dirty="0" smtClean="0"/>
              <a:t>“</a:t>
            </a:r>
            <a:r>
              <a:rPr lang="en-US" sz="2000" dirty="0"/>
              <a:t>Our company’s sales took off 25 percent last year” can be easily misunderstood, since to “take off” is first defined as to “remove [one’s clothes]” in many dictionaries. For many non-native English speakers, it is understood as “sales declined </a:t>
            </a:r>
            <a:r>
              <a:rPr lang="en-US" sz="2000" dirty="0" smtClean="0"/>
              <a:t> 25 </a:t>
            </a:r>
            <a:r>
              <a:rPr lang="en-US" sz="2000" dirty="0"/>
              <a:t>percent.”</a:t>
            </a:r>
          </a:p>
          <a:p>
            <a:pPr marL="0" indent="0">
              <a:buNone/>
            </a:pPr>
            <a:r>
              <a:rPr lang="en-US" sz="2000" dirty="0" smtClean="0"/>
              <a:t>A </a:t>
            </a:r>
            <a:r>
              <a:rPr lang="en-US" sz="2000" dirty="0"/>
              <a:t>better sentence is “Sales increased 25 percent.” There is </a:t>
            </a:r>
            <a:r>
              <a:rPr lang="en-US" sz="2000" dirty="0" smtClean="0"/>
              <a:t>  no </a:t>
            </a:r>
            <a:r>
              <a:rPr lang="en-US" sz="2000" dirty="0"/>
              <a:t>possible misunderstanding.</a:t>
            </a:r>
          </a:p>
          <a:p>
            <a:pPr marL="0" indent="0">
              <a:buNone/>
            </a:pPr>
            <a:endParaRPr lang="en-US" dirty="0"/>
          </a:p>
        </p:txBody>
      </p:sp>
    </p:spTree>
    <p:extLst>
      <p:ext uri="{BB962C8B-B14F-4D97-AF65-F5344CB8AC3E}">
        <p14:creationId xmlns:p14="http://schemas.microsoft.com/office/powerpoint/2010/main" val="369581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English—Second Rule</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bg2">
                    <a:lumMod val="60000"/>
                    <a:lumOff val="40000"/>
                  </a:schemeClr>
                </a:solidFill>
              </a:rPr>
              <a:t>Always proofread carefully and avoid all grammatical and spelling errors. </a:t>
            </a:r>
          </a:p>
          <a:p>
            <a:pPr marL="0" indent="0">
              <a:buNone/>
            </a:pPr>
            <a:r>
              <a:rPr lang="en-US" sz="2000" dirty="0"/>
              <a:t>A sentence where there are misspellings and grammatical errors will be much more difficult for a non-native English speaker to understand. </a:t>
            </a:r>
          </a:p>
          <a:p>
            <a:pPr marL="0" indent="0">
              <a:buNone/>
            </a:pPr>
            <a:r>
              <a:rPr lang="en-US" sz="2000" dirty="0" smtClean="0"/>
              <a:t>“</a:t>
            </a:r>
            <a:r>
              <a:rPr lang="en-US" sz="2000" dirty="0"/>
              <a:t>Our company would like to except your offer” is a sentence with which a native speaker will have no issue, but a non-native speaker will not understand it. Was the offer </a:t>
            </a:r>
            <a:r>
              <a:rPr lang="en-US" sz="2000" dirty="0" smtClean="0"/>
              <a:t>  accepted</a:t>
            </a:r>
            <a:r>
              <a:rPr lang="en-US" sz="2000" dirty="0"/>
              <a:t>, or was it rejected for being exceptionally bad (or too high priced, or some other issue)?</a:t>
            </a:r>
          </a:p>
        </p:txBody>
      </p:sp>
    </p:spTree>
    <p:extLst>
      <p:ext uri="{BB962C8B-B14F-4D97-AF65-F5344CB8AC3E}">
        <p14:creationId xmlns:p14="http://schemas.microsoft.com/office/powerpoint/2010/main" val="178583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English—Third Rule</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bg2">
                    <a:lumMod val="60000"/>
                    <a:lumOff val="40000"/>
                  </a:schemeClr>
                </a:solidFill>
              </a:rPr>
              <a:t>Always make sure that quantitative information (dates, currencies, etc.) </a:t>
            </a:r>
            <a:r>
              <a:rPr lang="en-US" sz="2000" b="1" dirty="0" smtClean="0">
                <a:solidFill>
                  <a:schemeClr val="bg2">
                    <a:lumMod val="60000"/>
                    <a:lumOff val="40000"/>
                  </a:schemeClr>
                </a:solidFill>
              </a:rPr>
              <a:t>can </a:t>
            </a:r>
            <a:r>
              <a:rPr lang="en-US" sz="2000" b="1" dirty="0">
                <a:solidFill>
                  <a:schemeClr val="bg2">
                    <a:lumMod val="60000"/>
                    <a:lumOff val="40000"/>
                  </a:schemeClr>
                </a:solidFill>
              </a:rPr>
              <a:t>be understood without doubt. </a:t>
            </a:r>
          </a:p>
          <a:p>
            <a:pPr marL="0" indent="0">
              <a:buNone/>
            </a:pPr>
            <a:r>
              <a:rPr lang="en-US" sz="2000" dirty="0"/>
              <a:t>U.S. customary dates are written as MM/DD/YY, while  Europeans prefer DD/MM/YY and the Chinese prefer YY/MM/DD.</a:t>
            </a:r>
          </a:p>
          <a:p>
            <a:pPr marL="0" indent="0">
              <a:buNone/>
            </a:pPr>
            <a:r>
              <a:rPr lang="en-US" sz="2000" dirty="0" smtClean="0"/>
              <a:t>A </a:t>
            </a:r>
            <a:r>
              <a:rPr lang="en-US" sz="2000" dirty="0"/>
              <a:t>contract date of </a:t>
            </a:r>
            <a:r>
              <a:rPr lang="en-US" sz="2000" dirty="0" smtClean="0"/>
              <a:t>12/11/18 </a:t>
            </a:r>
            <a:r>
              <a:rPr lang="en-US" sz="2000" dirty="0"/>
              <a:t>will be understood as </a:t>
            </a:r>
            <a:r>
              <a:rPr lang="en-US" sz="2000" dirty="0" smtClean="0"/>
              <a:t>December 11, 2018 </a:t>
            </a:r>
            <a:r>
              <a:rPr lang="en-US" sz="2000" dirty="0"/>
              <a:t>by an American, </a:t>
            </a:r>
            <a:r>
              <a:rPr lang="en-US" sz="2000" dirty="0" smtClean="0"/>
              <a:t>12 November 2018 </a:t>
            </a:r>
            <a:r>
              <a:rPr lang="en-US" sz="2000" dirty="0"/>
              <a:t>by a Dutch, and </a:t>
            </a:r>
            <a:r>
              <a:rPr lang="en-US" sz="2000" dirty="0" smtClean="0"/>
              <a:t>18 November 2012 </a:t>
            </a:r>
            <a:r>
              <a:rPr lang="en-US" sz="2000" dirty="0"/>
              <a:t>by a Chinese reader. </a:t>
            </a:r>
          </a:p>
          <a:p>
            <a:pPr marL="0" indent="0">
              <a:buNone/>
            </a:pPr>
            <a:r>
              <a:rPr lang="en-US" sz="2000" dirty="0" smtClean="0"/>
              <a:t>Always </a:t>
            </a:r>
            <a:r>
              <a:rPr lang="en-US" sz="2000" dirty="0"/>
              <a:t>write dates as </a:t>
            </a:r>
            <a:r>
              <a:rPr lang="en-US" sz="2000" dirty="0" smtClean="0"/>
              <a:t>11 </a:t>
            </a:r>
            <a:r>
              <a:rPr lang="en-US" sz="2000" dirty="0"/>
              <a:t>December </a:t>
            </a:r>
            <a:r>
              <a:rPr lang="en-US" sz="2000" dirty="0" smtClean="0"/>
              <a:t>2018. </a:t>
            </a:r>
            <a:r>
              <a:rPr lang="en-US" sz="2000" dirty="0"/>
              <a:t>That way, no confusion can possibly take place.</a:t>
            </a:r>
          </a:p>
        </p:txBody>
      </p:sp>
    </p:spTree>
    <p:extLst>
      <p:ext uri="{BB962C8B-B14F-4D97-AF65-F5344CB8AC3E}">
        <p14:creationId xmlns:p14="http://schemas.microsoft.com/office/powerpoint/2010/main" val="20251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9.potx" id="{A71CFACF-E8D0-47DE-AAD9-9F019B331E3B}" vid="{D299B6BA-B4A9-4D6C-896F-776CC93021DF}"/>
    </a:ext>
  </a:extLst>
</a:theme>
</file>

<file path=docProps/app.xml><?xml version="1.0" encoding="utf-8"?>
<Properties xmlns="http://schemas.openxmlformats.org/officeDocument/2006/extended-properties" xmlns:vt="http://schemas.openxmlformats.org/officeDocument/2006/docPropsVTypes">
  <Template/>
  <TotalTime>114</TotalTime>
  <Words>2588</Words>
  <Application>Microsoft Office PowerPoint</Application>
  <PresentationFormat>On-screen Show (4:3)</PresentationFormat>
  <Paragraphs>158</Paragraphs>
  <Slides>31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31</vt:i4>
      </vt:variant>
    </vt:vector>
  </HeadingPairs>
  <TitlesOfParts>
    <vt:vector size="40" baseType="lpstr">
      <vt:lpstr>Arial</vt:lpstr>
      <vt:lpstr>Calibri</vt:lpstr>
      <vt:lpstr>Lucida Bright</vt:lpstr>
      <vt:lpstr>Verdana</vt:lpstr>
      <vt:lpstr>Office Theme</vt:lpstr>
      <vt:lpstr>Office Theme</vt:lpstr>
      <vt:lpstr>Office Theme</vt:lpstr>
      <vt:lpstr>Office Theme</vt:lpstr>
      <vt:lpstr>chapter20</vt:lpstr>
      <vt:lpstr>Chapter 20  A Strategic Advantage </vt:lpstr>
      <vt:lpstr>Using International Logistics  for Competitive Advantage </vt:lpstr>
      <vt:lpstr>Communication Challenges</vt:lpstr>
      <vt:lpstr>Difficulty of Languages</vt:lpstr>
      <vt:lpstr>Communication Challenges</vt:lpstr>
      <vt:lpstr>International English</vt:lpstr>
      <vt:lpstr>International English—First Rule</vt:lpstr>
      <vt:lpstr>International English—Second Rule</vt:lpstr>
      <vt:lpstr>International English—Third Rule</vt:lpstr>
      <vt:lpstr>International English—Fourth Rule</vt:lpstr>
      <vt:lpstr>International English—Fifth Rule</vt:lpstr>
      <vt:lpstr>Special English</vt:lpstr>
      <vt:lpstr>Special English—First Rule</vt:lpstr>
      <vt:lpstr>Special English—Second Rule</vt:lpstr>
      <vt:lpstr>Special English—Third Rule</vt:lpstr>
      <vt:lpstr>Special English—Fourth Rule</vt:lpstr>
      <vt:lpstr>Metric System</vt:lpstr>
      <vt:lpstr>PowerPoint Presentation</vt:lpstr>
      <vt:lpstr>Metric System</vt:lpstr>
      <vt:lpstr>Cultural Sensitivity</vt:lpstr>
      <vt:lpstr>Cultural Sensitivity</vt:lpstr>
      <vt:lpstr>Specific Advice</vt:lpstr>
      <vt:lpstr>Terms of Payment</vt:lpstr>
      <vt:lpstr>Currency of Payment</vt:lpstr>
      <vt:lpstr>Incoterms® Rule</vt:lpstr>
      <vt:lpstr>Document Preparation</vt:lpstr>
      <vt:lpstr>Packaging</vt:lpstr>
      <vt:lpstr>Warehousing</vt:lpstr>
      <vt:lpstr>Inventory Management</vt:lpstr>
      <vt:lpstr>Quality Controls</vt:lpstr>
      <vt:lpstr>Cumulative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28</cp:revision>
  <dcterms:created xsi:type="dcterms:W3CDTF">2013-08-07T18:50:55Z</dcterms:created>
  <dcterms:modified xsi:type="dcterms:W3CDTF">2017-07-16T23:29:25Z</dcterms:modified>
</cp:coreProperties>
</file>