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72" r:id="rId5"/>
  </p:sldMasterIdLst>
  <p:notesMasterIdLst>
    <p:notesMasterId r:id="rId40"/>
  </p:notesMasterIdLst>
  <p:sldIdLst>
    <p:sldId id="257" r:id="rId6"/>
    <p:sldId id="258" r:id="rId7"/>
    <p:sldId id="259" r:id="rId8"/>
    <p:sldId id="333" r:id="rId9"/>
    <p:sldId id="332" r:id="rId10"/>
    <p:sldId id="334" r:id="rId11"/>
    <p:sldId id="335" r:id="rId12"/>
    <p:sldId id="336" r:id="rId13"/>
    <p:sldId id="337" r:id="rId14"/>
    <p:sldId id="339" r:id="rId15"/>
    <p:sldId id="340" r:id="rId16"/>
    <p:sldId id="338" r:id="rId17"/>
    <p:sldId id="341" r:id="rId18"/>
    <p:sldId id="342" r:id="rId19"/>
    <p:sldId id="344"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2" r:id="rId36"/>
    <p:sldId id="361" r:id="rId37"/>
    <p:sldId id="363" r:id="rId38"/>
    <p:sldId id="36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84B5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4" autoAdjust="0"/>
  </p:normalViewPr>
  <p:slideViewPr>
    <p:cSldViewPr snapToGrid="0" snapToObjects="1">
      <p:cViewPr varScale="1">
        <p:scale>
          <a:sx n="118" d="100"/>
          <a:sy n="118" d="100"/>
        </p:scale>
        <p:origin x="1404" y="96"/>
      </p:cViewPr>
      <p:guideLst>
        <p:guide orient="horz" pos="2160"/>
        <p:guide pos="2880"/>
      </p:guideLst>
    </p:cSldViewPr>
  </p:slideViewPr>
  <p:outlineViewPr>
    <p:cViewPr>
      <p:scale>
        <a:sx n="33" d="100"/>
        <a:sy n="33" d="100"/>
      </p:scale>
      <p:origin x="0" y="-305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david\Dropbox\Pierre\Books\Book5ed\Sources\Figures\Chapter%2019\Normal%20Distribu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dirty="0">
                <a:latin typeface="Lucida Bright" panose="02040602050505020304" pitchFamily="18" charset="0"/>
              </a:rPr>
              <a:t>Normal Distribution</a:t>
            </a:r>
          </a:p>
        </c:rich>
      </c:tx>
      <c:layout/>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spPr>
            <a:ln w="34925" cap="rnd">
              <a:solidFill>
                <a:schemeClr val="lt1"/>
              </a:solidFill>
              <a:round/>
            </a:ln>
            <a:effectLst>
              <a:outerShdw dist="25400" dir="2700000" algn="tl" rotWithShape="0">
                <a:schemeClr val="accent1"/>
              </a:outerShdw>
            </a:effectLst>
          </c:spPr>
          <c:marker>
            <c:symbol val="none"/>
          </c:marker>
          <c:cat>
            <c:numRef>
              <c:f>Sheet1!$A$1:$A$81</c:f>
              <c:numCache>
                <c:formatCode>General</c:formatCode>
                <c:ptCount val="81"/>
                <c:pt idx="0">
                  <c:v>-4</c:v>
                </c:pt>
                <c:pt idx="1">
                  <c:v>-3.9</c:v>
                </c:pt>
                <c:pt idx="2">
                  <c:v>-3.8</c:v>
                </c:pt>
                <c:pt idx="3">
                  <c:v>-3.6999999999999997</c:v>
                </c:pt>
                <c:pt idx="4">
                  <c:v>-3.5999999999999996</c:v>
                </c:pt>
                <c:pt idx="5">
                  <c:v>-3.4999999999999996</c:v>
                </c:pt>
                <c:pt idx="6">
                  <c:v>-3.3999999999999995</c:v>
                </c:pt>
                <c:pt idx="7">
                  <c:v>-3.2999999999999994</c:v>
                </c:pt>
                <c:pt idx="8">
                  <c:v>-3.1999999999999993</c:v>
                </c:pt>
                <c:pt idx="9">
                  <c:v>-3.0999999999999992</c:v>
                </c:pt>
                <c:pt idx="10">
                  <c:v>-2.9999999999999991</c:v>
                </c:pt>
                <c:pt idx="11">
                  <c:v>-2.899999999999999</c:v>
                </c:pt>
                <c:pt idx="12">
                  <c:v>-2.7999999999999989</c:v>
                </c:pt>
                <c:pt idx="13">
                  <c:v>-2.6999999999999988</c:v>
                </c:pt>
                <c:pt idx="14">
                  <c:v>-2.5999999999999988</c:v>
                </c:pt>
                <c:pt idx="15">
                  <c:v>-2.4999999999999987</c:v>
                </c:pt>
                <c:pt idx="16">
                  <c:v>-2.3999999999999986</c:v>
                </c:pt>
                <c:pt idx="17">
                  <c:v>-2.2999999999999985</c:v>
                </c:pt>
                <c:pt idx="18">
                  <c:v>-2.1999999999999984</c:v>
                </c:pt>
                <c:pt idx="19">
                  <c:v>-2.0999999999999983</c:v>
                </c:pt>
                <c:pt idx="20">
                  <c:v>-1.9999999999999982</c:v>
                </c:pt>
                <c:pt idx="21">
                  <c:v>-1.8999999999999981</c:v>
                </c:pt>
                <c:pt idx="22">
                  <c:v>-1.799999999999998</c:v>
                </c:pt>
                <c:pt idx="23">
                  <c:v>-1.699999999999998</c:v>
                </c:pt>
                <c:pt idx="24">
                  <c:v>-1.5999999999999979</c:v>
                </c:pt>
                <c:pt idx="25">
                  <c:v>-1.4999999999999978</c:v>
                </c:pt>
                <c:pt idx="26">
                  <c:v>-1.3999999999999977</c:v>
                </c:pt>
                <c:pt idx="27">
                  <c:v>-1.2999999999999976</c:v>
                </c:pt>
                <c:pt idx="28">
                  <c:v>-1.1999999999999975</c:v>
                </c:pt>
                <c:pt idx="29">
                  <c:v>-1.0999999999999974</c:v>
                </c:pt>
                <c:pt idx="30">
                  <c:v>-0.99999999999999745</c:v>
                </c:pt>
                <c:pt idx="31">
                  <c:v>-0.89999999999999747</c:v>
                </c:pt>
                <c:pt idx="32">
                  <c:v>-0.79999999999999749</c:v>
                </c:pt>
                <c:pt idx="33">
                  <c:v>-0.69999999999999751</c:v>
                </c:pt>
                <c:pt idx="34">
                  <c:v>-0.59999999999999754</c:v>
                </c:pt>
                <c:pt idx="35">
                  <c:v>-0.49999999999999756</c:v>
                </c:pt>
                <c:pt idx="36">
                  <c:v>-0.39999999999999758</c:v>
                </c:pt>
                <c:pt idx="37">
                  <c:v>-0.2999999999999976</c:v>
                </c:pt>
                <c:pt idx="38">
                  <c:v>-0.1999999999999976</c:v>
                </c:pt>
                <c:pt idx="39">
                  <c:v>-9.9999999999997591E-2</c:v>
                </c:pt>
                <c:pt idx="40">
                  <c:v>0</c:v>
                </c:pt>
                <c:pt idx="41">
                  <c:v>0.1</c:v>
                </c:pt>
                <c:pt idx="42">
                  <c:v>0.2</c:v>
                </c:pt>
                <c:pt idx="43">
                  <c:v>0.30000000000000004</c:v>
                </c:pt>
                <c:pt idx="44">
                  <c:v>0.4</c:v>
                </c:pt>
                <c:pt idx="45">
                  <c:v>0.5</c:v>
                </c:pt>
                <c:pt idx="46">
                  <c:v>0.6</c:v>
                </c:pt>
                <c:pt idx="47">
                  <c:v>0.7</c:v>
                </c:pt>
                <c:pt idx="48">
                  <c:v>0.79999999999999993</c:v>
                </c:pt>
                <c:pt idx="49">
                  <c:v>0.89999999999999991</c:v>
                </c:pt>
                <c:pt idx="50">
                  <c:v>0.99999999999999989</c:v>
                </c:pt>
                <c:pt idx="51">
                  <c:v>1.0999999999999999</c:v>
                </c:pt>
                <c:pt idx="52">
                  <c:v>1.2</c:v>
                </c:pt>
                <c:pt idx="53">
                  <c:v>1.3</c:v>
                </c:pt>
                <c:pt idx="54">
                  <c:v>1.4000000000000001</c:v>
                </c:pt>
                <c:pt idx="55">
                  <c:v>1.5000000000000002</c:v>
                </c:pt>
                <c:pt idx="56">
                  <c:v>1.6000000000000003</c:v>
                </c:pt>
                <c:pt idx="57">
                  <c:v>1.7000000000000004</c:v>
                </c:pt>
                <c:pt idx="58">
                  <c:v>1.8000000000000005</c:v>
                </c:pt>
                <c:pt idx="59">
                  <c:v>1.9000000000000006</c:v>
                </c:pt>
                <c:pt idx="60">
                  <c:v>2.0000000000000004</c:v>
                </c:pt>
                <c:pt idx="61">
                  <c:v>2.1000000000000005</c:v>
                </c:pt>
                <c:pt idx="62">
                  <c:v>2.2000000000000006</c:v>
                </c:pt>
                <c:pt idx="63">
                  <c:v>2.3000000000000007</c:v>
                </c:pt>
                <c:pt idx="64">
                  <c:v>2.4000000000000008</c:v>
                </c:pt>
                <c:pt idx="65">
                  <c:v>2.5000000000000009</c:v>
                </c:pt>
                <c:pt idx="66">
                  <c:v>2.600000000000001</c:v>
                </c:pt>
                <c:pt idx="67">
                  <c:v>2.7000000000000011</c:v>
                </c:pt>
                <c:pt idx="68">
                  <c:v>2.8000000000000012</c:v>
                </c:pt>
                <c:pt idx="69">
                  <c:v>2.9000000000000012</c:v>
                </c:pt>
                <c:pt idx="70">
                  <c:v>3.0000000000000013</c:v>
                </c:pt>
                <c:pt idx="71">
                  <c:v>3.1000000000000014</c:v>
                </c:pt>
                <c:pt idx="72">
                  <c:v>3.2000000000000015</c:v>
                </c:pt>
                <c:pt idx="73">
                  <c:v>3.3000000000000016</c:v>
                </c:pt>
                <c:pt idx="74">
                  <c:v>3.4000000000000017</c:v>
                </c:pt>
                <c:pt idx="75">
                  <c:v>3.5000000000000018</c:v>
                </c:pt>
                <c:pt idx="76">
                  <c:v>3.6000000000000019</c:v>
                </c:pt>
                <c:pt idx="77">
                  <c:v>3.700000000000002</c:v>
                </c:pt>
                <c:pt idx="78">
                  <c:v>3.800000000000002</c:v>
                </c:pt>
                <c:pt idx="79">
                  <c:v>3.9000000000000021</c:v>
                </c:pt>
                <c:pt idx="80">
                  <c:v>4.0000000000000018</c:v>
                </c:pt>
              </c:numCache>
            </c:numRef>
          </c:cat>
          <c:val>
            <c:numRef>
              <c:f>Sheet1!$B$1:$B$81</c:f>
              <c:numCache>
                <c:formatCode>General</c:formatCode>
                <c:ptCount val="81"/>
                <c:pt idx="0">
                  <c:v>1.3383022576488537E-4</c:v>
                </c:pt>
                <c:pt idx="1">
                  <c:v>1.9865547139277272E-4</c:v>
                </c:pt>
                <c:pt idx="2">
                  <c:v>2.9194692579146027E-4</c:v>
                </c:pt>
                <c:pt idx="3">
                  <c:v>4.2478027055075219E-4</c:v>
                </c:pt>
                <c:pt idx="4">
                  <c:v>6.1190193011377298E-4</c:v>
                </c:pt>
                <c:pt idx="5">
                  <c:v>8.7268269504576167E-4</c:v>
                </c:pt>
                <c:pt idx="6">
                  <c:v>1.232219168473021E-3</c:v>
                </c:pt>
                <c:pt idx="7">
                  <c:v>1.7225689390536843E-3</c:v>
                </c:pt>
                <c:pt idx="8">
                  <c:v>2.3840882014648486E-3</c:v>
                </c:pt>
                <c:pt idx="9">
                  <c:v>3.2668190561999273E-3</c:v>
                </c:pt>
                <c:pt idx="10">
                  <c:v>4.4318484119380188E-3</c:v>
                </c:pt>
                <c:pt idx="11">
                  <c:v>5.9525324197758694E-3</c:v>
                </c:pt>
                <c:pt idx="12">
                  <c:v>7.9154515829799894E-3</c:v>
                </c:pt>
                <c:pt idx="13">
                  <c:v>1.0420934814422628E-2</c:v>
                </c:pt>
                <c:pt idx="14">
                  <c:v>1.3582969233685661E-2</c:v>
                </c:pt>
                <c:pt idx="15">
                  <c:v>1.7528300493568599E-2</c:v>
                </c:pt>
                <c:pt idx="16">
                  <c:v>2.2394530294842969E-2</c:v>
                </c:pt>
                <c:pt idx="17">
                  <c:v>2.8327037741601276E-2</c:v>
                </c:pt>
                <c:pt idx="18">
                  <c:v>3.547459284623157E-2</c:v>
                </c:pt>
                <c:pt idx="19">
                  <c:v>4.3983595980427351E-2</c:v>
                </c:pt>
                <c:pt idx="20">
                  <c:v>5.399096651318825E-2</c:v>
                </c:pt>
                <c:pt idx="21">
                  <c:v>6.5615814774676831E-2</c:v>
                </c:pt>
                <c:pt idx="22">
                  <c:v>7.8950158300894427E-2</c:v>
                </c:pt>
                <c:pt idx="23">
                  <c:v>9.4049077376887252E-2</c:v>
                </c:pt>
                <c:pt idx="24">
                  <c:v>0.11092083467945592</c:v>
                </c:pt>
                <c:pt idx="25">
                  <c:v>0.12951759566589216</c:v>
                </c:pt>
                <c:pt idx="26">
                  <c:v>0.14972746563574535</c:v>
                </c:pt>
                <c:pt idx="27">
                  <c:v>0.17136859204780791</c:v>
                </c:pt>
                <c:pt idx="28">
                  <c:v>0.19418605498321354</c:v>
                </c:pt>
                <c:pt idx="29">
                  <c:v>0.21785217703255116</c:v>
                </c:pt>
                <c:pt idx="30">
                  <c:v>0.24197072451914398</c:v>
                </c:pt>
                <c:pt idx="31">
                  <c:v>0.26608524989875543</c:v>
                </c:pt>
                <c:pt idx="32">
                  <c:v>0.28969155276148334</c:v>
                </c:pt>
                <c:pt idx="33">
                  <c:v>0.31225393336676183</c:v>
                </c:pt>
                <c:pt idx="34">
                  <c:v>0.33322460289180011</c:v>
                </c:pt>
                <c:pt idx="35">
                  <c:v>0.35206532676429991</c:v>
                </c:pt>
                <c:pt idx="36">
                  <c:v>0.36827014030332367</c:v>
                </c:pt>
                <c:pt idx="37">
                  <c:v>0.38138781546052442</c:v>
                </c:pt>
                <c:pt idx="38">
                  <c:v>0.3910426939754561</c:v>
                </c:pt>
                <c:pt idx="39">
                  <c:v>0.39695254747701186</c:v>
                </c:pt>
                <c:pt idx="40">
                  <c:v>0.3989422804014327</c:v>
                </c:pt>
                <c:pt idx="41">
                  <c:v>0.39695254747701181</c:v>
                </c:pt>
                <c:pt idx="42">
                  <c:v>0.39104269397545588</c:v>
                </c:pt>
                <c:pt idx="43">
                  <c:v>0.38138781546052408</c:v>
                </c:pt>
                <c:pt idx="44">
                  <c:v>0.36827014030332333</c:v>
                </c:pt>
                <c:pt idx="45">
                  <c:v>0.35206532676429952</c:v>
                </c:pt>
                <c:pt idx="46">
                  <c:v>0.33322460289179967</c:v>
                </c:pt>
                <c:pt idx="47">
                  <c:v>0.31225393336676127</c:v>
                </c:pt>
                <c:pt idx="48">
                  <c:v>0.28969155276148278</c:v>
                </c:pt>
                <c:pt idx="49">
                  <c:v>0.26608524989875487</c:v>
                </c:pt>
                <c:pt idx="50">
                  <c:v>0.24197072451914342</c:v>
                </c:pt>
                <c:pt idx="51">
                  <c:v>0.21785217703255058</c:v>
                </c:pt>
                <c:pt idx="52">
                  <c:v>0.19418605498321295</c:v>
                </c:pt>
                <c:pt idx="53">
                  <c:v>0.17136859204780736</c:v>
                </c:pt>
                <c:pt idx="54">
                  <c:v>0.14972746563574482</c:v>
                </c:pt>
                <c:pt idx="55">
                  <c:v>0.12951759566589166</c:v>
                </c:pt>
                <c:pt idx="56">
                  <c:v>0.11092083467945553</c:v>
                </c:pt>
                <c:pt idx="57">
                  <c:v>9.4049077376886864E-2</c:v>
                </c:pt>
                <c:pt idx="58">
                  <c:v>7.8950158300894094E-2</c:v>
                </c:pt>
                <c:pt idx="59">
                  <c:v>6.5615814774676526E-2</c:v>
                </c:pt>
                <c:pt idx="60">
                  <c:v>5.3990966513188007E-2</c:v>
                </c:pt>
                <c:pt idx="61">
                  <c:v>4.3983595980427156E-2</c:v>
                </c:pt>
                <c:pt idx="62">
                  <c:v>3.547459284623139E-2</c:v>
                </c:pt>
                <c:pt idx="63">
                  <c:v>2.832703774160112E-2</c:v>
                </c:pt>
                <c:pt idx="64">
                  <c:v>2.2394530294842851E-2</c:v>
                </c:pt>
                <c:pt idx="65">
                  <c:v>1.7528300493568502E-2</c:v>
                </c:pt>
                <c:pt idx="66">
                  <c:v>1.3582969233685583E-2</c:v>
                </c:pt>
                <c:pt idx="67">
                  <c:v>1.0420934814422567E-2</c:v>
                </c:pt>
                <c:pt idx="68">
                  <c:v>7.9154515829799391E-3</c:v>
                </c:pt>
                <c:pt idx="69">
                  <c:v>5.9525324197758321E-3</c:v>
                </c:pt>
                <c:pt idx="70">
                  <c:v>4.431848411937991E-3</c:v>
                </c:pt>
                <c:pt idx="71">
                  <c:v>3.2668190561999074E-3</c:v>
                </c:pt>
                <c:pt idx="72">
                  <c:v>2.3840882014648317E-3</c:v>
                </c:pt>
                <c:pt idx="73">
                  <c:v>1.7225689390536704E-3</c:v>
                </c:pt>
                <c:pt idx="74">
                  <c:v>1.2322191684730121E-3</c:v>
                </c:pt>
                <c:pt idx="75">
                  <c:v>8.7268269504575473E-4</c:v>
                </c:pt>
                <c:pt idx="76">
                  <c:v>6.119019301137681E-4</c:v>
                </c:pt>
                <c:pt idx="77">
                  <c:v>4.2478027055074878E-4</c:v>
                </c:pt>
                <c:pt idx="78">
                  <c:v>2.9194692579145794E-4</c:v>
                </c:pt>
                <c:pt idx="79">
                  <c:v>1.9865547139277093E-4</c:v>
                </c:pt>
                <c:pt idx="80">
                  <c:v>1.3383022576488442E-4</c:v>
                </c:pt>
              </c:numCache>
            </c:numRef>
          </c:val>
          <c:smooth val="0"/>
          <c:extLst>
            <c:ext xmlns:c16="http://schemas.microsoft.com/office/drawing/2014/chart" uri="{C3380CC4-5D6E-409C-BE32-E72D297353CC}">
              <c16:uniqueId val="{00000000-191C-48C3-93C8-D800AAA00927}"/>
            </c:ext>
          </c:extLst>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343591056"/>
        <c:axId val="343591384"/>
      </c:lineChart>
      <c:catAx>
        <c:axId val="343591056"/>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343591384"/>
        <c:crosses val="autoZero"/>
        <c:auto val="1"/>
        <c:lblAlgn val="ctr"/>
        <c:lblOffset val="100"/>
        <c:tickLblSkip val="10"/>
        <c:tickMarkSkip val="10"/>
        <c:noMultiLvlLbl val="0"/>
      </c:catAx>
      <c:valAx>
        <c:axId val="343591384"/>
        <c:scaling>
          <c:orientation val="minMax"/>
        </c:scaling>
        <c:delete val="1"/>
        <c:axPos val="l"/>
        <c:numFmt formatCode="General" sourceLinked="1"/>
        <c:majorTickMark val="none"/>
        <c:minorTickMark val="none"/>
        <c:tickLblPos val="nextTo"/>
        <c:crossAx val="343591056"/>
        <c:crossesAt val="1"/>
        <c:crossBetween val="midCat"/>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25D75-87AD-4D2F-80BD-90632BD28F17}" type="datetimeFigureOut">
              <a:rPr lang="en-US" smtClean="0"/>
              <a:t>7/15/2017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439FD-47C8-4DEC-A740-F145C9C63AE2}" type="slidenum">
              <a:rPr lang="en-US" smtClean="0"/>
              <a:t>‹#›</a:t>
            </a:fld>
            <a:endParaRPr lang="en-US"/>
          </a:p>
        </p:txBody>
      </p:sp>
    </p:spTree>
    <p:extLst>
      <p:ext uri="{BB962C8B-B14F-4D97-AF65-F5344CB8AC3E}">
        <p14:creationId xmlns:p14="http://schemas.microsoft.com/office/powerpoint/2010/main" val="3900525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5675718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7131780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1961245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87105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16628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173987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46202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7513921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554989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7548500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982855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7/15/2017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7/15/2017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7/15/2017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7/15/2017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7/15/2017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B11B4E-F332-2C45-993B-8D82C45641AB}" type="datetimeFigureOut">
              <a:rPr lang="en-US" smtClean="0"/>
              <a:t>7/15/2017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794D38-F559-EF4B-B59D-45F4D029AA1E}" type="slidenum">
              <a:rPr lang="en-US" smtClean="0"/>
              <a:t>‹#›</a:t>
            </a:fld>
            <a:endParaRPr lang="en-US"/>
          </a:p>
        </p:txBody>
      </p:sp>
    </p:spTree>
    <p:extLst>
      <p:ext uri="{BB962C8B-B14F-4D97-AF65-F5344CB8AC3E}">
        <p14:creationId xmlns:p14="http://schemas.microsoft.com/office/powerpoint/2010/main" val="99578779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7.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7.png"/><Relationship Id="rId1" Type="http://schemas.openxmlformats.org/officeDocument/2006/relationships/slideLayout" Target="../slideLayouts/slideLayout47.xml"/><Relationship Id="rId4" Type="http://schemas.openxmlformats.org/officeDocument/2006/relationships/image" Target="../media/image12.emf"/></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dirty="0" smtClean="0">
                <a:solidFill>
                  <a:srgbClr val="FFFFFF"/>
                </a:solidFill>
              </a:rPr>
              <a:t>Chapter 19</a:t>
            </a:r>
            <a:br>
              <a:rPr lang="en-US" b="1" dirty="0" smtClean="0">
                <a:solidFill>
                  <a:srgbClr val="FFFFFF"/>
                </a:solidFill>
              </a:rPr>
            </a:br>
            <a:r>
              <a:rPr lang="en-US" dirty="0" smtClean="0">
                <a:solidFill>
                  <a:srgbClr val="FFFFFF"/>
                </a:solidFill>
              </a:rPr>
              <a:t>Supply Chain Operations—Quality</a:t>
            </a:r>
            <a:endParaRPr 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Normal Distribution</a:t>
            </a:r>
            <a:endParaRPr lang="en-US" dirty="0"/>
          </a:p>
        </p:txBody>
      </p:sp>
      <p:sp>
        <p:nvSpPr>
          <p:cNvPr id="3" name="Content Placeholder 2"/>
          <p:cNvSpPr>
            <a:spLocks noGrp="1"/>
          </p:cNvSpPr>
          <p:nvPr>
            <p:ph idx="1"/>
          </p:nvPr>
        </p:nvSpPr>
        <p:spPr/>
        <p:txBody>
          <a:bodyPr/>
          <a:lstStyle/>
          <a:p>
            <a:pPr marL="0" indent="0">
              <a:buNone/>
            </a:pPr>
            <a:r>
              <a:rPr lang="en-US" sz="2000" dirty="0" smtClean="0"/>
              <a:t>Before moving on to the chart built from these statistics, a quick reminder about the Normal Distribution:</a:t>
            </a:r>
          </a:p>
          <a:p>
            <a:pPr marL="0" indent="0">
              <a:buNone/>
            </a:pPr>
            <a:endParaRPr lang="en-US" sz="2000" dirty="0"/>
          </a:p>
          <a:p>
            <a:pPr marL="0" indent="0">
              <a:buNone/>
            </a:pPr>
            <a:endParaRPr lang="en-US" sz="2000" dirty="0" smtClean="0"/>
          </a:p>
          <a:p>
            <a:pPr marL="0" indent="0">
              <a:buNone/>
            </a:pPr>
            <a:endParaRPr lang="en-US" sz="2000" dirty="0" smtClean="0"/>
          </a:p>
        </p:txBody>
      </p:sp>
      <p:graphicFrame>
        <p:nvGraphicFramePr>
          <p:cNvPr id="6" name="Chart 5"/>
          <p:cNvGraphicFramePr>
            <a:graphicFrameLocks/>
          </p:cNvGraphicFramePr>
          <p:nvPr>
            <p:extLst>
              <p:ext uri="{D42A27DB-BD31-4B8C-83A1-F6EECF244321}">
                <p14:modId xmlns:p14="http://schemas.microsoft.com/office/powerpoint/2010/main" val="2584814908"/>
              </p:ext>
            </p:extLst>
          </p:nvPr>
        </p:nvGraphicFramePr>
        <p:xfrm>
          <a:off x="946768" y="2775568"/>
          <a:ext cx="6748757" cy="3325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026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The Normal Distribution</a:t>
            </a:r>
            <a:endParaRPr lang="en-US" dirty="0"/>
          </a:p>
        </p:txBody>
      </p:sp>
      <p:sp>
        <p:nvSpPr>
          <p:cNvPr id="3" name="Content Placeholder 2"/>
          <p:cNvSpPr>
            <a:spLocks noGrp="1"/>
          </p:cNvSpPr>
          <p:nvPr>
            <p:ph idx="1"/>
          </p:nvPr>
        </p:nvSpPr>
        <p:spPr/>
        <p:txBody>
          <a:bodyPr/>
          <a:lstStyle/>
          <a:p>
            <a:pPr marL="0" indent="0">
              <a:buNone/>
            </a:pPr>
            <a:r>
              <a:rPr lang="en-US" sz="2000" dirty="0" smtClean="0"/>
              <a:t>There are three important facts from a normal distribution that are used in statistical process control:</a:t>
            </a:r>
          </a:p>
          <a:p>
            <a:r>
              <a:rPr lang="en-US" sz="2000" dirty="0" smtClean="0"/>
              <a:t>The area under the curve between the mean minus one standard deviation and the mean plus one standard deviation (the area under the curve between -1 and 1 on the figure on the preceding slide) represent 68.26 percent of the entire area under the curve. </a:t>
            </a:r>
          </a:p>
          <a:p>
            <a:r>
              <a:rPr lang="en-US" sz="2000" dirty="0" smtClean="0"/>
              <a:t>Between -2 and 2, the area under the curve is 95.44    percent of the entire area under the curve.</a:t>
            </a:r>
          </a:p>
          <a:p>
            <a:r>
              <a:rPr lang="en-US" sz="2000" dirty="0" smtClean="0"/>
              <a:t>Between -3 and 3, the area under the curve is 99.73    percent of the entire area under the curve.</a:t>
            </a:r>
          </a:p>
          <a:p>
            <a:pPr marL="0" indent="0">
              <a:buNone/>
            </a:pPr>
            <a:endParaRPr lang="en-US" sz="2400" dirty="0" smtClean="0"/>
          </a:p>
        </p:txBody>
      </p:sp>
    </p:spTree>
    <p:extLst>
      <p:ext uri="{BB962C8B-B14F-4D97-AF65-F5344CB8AC3E}">
        <p14:creationId xmlns:p14="http://schemas.microsoft.com/office/powerpoint/2010/main" val="352160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Attributes</a:t>
            </a:r>
            <a:endParaRPr lang="en-US" dirty="0"/>
          </a:p>
        </p:txBody>
      </p:sp>
      <p:sp>
        <p:nvSpPr>
          <p:cNvPr id="3" name="Content Placeholder 2"/>
          <p:cNvSpPr>
            <a:spLocks noGrp="1"/>
          </p:cNvSpPr>
          <p:nvPr>
            <p:ph idx="1"/>
          </p:nvPr>
        </p:nvSpPr>
        <p:spPr/>
        <p:txBody>
          <a:bodyPr/>
          <a:lstStyle/>
          <a:p>
            <a:pPr marL="0" indent="0">
              <a:buNone/>
            </a:pPr>
            <a:r>
              <a:rPr lang="en-US" sz="2000" dirty="0" smtClean="0"/>
              <a:t>A single </a:t>
            </a:r>
            <a:r>
              <a:rPr lang="en-US" sz="2000" b="1" dirty="0" smtClean="0"/>
              <a:t>chart</a:t>
            </a:r>
            <a:r>
              <a:rPr lang="en-US" sz="2000" dirty="0" smtClean="0"/>
              <a:t> is created with these </a:t>
            </a:r>
            <a:r>
              <a:rPr lang="en-US" sz="2000" b="1" dirty="0" smtClean="0"/>
              <a:t>statistics</a:t>
            </a:r>
            <a:r>
              <a:rPr lang="en-US" sz="2000" dirty="0" smtClean="0"/>
              <a:t>, called the </a:t>
            </a:r>
            <a:r>
              <a:rPr lang="en-US" sz="2000" i="1" dirty="0" smtClean="0"/>
              <a:t>p</a:t>
            </a:r>
            <a:r>
              <a:rPr lang="en-US" sz="2000" dirty="0" smtClean="0"/>
              <a:t>=chart, and it uses the characteristics of the Normal Distribution:</a:t>
            </a:r>
          </a:p>
          <a:p>
            <a:pPr marL="0" indent="0">
              <a:buNone/>
            </a:pPr>
            <a:endParaRPr lang="en-US" sz="2000" dirty="0" smtClean="0"/>
          </a:p>
        </p:txBody>
      </p:sp>
      <p:pic>
        <p:nvPicPr>
          <p:cNvPr id="4" name="Picture 3"/>
          <p:cNvPicPr>
            <a:picLocks noChangeAspect="1"/>
          </p:cNvPicPr>
          <p:nvPr/>
        </p:nvPicPr>
        <p:blipFill>
          <a:blip r:embed="rId2"/>
          <a:stretch>
            <a:fillRect/>
          </a:stretch>
        </p:blipFill>
        <p:spPr>
          <a:xfrm>
            <a:off x="422628" y="3050697"/>
            <a:ext cx="8050915" cy="2865986"/>
          </a:xfrm>
          <a:prstGeom prst="rect">
            <a:avLst/>
          </a:prstGeom>
        </p:spPr>
      </p:pic>
    </p:spTree>
    <p:extLst>
      <p:ext uri="{BB962C8B-B14F-4D97-AF65-F5344CB8AC3E}">
        <p14:creationId xmlns:p14="http://schemas.microsoft.com/office/powerpoint/2010/main" val="4270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Attributes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From the Normal Distribution’s characteristics, it can be inferred that very few samples will have a proportion of defectives that is greater than </a:t>
                </a:r>
                <a14:m>
                  <m:oMath xmlns:m="http://schemas.openxmlformats.org/officeDocument/2006/math">
                    <m:bar>
                      <m:barPr>
                        <m:pos m:val="top"/>
                        <m:ctrlPr>
                          <a:rPr lang="en-US" sz="2000" i="1">
                            <a:latin typeface="Cambria Math" panose="02040503050406030204" pitchFamily="18" charset="0"/>
                          </a:rPr>
                        </m:ctrlPr>
                      </m:barPr>
                      <m:e>
                        <m:r>
                          <a:rPr lang="en-US" sz="2000" i="1">
                            <a:latin typeface="Cambria Math" panose="02040503050406030204" pitchFamily="18" charset="0"/>
                          </a:rPr>
                          <m:t>𝑝</m:t>
                        </m:r>
                      </m:e>
                    </m:bar>
                    <m:r>
                      <a:rPr lang="en-US" sz="2000" i="1">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𝜎</m:t>
                    </m:r>
                  </m:oMath>
                </a14:m>
                <a:r>
                  <a:rPr lang="en-US" sz="2000" dirty="0"/>
                  <a:t> </a:t>
                </a:r>
                <a:r>
                  <a:rPr lang="en-US" sz="2000" dirty="0" smtClean="0"/>
                  <a:t>and very few will have a proportion of defectives that is smaller than </a:t>
                </a:r>
                <a14:m>
                  <m:oMath xmlns:m="http://schemas.openxmlformats.org/officeDocument/2006/math">
                    <m:bar>
                      <m:barPr>
                        <m:pos m:val="top"/>
                        <m:ctrlPr>
                          <a:rPr lang="en-US" sz="2000" i="1">
                            <a:latin typeface="Cambria Math" panose="02040503050406030204" pitchFamily="18" charset="0"/>
                          </a:rPr>
                        </m:ctrlPr>
                      </m:barPr>
                      <m:e>
                        <m:r>
                          <a:rPr lang="en-US" sz="2000" i="1">
                            <a:latin typeface="Cambria Math" panose="02040503050406030204" pitchFamily="18" charset="0"/>
                          </a:rPr>
                          <m:t>𝑝</m:t>
                        </m:r>
                      </m:e>
                    </m:bar>
                    <m:r>
                      <a:rPr lang="en-US" sz="2000" b="0" i="1" smtClean="0">
                        <a:latin typeface="Cambria Math" panose="02040503050406030204" pitchFamily="18" charset="0"/>
                      </a:rPr>
                      <m:t>−</m:t>
                    </m:r>
                    <m:r>
                      <a:rPr lang="en-US" sz="2000" i="1">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𝜎</m:t>
                    </m:r>
                    <m:r>
                      <a:rPr lang="en-US" sz="2000" b="0" i="0" smtClean="0">
                        <a:latin typeface="Cambria Math" panose="02040503050406030204" pitchFamily="18" charset="0"/>
                        <a:ea typeface="Cambria Math" panose="02040503050406030204" pitchFamily="18" charset="0"/>
                      </a:rPr>
                      <m:t>.</m:t>
                    </m:r>
                  </m:oMath>
                </a14:m>
                <a:endParaRPr lang="en-US" sz="2000" dirty="0" smtClean="0"/>
              </a:p>
              <a:p>
                <a:pPr marL="0" indent="0">
                  <a:buNone/>
                </a:pPr>
                <a:endParaRPr lang="en-US" sz="2000" dirty="0" smtClean="0"/>
              </a:p>
              <a:p>
                <a:pPr marL="0" indent="0">
                  <a:buNone/>
                </a:pPr>
                <a:r>
                  <a:rPr lang="en-US" sz="2000" dirty="0" smtClean="0"/>
                  <a:t>Only about 0.13 percent of the samples will have proportions of defectives above </a:t>
                </a:r>
                <a14:m>
                  <m:oMath xmlns:m="http://schemas.openxmlformats.org/officeDocument/2006/math">
                    <m:bar>
                      <m:barPr>
                        <m:pos m:val="top"/>
                        <m:ctrlPr>
                          <a:rPr lang="en-US" sz="2000" i="1">
                            <a:latin typeface="Cambria Math" panose="02040503050406030204" pitchFamily="18" charset="0"/>
                          </a:rPr>
                        </m:ctrlPr>
                      </m:barPr>
                      <m:e>
                        <m:r>
                          <a:rPr lang="en-US" sz="2000" i="1">
                            <a:latin typeface="Cambria Math" panose="02040503050406030204" pitchFamily="18" charset="0"/>
                          </a:rPr>
                          <m:t>𝑝</m:t>
                        </m:r>
                      </m:e>
                    </m:bar>
                    <m:r>
                      <a:rPr lang="en-US" sz="2000" i="1">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𝜎</m:t>
                    </m:r>
                  </m:oMath>
                </a14:m>
                <a:r>
                  <a:rPr lang="en-US" sz="2000" dirty="0"/>
                  <a:t> </a:t>
                </a:r>
                <a:r>
                  <a:rPr lang="en-US" sz="2000" dirty="0" smtClean="0"/>
                  <a:t>and only about 0.13 percent of the samples will have proportions of defectives below </a:t>
                </a:r>
                <a14:m>
                  <m:oMath xmlns:m="http://schemas.openxmlformats.org/officeDocument/2006/math">
                    <m:bar>
                      <m:barPr>
                        <m:pos m:val="top"/>
                        <m:ctrlPr>
                          <a:rPr lang="en-US" sz="2000" i="1">
                            <a:latin typeface="Cambria Math" panose="02040503050406030204" pitchFamily="18" charset="0"/>
                          </a:rPr>
                        </m:ctrlPr>
                      </m:barPr>
                      <m:e>
                        <m:r>
                          <a:rPr lang="en-US" sz="2000" i="1">
                            <a:latin typeface="Cambria Math" panose="02040503050406030204" pitchFamily="18" charset="0"/>
                          </a:rPr>
                          <m:t>𝑝</m:t>
                        </m:r>
                      </m:e>
                    </m:bar>
                    <m:r>
                      <a:rPr lang="en-US" sz="2000" b="0" i="1" smtClean="0">
                        <a:latin typeface="Cambria Math" panose="02040503050406030204" pitchFamily="18" charset="0"/>
                      </a:rPr>
                      <m:t>−</m:t>
                    </m:r>
                    <m:r>
                      <a:rPr lang="en-US" sz="2000" i="1">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𝜎</m:t>
                    </m:r>
                  </m:oMath>
                </a14:m>
                <a:r>
                  <a:rPr lang="en-US" sz="2000" dirty="0" smtClean="0"/>
                  <a:t>. </a:t>
                </a:r>
              </a:p>
              <a:p>
                <a:pPr marL="0" indent="0">
                  <a:buNone/>
                </a:pPr>
                <a:endParaRPr lang="en-US" sz="2000" dirty="0"/>
              </a:p>
              <a:p>
                <a:pPr marL="0" indent="0">
                  <a:buNone/>
                </a:pPr>
                <a:r>
                  <a:rPr lang="en-US" sz="2000" dirty="0"/>
                  <a:t>The value </a:t>
                </a:r>
                <a14:m>
                  <m:oMath xmlns:m="http://schemas.openxmlformats.org/officeDocument/2006/math">
                    <m:bar>
                      <m:barPr>
                        <m:pos m:val="top"/>
                        <m:ctrlPr>
                          <a:rPr lang="en-US" sz="2000" i="1">
                            <a:latin typeface="Cambria Math" panose="02040503050406030204" pitchFamily="18" charset="0"/>
                          </a:rPr>
                        </m:ctrlPr>
                      </m:barPr>
                      <m:e>
                        <m:r>
                          <a:rPr lang="en-US" sz="2000" i="1">
                            <a:latin typeface="Cambria Math" panose="02040503050406030204" pitchFamily="18" charset="0"/>
                          </a:rPr>
                          <m:t>𝑝</m:t>
                        </m:r>
                      </m:e>
                    </m:bar>
                    <m:r>
                      <a:rPr lang="en-US" sz="2000" i="1">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𝜎</m:t>
                    </m:r>
                  </m:oMath>
                </a14:m>
                <a:r>
                  <a:rPr lang="en-US" sz="2000" dirty="0"/>
                  <a:t> represents the Upper Control Limit, and </a:t>
                </a:r>
                <a:r>
                  <a:rPr lang="en-US" sz="2000" dirty="0" smtClean="0"/>
                  <a:t>   the </a:t>
                </a:r>
                <a:r>
                  <a:rPr lang="en-US" sz="2000" dirty="0"/>
                  <a:t>value </a:t>
                </a:r>
                <a14:m>
                  <m:oMath xmlns:m="http://schemas.openxmlformats.org/officeDocument/2006/math">
                    <m:bar>
                      <m:barPr>
                        <m:pos m:val="top"/>
                        <m:ctrlPr>
                          <a:rPr lang="en-US" sz="2000" i="1">
                            <a:latin typeface="Cambria Math" panose="02040503050406030204" pitchFamily="18" charset="0"/>
                          </a:rPr>
                        </m:ctrlPr>
                      </m:barPr>
                      <m:e>
                        <m:r>
                          <a:rPr lang="en-US" sz="2000" i="1">
                            <a:latin typeface="Cambria Math" panose="02040503050406030204" pitchFamily="18" charset="0"/>
                          </a:rPr>
                          <m:t>𝑝</m:t>
                        </m:r>
                      </m:e>
                    </m:bar>
                    <m:r>
                      <a:rPr lang="en-US" sz="2000" i="1">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𝜎</m:t>
                    </m:r>
                  </m:oMath>
                </a14:m>
                <a:r>
                  <a:rPr lang="en-US" sz="2000" dirty="0"/>
                  <a:t> represent the Lower Control </a:t>
                </a:r>
                <a:r>
                  <a:rPr lang="en-US" sz="2000" dirty="0" smtClean="0"/>
                  <a:t>Limit of the      </a:t>
                </a:r>
                <a:r>
                  <a:rPr lang="en-US" sz="2000" i="1" dirty="0" smtClean="0"/>
                  <a:t>p</a:t>
                </a:r>
                <a:r>
                  <a:rPr lang="en-US" sz="2000" dirty="0" smtClean="0"/>
                  <a:t>-chart.</a:t>
                </a:r>
                <a:endParaRPr lang="en-US" sz="2000" dirty="0"/>
              </a:p>
              <a:p>
                <a:pPr marL="0" indent="0">
                  <a:buNone/>
                </a:pPr>
                <a:endParaRPr lang="en-US" sz="2000" dirty="0"/>
              </a:p>
              <a:p>
                <a:pPr marL="0" indent="0">
                  <a:buNone/>
                </a:pPr>
                <a:endParaRPr lang="en-US" sz="2000" dirty="0" smtClean="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1401" r="-386"/>
                </a:stretch>
              </a:blipFill>
            </p:spPr>
            <p:txBody>
              <a:bodyPr/>
              <a:lstStyle/>
              <a:p>
                <a:r>
                  <a:rPr lang="en-US">
                    <a:noFill/>
                  </a:rPr>
                  <a:t> </a:t>
                </a:r>
              </a:p>
            </p:txBody>
          </p:sp>
        </mc:Fallback>
      </mc:AlternateContent>
    </p:spTree>
    <p:extLst>
      <p:ext uri="{BB962C8B-B14F-4D97-AF65-F5344CB8AC3E}">
        <p14:creationId xmlns:p14="http://schemas.microsoft.com/office/powerpoint/2010/main" val="338890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Attributes</a:t>
            </a:r>
            <a:endParaRPr lang="en-US" dirty="0"/>
          </a:p>
        </p:txBody>
      </p:sp>
      <p:sp>
        <p:nvSpPr>
          <p:cNvPr id="3" name="Content Placeholder 2"/>
          <p:cNvSpPr>
            <a:spLocks noGrp="1"/>
          </p:cNvSpPr>
          <p:nvPr>
            <p:ph idx="1"/>
          </p:nvPr>
        </p:nvSpPr>
        <p:spPr/>
        <p:txBody>
          <a:bodyPr/>
          <a:lstStyle/>
          <a:p>
            <a:pPr marL="0" indent="0">
              <a:buNone/>
            </a:pPr>
            <a:r>
              <a:rPr lang="en-US" sz="2000" dirty="0" smtClean="0"/>
              <a:t>Once the </a:t>
            </a:r>
            <a:r>
              <a:rPr lang="en-US" sz="2000" i="1" dirty="0" smtClean="0"/>
              <a:t>p</a:t>
            </a:r>
            <a:r>
              <a:rPr lang="en-US" sz="2000" dirty="0" smtClean="0"/>
              <a:t>-chart is created, the operator can start plotting the </a:t>
            </a:r>
            <a:r>
              <a:rPr lang="en-US" sz="2000" b="1" dirty="0" smtClean="0"/>
              <a:t>current data</a:t>
            </a:r>
            <a:r>
              <a:rPr lang="en-US" sz="2000" dirty="0" smtClean="0"/>
              <a:t> on it. Current data is collected from subsequent samples of size </a:t>
            </a:r>
            <a:r>
              <a:rPr lang="en-US" sz="2000" i="1" dirty="0" smtClean="0"/>
              <a:t>n</a:t>
            </a:r>
            <a:r>
              <a:rPr lang="en-US" sz="2000" dirty="0" smtClean="0"/>
              <a:t>=50, and the proportion of defectives determined in each sample. They are then placed on the chart.</a:t>
            </a:r>
            <a:endParaRPr lang="en-US" sz="2000" dirty="0"/>
          </a:p>
          <a:p>
            <a:pPr marL="0" indent="0">
              <a:buNone/>
            </a:pPr>
            <a:endParaRPr lang="en-US" sz="2000" dirty="0"/>
          </a:p>
          <a:p>
            <a:pPr marL="0" indent="0">
              <a:buNone/>
            </a:pPr>
            <a:endParaRPr lang="en-US" sz="2000" dirty="0" smtClean="0"/>
          </a:p>
          <a:p>
            <a:pPr marL="0" indent="0">
              <a:buNone/>
            </a:pPr>
            <a:endParaRPr lang="en-US" sz="2000" dirty="0"/>
          </a:p>
        </p:txBody>
      </p:sp>
      <p:pic>
        <p:nvPicPr>
          <p:cNvPr id="4" name="Picture 3"/>
          <p:cNvPicPr>
            <a:picLocks noChangeAspect="1"/>
          </p:cNvPicPr>
          <p:nvPr/>
        </p:nvPicPr>
        <p:blipFill>
          <a:blip r:embed="rId2"/>
          <a:stretch>
            <a:fillRect/>
          </a:stretch>
        </p:blipFill>
        <p:spPr>
          <a:xfrm>
            <a:off x="372234" y="3306455"/>
            <a:ext cx="8347003" cy="2870508"/>
          </a:xfrm>
          <a:prstGeom prst="rect">
            <a:avLst/>
          </a:prstGeom>
        </p:spPr>
      </p:pic>
    </p:spTree>
    <p:extLst>
      <p:ext uri="{BB962C8B-B14F-4D97-AF65-F5344CB8AC3E}">
        <p14:creationId xmlns:p14="http://schemas.microsoft.com/office/powerpoint/2010/main" val="147799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Attributes</a:t>
            </a:r>
            <a:endParaRPr lang="en-US" dirty="0"/>
          </a:p>
        </p:txBody>
      </p:sp>
      <p:sp>
        <p:nvSpPr>
          <p:cNvPr id="3" name="Content Placeholder 2"/>
          <p:cNvSpPr>
            <a:spLocks noGrp="1"/>
          </p:cNvSpPr>
          <p:nvPr>
            <p:ph idx="1"/>
          </p:nvPr>
        </p:nvSpPr>
        <p:spPr/>
        <p:txBody>
          <a:bodyPr/>
          <a:lstStyle/>
          <a:p>
            <a:pPr marL="0" indent="0">
              <a:buNone/>
            </a:pPr>
            <a:r>
              <a:rPr lang="en-US" sz="2000" dirty="0"/>
              <a:t>In most instances, the current data </a:t>
            </a:r>
            <a:r>
              <a:rPr lang="en-US" sz="2000" dirty="0" smtClean="0"/>
              <a:t>falls </a:t>
            </a:r>
            <a:r>
              <a:rPr lang="en-US" sz="2000" dirty="0"/>
              <a:t>well </a:t>
            </a:r>
            <a:r>
              <a:rPr lang="en-US" sz="2000" dirty="0" smtClean="0"/>
              <a:t>within the control limits.</a:t>
            </a:r>
          </a:p>
          <a:p>
            <a:pPr marL="0" indent="0">
              <a:buNone/>
            </a:pPr>
            <a:r>
              <a:rPr lang="en-US" sz="2000" dirty="0" smtClean="0"/>
              <a:t>However, there are some instances in which the current data show that the process is “out of a control” and does not work correctly. The operator uses the chart to determine those instances, and after they are identified, stops the process to rectify the situation.</a:t>
            </a:r>
          </a:p>
          <a:p>
            <a:pPr marL="0" indent="0">
              <a:buNone/>
            </a:pPr>
            <a:r>
              <a:rPr lang="en-US" sz="2000" dirty="0" smtClean="0"/>
              <a:t>Those “out-of-control” situations are easily identifiable on  the </a:t>
            </a:r>
            <a:r>
              <a:rPr lang="en-US" sz="2000" i="1" dirty="0" smtClean="0"/>
              <a:t>p</a:t>
            </a:r>
            <a:r>
              <a:rPr lang="en-US" sz="2000" dirty="0" smtClean="0"/>
              <a:t>-chart.</a:t>
            </a:r>
          </a:p>
          <a:p>
            <a:pPr marL="0" indent="0">
              <a:buNone/>
            </a:pPr>
            <a:endParaRPr lang="en-US" sz="2000" dirty="0"/>
          </a:p>
          <a:p>
            <a:pPr marL="0" indent="0">
              <a:buNone/>
            </a:pPr>
            <a:endParaRPr lang="en-US" sz="2000" dirty="0"/>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100678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Out-of-Control Situations</a:t>
            </a:r>
            <a:endParaRPr lang="en-US" dirty="0"/>
          </a:p>
        </p:txBody>
      </p:sp>
      <p:sp>
        <p:nvSpPr>
          <p:cNvPr id="3" name="Content Placeholder 2"/>
          <p:cNvSpPr>
            <a:spLocks noGrp="1"/>
          </p:cNvSpPr>
          <p:nvPr>
            <p:ph idx="1"/>
          </p:nvPr>
        </p:nvSpPr>
        <p:spPr/>
        <p:txBody>
          <a:bodyPr/>
          <a:lstStyle/>
          <a:p>
            <a:pPr marL="0" indent="0">
              <a:buNone/>
            </a:pPr>
            <a:r>
              <a:rPr lang="en-US" sz="2000" dirty="0" smtClean="0"/>
              <a:t>The operator will stop the process and attempts to determine what went wrong when the proportion of defectives in one sample is either above the UCL (case </a:t>
            </a:r>
            <a:r>
              <a:rPr lang="en-US" sz="2000" dirty="0" smtClean="0">
                <a:latin typeface="Calibri" panose="020F0502020204030204" pitchFamily="34" charset="0"/>
                <a:cs typeface="Calibri" panose="020F0502020204030204" pitchFamily="34" charset="0"/>
              </a:rPr>
              <a:t>①</a:t>
            </a:r>
            <a:r>
              <a:rPr lang="en-US" sz="2000" dirty="0" smtClean="0"/>
              <a:t>) or below the LCL.</a:t>
            </a:r>
          </a:p>
          <a:p>
            <a:pPr marL="0" indent="0">
              <a:buNone/>
            </a:pPr>
            <a:endParaRPr lang="en-US" sz="2000" dirty="0"/>
          </a:p>
          <a:p>
            <a:pPr marL="0" indent="0">
              <a:buNone/>
            </a:pPr>
            <a:r>
              <a:rPr lang="en-US" sz="2000" dirty="0" smtClean="0"/>
              <a:t>				The probability that such an event 					happened by chance alone is only 0.13 				percent, so it’s likely that “something 					else” caused it, and therefore the	</a:t>
            </a:r>
            <a:r>
              <a:rPr lang="en-US" sz="2000" dirty="0"/>
              <a:t>	</a:t>
            </a:r>
            <a:r>
              <a:rPr lang="en-US" sz="2000" dirty="0" smtClean="0"/>
              <a:t>				process is not functioning normally.</a:t>
            </a:r>
          </a:p>
          <a:p>
            <a:pPr marL="0" indent="0">
              <a:buNone/>
            </a:pPr>
            <a:r>
              <a:rPr lang="en-US" sz="2000" dirty="0" smtClean="0"/>
              <a:t>				This allows the operator to identify 					problems quickly. </a:t>
            </a:r>
          </a:p>
          <a:p>
            <a:pPr marL="0" indent="0">
              <a:buNone/>
            </a:pP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693794823"/>
              </p:ext>
            </p:extLst>
          </p:nvPr>
        </p:nvGraphicFramePr>
        <p:xfrm>
          <a:off x="774042" y="3037534"/>
          <a:ext cx="2575197" cy="3023401"/>
        </p:xfrm>
        <a:graphic>
          <a:graphicData uri="http://schemas.openxmlformats.org/presentationml/2006/ole">
            <mc:AlternateContent xmlns:mc="http://schemas.openxmlformats.org/markup-compatibility/2006">
              <mc:Choice xmlns:v="urn:schemas-microsoft-com:vml" Requires="v">
                <p:oleObj spid="_x0000_s1045" name="Image" r:id="rId3" imgW="4660200" imgH="5472720" progId="Photoshop.Image.13">
                  <p:embed/>
                </p:oleObj>
              </mc:Choice>
              <mc:Fallback>
                <p:oleObj name="Image" r:id="rId3" imgW="4660200" imgH="5472720" progId="Photoshop.Image.13">
                  <p:embed/>
                  <p:pic>
                    <p:nvPicPr>
                      <p:cNvPr id="0" name=""/>
                      <p:cNvPicPr/>
                      <p:nvPr/>
                    </p:nvPicPr>
                    <p:blipFill>
                      <a:blip r:embed="rId4"/>
                      <a:stretch>
                        <a:fillRect/>
                      </a:stretch>
                    </p:blipFill>
                    <p:spPr>
                      <a:xfrm>
                        <a:off x="774042" y="3037534"/>
                        <a:ext cx="2575197" cy="3023401"/>
                      </a:xfrm>
                      <a:prstGeom prst="rect">
                        <a:avLst/>
                      </a:prstGeom>
                    </p:spPr>
                  </p:pic>
                </p:oleObj>
              </mc:Fallback>
            </mc:AlternateContent>
          </a:graphicData>
        </a:graphic>
      </p:graphicFrame>
    </p:spTree>
    <p:extLst>
      <p:ext uri="{BB962C8B-B14F-4D97-AF65-F5344CB8AC3E}">
        <p14:creationId xmlns:p14="http://schemas.microsoft.com/office/powerpoint/2010/main" val="2147283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Out-of-Control Situations</a:t>
            </a:r>
            <a:endParaRPr lang="en-US" dirty="0"/>
          </a:p>
        </p:txBody>
      </p:sp>
      <p:sp>
        <p:nvSpPr>
          <p:cNvPr id="3" name="Content Placeholder 2"/>
          <p:cNvSpPr>
            <a:spLocks noGrp="1"/>
          </p:cNvSpPr>
          <p:nvPr>
            <p:ph idx="1"/>
          </p:nvPr>
        </p:nvSpPr>
        <p:spPr/>
        <p:txBody>
          <a:bodyPr/>
          <a:lstStyle/>
          <a:p>
            <a:pPr marL="0" indent="0">
              <a:buNone/>
            </a:pPr>
            <a:r>
              <a:rPr lang="en-US" sz="2000" dirty="0" smtClean="0"/>
              <a:t>Another out-of-control situation is when the proportion of defectives in two consecutive samples is either near the UCL or near the LCL (case </a:t>
            </a:r>
            <a:r>
              <a:rPr lang="en-US" sz="2000" dirty="0" smtClean="0">
                <a:latin typeface="Calibri" panose="020F0502020204030204" pitchFamily="34" charset="0"/>
                <a:cs typeface="Calibri" panose="020F0502020204030204" pitchFamily="34" charset="0"/>
              </a:rPr>
              <a:t>②</a:t>
            </a:r>
            <a:r>
              <a:rPr lang="en-US" sz="2000" dirty="0" smtClean="0"/>
              <a:t>).</a:t>
            </a:r>
          </a:p>
          <a:p>
            <a:pPr marL="0" indent="0">
              <a:buNone/>
            </a:pPr>
            <a:r>
              <a:rPr lang="en-US" sz="2000" dirty="0" smtClean="0"/>
              <a:t>				The definition of “near” the UCL/LCL is 				“between 2 and 3 standard deviations” 				from the mean.</a:t>
            </a:r>
          </a:p>
          <a:p>
            <a:pPr marL="0" indent="0">
              <a:buNone/>
            </a:pPr>
            <a:r>
              <a:rPr lang="en-US" sz="2000" dirty="0" smtClean="0"/>
              <a:t>				The probability that two consecutive 					samples fall in that interval by chance 					alone is 0.046 percent, so the process					is out of control and not working 					correctly.</a:t>
            </a:r>
            <a:endParaRPr lang="en-US" sz="2000" dirty="0"/>
          </a:p>
        </p:txBody>
      </p:sp>
      <p:graphicFrame>
        <p:nvGraphicFramePr>
          <p:cNvPr id="7" name="Object 6"/>
          <p:cNvGraphicFramePr>
            <a:graphicFrameLocks noChangeAspect="1"/>
          </p:cNvGraphicFramePr>
          <p:nvPr>
            <p:extLst>
              <p:ext uri="{D42A27DB-BD31-4B8C-83A1-F6EECF244321}">
                <p14:modId xmlns:p14="http://schemas.microsoft.com/office/powerpoint/2010/main" val="2839006559"/>
              </p:ext>
            </p:extLst>
          </p:nvPr>
        </p:nvGraphicFramePr>
        <p:xfrm>
          <a:off x="693387" y="2828848"/>
          <a:ext cx="2646000" cy="2908406"/>
        </p:xfrm>
        <a:graphic>
          <a:graphicData uri="http://schemas.openxmlformats.org/presentationml/2006/ole">
            <mc:AlternateContent xmlns:mc="http://schemas.openxmlformats.org/markup-compatibility/2006">
              <mc:Choice xmlns:v="urn:schemas-microsoft-com:vml" Requires="v">
                <p:oleObj spid="_x0000_s2070" name="Image" r:id="rId3" imgW="4977720" imgH="5472720" progId="Photoshop.Image.13">
                  <p:embed/>
                </p:oleObj>
              </mc:Choice>
              <mc:Fallback>
                <p:oleObj name="Image" r:id="rId3" imgW="4977720" imgH="5472720" progId="Photoshop.Image.13">
                  <p:embed/>
                  <p:pic>
                    <p:nvPicPr>
                      <p:cNvPr id="0" name=""/>
                      <p:cNvPicPr/>
                      <p:nvPr/>
                    </p:nvPicPr>
                    <p:blipFill>
                      <a:blip r:embed="rId4"/>
                      <a:stretch>
                        <a:fillRect/>
                      </a:stretch>
                    </p:blipFill>
                    <p:spPr>
                      <a:xfrm>
                        <a:off x="693387" y="2828848"/>
                        <a:ext cx="2646000" cy="2908406"/>
                      </a:xfrm>
                      <a:prstGeom prst="rect">
                        <a:avLst/>
                      </a:prstGeom>
                    </p:spPr>
                  </p:pic>
                </p:oleObj>
              </mc:Fallback>
            </mc:AlternateContent>
          </a:graphicData>
        </a:graphic>
      </p:graphicFrame>
    </p:spTree>
    <p:extLst>
      <p:ext uri="{BB962C8B-B14F-4D97-AF65-F5344CB8AC3E}">
        <p14:creationId xmlns:p14="http://schemas.microsoft.com/office/powerpoint/2010/main" val="116377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Out-of-Control Situations</a:t>
            </a:r>
            <a:endParaRPr lang="en-US" dirty="0"/>
          </a:p>
        </p:txBody>
      </p:sp>
      <p:sp>
        <p:nvSpPr>
          <p:cNvPr id="3" name="Content Placeholder 2"/>
          <p:cNvSpPr>
            <a:spLocks noGrp="1"/>
          </p:cNvSpPr>
          <p:nvPr>
            <p:ph idx="1"/>
          </p:nvPr>
        </p:nvSpPr>
        <p:spPr/>
        <p:txBody>
          <a:bodyPr/>
          <a:lstStyle/>
          <a:p>
            <a:pPr marL="0" indent="0">
              <a:buNone/>
            </a:pPr>
            <a:r>
              <a:rPr lang="en-US" sz="2000" dirty="0" smtClean="0"/>
              <a:t>To facilitate the operator’s ability to determine “near,” some companies use a colored chart: two consecutive samples in the same red area constitute an out-of-control situation.</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3123706049"/>
              </p:ext>
            </p:extLst>
          </p:nvPr>
        </p:nvGraphicFramePr>
        <p:xfrm>
          <a:off x="1216503" y="3231378"/>
          <a:ext cx="6096000" cy="2141537"/>
        </p:xfrm>
        <a:graphic>
          <a:graphicData uri="http://schemas.openxmlformats.org/presentationml/2006/ole">
            <mc:AlternateContent xmlns:mc="http://schemas.openxmlformats.org/markup-compatibility/2006">
              <mc:Choice xmlns:v="urn:schemas-microsoft-com:vml" Requires="v">
                <p:oleObj spid="_x0000_s3091" name="Image" r:id="rId3" imgW="15009480" imgH="5282280" progId="Photoshop.Image.13">
                  <p:embed/>
                </p:oleObj>
              </mc:Choice>
              <mc:Fallback>
                <p:oleObj name="Image" r:id="rId3" imgW="15009480" imgH="5282280" progId="Photoshop.Image.13">
                  <p:embed/>
                  <p:pic>
                    <p:nvPicPr>
                      <p:cNvPr id="0" name=""/>
                      <p:cNvPicPr/>
                      <p:nvPr/>
                    </p:nvPicPr>
                    <p:blipFill>
                      <a:blip r:embed="rId4"/>
                      <a:stretch>
                        <a:fillRect/>
                      </a:stretch>
                    </p:blipFill>
                    <p:spPr>
                      <a:xfrm>
                        <a:off x="1216503" y="3231378"/>
                        <a:ext cx="6096000" cy="2141537"/>
                      </a:xfrm>
                      <a:prstGeom prst="rect">
                        <a:avLst/>
                      </a:prstGeom>
                    </p:spPr>
                  </p:pic>
                </p:oleObj>
              </mc:Fallback>
            </mc:AlternateContent>
          </a:graphicData>
        </a:graphic>
      </p:graphicFrame>
    </p:spTree>
    <p:extLst>
      <p:ext uri="{BB962C8B-B14F-4D97-AF65-F5344CB8AC3E}">
        <p14:creationId xmlns:p14="http://schemas.microsoft.com/office/powerpoint/2010/main" val="421702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Out-of-Control Situations</a:t>
            </a:r>
            <a:endParaRPr lang="en-US" dirty="0"/>
          </a:p>
        </p:txBody>
      </p:sp>
      <p:sp>
        <p:nvSpPr>
          <p:cNvPr id="3" name="Content Placeholder 2"/>
          <p:cNvSpPr>
            <a:spLocks noGrp="1"/>
          </p:cNvSpPr>
          <p:nvPr>
            <p:ph idx="1"/>
          </p:nvPr>
        </p:nvSpPr>
        <p:spPr/>
        <p:txBody>
          <a:bodyPr/>
          <a:lstStyle/>
          <a:p>
            <a:pPr marL="0" indent="0">
              <a:buNone/>
            </a:pPr>
            <a:r>
              <a:rPr lang="en-US" sz="2000" dirty="0" smtClean="0"/>
              <a:t>				Another out-of-control situation is 					when the proportion of defectives in 					seven consecutive samples is either 					above the mean </a:t>
            </a:r>
            <a:r>
              <a:rPr lang="en-US" sz="2000" dirty="0"/>
              <a:t>(case </a:t>
            </a:r>
            <a:r>
              <a:rPr lang="en-US" dirty="0" smtClean="0"/>
              <a:t>③</a:t>
            </a:r>
            <a:r>
              <a:rPr lang="en-US" sz="2000" dirty="0" smtClean="0"/>
              <a:t>) or below the 				mean.</a:t>
            </a:r>
          </a:p>
          <a:p>
            <a:pPr marL="0" indent="0">
              <a:buNone/>
            </a:pPr>
            <a:r>
              <a:rPr lang="en-US" sz="2000" dirty="0" smtClean="0"/>
              <a:t>				The probability that seven consecutive 				samples fall above the mean by chance 				alone is 0.78 percent, so the process					is out of control and not working 					correctly.</a:t>
            </a:r>
          </a:p>
          <a:p>
            <a:pPr marL="0" indent="0">
              <a:buNone/>
            </a:pPr>
            <a:r>
              <a:rPr lang="en-US" sz="2000" dirty="0" smtClean="0"/>
              <a:t>Other out-of-control situations exist when there is a trend    in the data, or the process is behaving erratically, but      these situations are more difficult to detect.</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889680507"/>
              </p:ext>
            </p:extLst>
          </p:nvPr>
        </p:nvGraphicFramePr>
        <p:xfrm>
          <a:off x="720190" y="1891913"/>
          <a:ext cx="2557084" cy="2807731"/>
        </p:xfrm>
        <a:graphic>
          <a:graphicData uri="http://schemas.openxmlformats.org/presentationml/2006/ole">
            <mc:AlternateContent xmlns:mc="http://schemas.openxmlformats.org/markup-compatibility/2006">
              <mc:Choice xmlns:v="urn:schemas-microsoft-com:vml" Requires="v">
                <p:oleObj spid="_x0000_s4115" name="Image" r:id="rId3" imgW="5053680" imgH="5549040" progId="Photoshop.Image.13">
                  <p:embed/>
                </p:oleObj>
              </mc:Choice>
              <mc:Fallback>
                <p:oleObj name="Image" r:id="rId3" imgW="5053680" imgH="5549040" progId="Photoshop.Image.13">
                  <p:embed/>
                  <p:pic>
                    <p:nvPicPr>
                      <p:cNvPr id="0" name=""/>
                      <p:cNvPicPr/>
                      <p:nvPr/>
                    </p:nvPicPr>
                    <p:blipFill>
                      <a:blip r:embed="rId4"/>
                      <a:stretch>
                        <a:fillRect/>
                      </a:stretch>
                    </p:blipFill>
                    <p:spPr>
                      <a:xfrm>
                        <a:off x="720190" y="1891913"/>
                        <a:ext cx="2557084" cy="2807731"/>
                      </a:xfrm>
                      <a:prstGeom prst="rect">
                        <a:avLst/>
                      </a:prstGeom>
                    </p:spPr>
                  </p:pic>
                </p:oleObj>
              </mc:Fallback>
            </mc:AlternateContent>
          </a:graphicData>
        </a:graphic>
      </p:graphicFrame>
    </p:spTree>
    <p:extLst>
      <p:ext uri="{BB962C8B-B14F-4D97-AF65-F5344CB8AC3E}">
        <p14:creationId xmlns:p14="http://schemas.microsoft.com/office/powerpoint/2010/main" val="337684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Management</a:t>
            </a:r>
            <a:endParaRPr lang="en-US" dirty="0"/>
          </a:p>
        </p:txBody>
      </p:sp>
      <p:sp>
        <p:nvSpPr>
          <p:cNvPr id="3" name="Content Placeholder 2"/>
          <p:cNvSpPr>
            <a:spLocks noGrp="1"/>
          </p:cNvSpPr>
          <p:nvPr>
            <p:ph idx="1"/>
          </p:nvPr>
        </p:nvSpPr>
        <p:spPr/>
        <p:txBody>
          <a:bodyPr/>
          <a:lstStyle/>
          <a:p>
            <a:r>
              <a:rPr lang="en-US" dirty="0" smtClean="0"/>
              <a:t>Quality Assurance</a:t>
            </a:r>
          </a:p>
          <a:p>
            <a:r>
              <a:rPr lang="en-US" dirty="0" smtClean="0"/>
              <a:t>Statistical Quality Control Concepts</a:t>
            </a:r>
          </a:p>
          <a:p>
            <a:r>
              <a:rPr lang="en-US" dirty="0" smtClean="0"/>
              <a:t>SPC with Attributes</a:t>
            </a:r>
          </a:p>
          <a:p>
            <a:r>
              <a:rPr lang="en-US" dirty="0" smtClean="0"/>
              <a:t>SPC with Variables</a:t>
            </a:r>
          </a:p>
          <a:p>
            <a:r>
              <a:rPr lang="en-US" dirty="0" smtClean="0"/>
              <a:t>Process Capability</a:t>
            </a:r>
          </a:p>
          <a:p>
            <a:r>
              <a:rPr lang="en-US" dirty="0" smtClean="0"/>
              <a:t>Continuous Improvement</a:t>
            </a:r>
          </a:p>
          <a:p>
            <a:r>
              <a:rPr lang="en-US" dirty="0" smtClean="0"/>
              <a:t>Quality Standards</a:t>
            </a:r>
          </a:p>
          <a:p>
            <a:r>
              <a:rPr lang="en-US" dirty="0" smtClean="0"/>
              <a:t>Quality as a Marketing Tool</a:t>
            </a: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In the case of variables, the </a:t>
                </a:r>
                <a:r>
                  <a:rPr lang="en-US" sz="2000" b="1" dirty="0" smtClean="0"/>
                  <a:t>historical data</a:t>
                </a:r>
                <a:r>
                  <a:rPr lang="en-US" sz="2000" dirty="0" smtClean="0"/>
                  <a:t> consists of a minimum of </a:t>
                </a:r>
                <a:r>
                  <a:rPr lang="en-US" sz="2000" i="1" dirty="0" smtClean="0"/>
                  <a:t>m=</a:t>
                </a:r>
                <a:r>
                  <a:rPr lang="en-US" sz="2000" dirty="0" smtClean="0"/>
                  <a:t>30 samples, each of a minimum size of </a:t>
                </a:r>
                <a:r>
                  <a:rPr lang="en-US" sz="2000" i="1" dirty="0" smtClean="0"/>
                  <a:t>n</a:t>
                </a:r>
                <a:r>
                  <a:rPr lang="en-US" sz="2000" dirty="0" smtClean="0"/>
                  <a:t>=4 observations. </a:t>
                </a:r>
              </a:p>
              <a:p>
                <a:pPr marL="0" indent="0">
                  <a:buNone/>
                </a:pPr>
                <a:r>
                  <a:rPr lang="en-US" sz="2000" dirty="0" smtClean="0"/>
                  <a:t>For each sample, the average measurement of the variable in the sample is calculated (</a:t>
                </a:r>
                <a14:m>
                  <m:oMath xmlns:m="http://schemas.openxmlformats.org/officeDocument/2006/math">
                    <m:bar>
                      <m:barPr>
                        <m:pos m:val="top"/>
                        <m:ctrlPr>
                          <a:rPr lang="en-US" sz="2000" i="1" smtClean="0">
                            <a:latin typeface="Cambria Math" panose="02040503050406030204" pitchFamily="18" charset="0"/>
                          </a:rPr>
                        </m:ctrlPr>
                      </m:barPr>
                      <m:e>
                        <m:r>
                          <a:rPr lang="en-US" sz="2000" b="0" i="1" smtClean="0">
                            <a:latin typeface="Cambria Math" panose="02040503050406030204" pitchFamily="18" charset="0"/>
                          </a:rPr>
                          <m:t>𝑋</m:t>
                        </m:r>
                      </m:e>
                    </m:bar>
                  </m:oMath>
                </a14:m>
                <a:r>
                  <a:rPr lang="en-US" sz="2000" dirty="0" smtClean="0"/>
                  <a:t>) as well as the range of measurements (</a:t>
                </a:r>
                <a:r>
                  <a:rPr lang="en-US" sz="2000" i="1" dirty="0" smtClean="0"/>
                  <a:t>R</a:t>
                </a:r>
                <a:r>
                  <a:rPr lang="en-US" sz="2000" dirty="0" smtClean="0"/>
                  <a:t>)</a:t>
                </a:r>
                <a:r>
                  <a:rPr lang="en-US" sz="2000" i="1" dirty="0" smtClean="0"/>
                  <a:t>:</a:t>
                </a:r>
              </a:p>
              <a:p>
                <a:pPr marL="0" indent="0">
                  <a:buNone/>
                </a:pPr>
                <a:endParaRPr lang="en-US" sz="2000" i="1" dirty="0" smtClean="0"/>
              </a:p>
              <a:p>
                <a:pPr marL="0" indent="0">
                  <a:buNone/>
                </a:pPr>
                <a14:m>
                  <m:oMathPara xmlns:m="http://schemas.openxmlformats.org/officeDocument/2006/math">
                    <m:oMathParaPr>
                      <m:jc m:val="centerGroup"/>
                    </m:oMathParaPr>
                    <m:oMath xmlns:m="http://schemas.openxmlformats.org/officeDocument/2006/math">
                      <m:bar>
                        <m:barPr>
                          <m:pos m:val="top"/>
                          <m:ctrlPr>
                            <a:rPr lang="en-US" sz="2000" b="0" i="1" smtClean="0">
                              <a:latin typeface="Cambria Math" panose="02040503050406030204" pitchFamily="18" charset="0"/>
                            </a:rPr>
                          </m:ctrlPr>
                        </m:barPr>
                        <m:e>
                          <m:r>
                            <a:rPr lang="en-US" sz="2000" b="0" i="1" smtClean="0">
                              <a:latin typeface="Cambria Math" panose="02040503050406030204" pitchFamily="18" charset="0"/>
                            </a:rPr>
                            <m:t>𝑋</m:t>
                          </m:r>
                        </m:e>
                      </m:ba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𝑛</m:t>
                              </m:r>
                            </m:sup>
                            <m:e>
                              <m:r>
                                <a:rPr lang="en-US" sz="2000" i="1">
                                  <a:latin typeface="Cambria Math" panose="02040503050406030204" pitchFamily="18" charset="0"/>
                                </a:rPr>
                                <m:t>𝑋</m:t>
                              </m:r>
                              <m:r>
                                <a:rPr lang="en-US" sz="2000" i="1" baseline="-25000">
                                  <a:latin typeface="Cambria Math" panose="02040503050406030204" pitchFamily="18" charset="0"/>
                                </a:rPr>
                                <m:t>𝑖</m:t>
                              </m:r>
                            </m:e>
                          </m:nary>
                        </m:num>
                        <m:den>
                          <m:r>
                            <a:rPr lang="en-US" sz="2000" b="0" i="1" smtClean="0">
                              <a:latin typeface="Cambria Math" panose="02040503050406030204" pitchFamily="18" charset="0"/>
                            </a:rPr>
                            <m:t>𝑛</m:t>
                          </m:r>
                        </m:den>
                      </m:f>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𝑋</m:t>
                          </m:r>
                          <m:r>
                            <a:rPr lang="en-US" sz="2000" b="0" i="1" baseline="-25000" smtClean="0">
                              <a:latin typeface="Cambria Math" panose="02040503050406030204" pitchFamily="18" charset="0"/>
                            </a:rPr>
                            <m:t>1</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baseline="-25000" smtClean="0">
                              <a:latin typeface="Cambria Math" panose="02040503050406030204" pitchFamily="18" charset="0"/>
                            </a:rPr>
                            <m:t>2</m:t>
                          </m:r>
                          <m:r>
                            <a:rPr lang="en-US" sz="2000" b="0" i="1" smtClean="0">
                              <a:latin typeface="Cambria Math" panose="02040503050406030204" pitchFamily="18" charset="0"/>
                            </a:rPr>
                            <m:t>+…+</m:t>
                          </m:r>
                          <m:r>
                            <a:rPr lang="en-US" sz="2000" b="0" i="1" smtClean="0">
                              <a:latin typeface="Cambria Math" panose="02040503050406030204" pitchFamily="18" charset="0"/>
                            </a:rPr>
                            <m:t>𝑋𝑛</m:t>
                          </m:r>
                        </m:num>
                        <m:den>
                          <m:r>
                            <a:rPr lang="en-US" sz="2000" b="0" i="1" smtClean="0">
                              <a:latin typeface="Cambria Math" panose="02040503050406030204" pitchFamily="18" charset="0"/>
                            </a:rPr>
                            <m:t>𝑛</m:t>
                          </m:r>
                        </m:den>
                      </m:f>
                    </m:oMath>
                  </m:oMathPara>
                </a14:m>
                <a:endParaRPr lang="en-US" sz="2000" dirty="0" smtClean="0"/>
              </a:p>
              <a:p>
                <a:pPr marL="0" indent="0">
                  <a:buNone/>
                </a:pPr>
                <a:endParaRPr lang="en-US" sz="2000" dirty="0" smtClean="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𝑋𝑀𝐴𝑋</m:t>
                      </m:r>
                      <m:r>
                        <a:rPr lang="en-US" sz="2000" b="0" i="1" smtClean="0">
                          <a:latin typeface="Cambria Math" panose="02040503050406030204" pitchFamily="18" charset="0"/>
                        </a:rPr>
                        <m:t>−</m:t>
                      </m:r>
                      <m:r>
                        <a:rPr lang="en-US" sz="2000" b="0" i="1" smtClean="0">
                          <a:latin typeface="Cambria Math" panose="02040503050406030204" pitchFamily="18" charset="0"/>
                        </a:rPr>
                        <m:t>𝑋𝑚𝑖𝑛</m:t>
                      </m:r>
                    </m:oMath>
                  </m:oMathPara>
                </a14:m>
                <a:endParaRPr lang="en-US" sz="2000" baseline="-25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1401"/>
                </a:stretch>
              </a:blipFill>
            </p:spPr>
            <p:txBody>
              <a:bodyPr/>
              <a:lstStyle/>
              <a:p>
                <a:r>
                  <a:rPr lang="en-US">
                    <a:noFill/>
                  </a:rPr>
                  <a:t> </a:t>
                </a:r>
              </a:p>
            </p:txBody>
          </p:sp>
        </mc:Fallback>
      </mc:AlternateContent>
    </p:spTree>
    <p:extLst>
      <p:ext uri="{BB962C8B-B14F-4D97-AF65-F5344CB8AC3E}">
        <p14:creationId xmlns:p14="http://schemas.microsoft.com/office/powerpoint/2010/main" val="176146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Two </a:t>
                </a:r>
                <a:r>
                  <a:rPr lang="en-US" sz="2000" b="1" dirty="0" smtClean="0"/>
                  <a:t>statistics</a:t>
                </a:r>
                <a:r>
                  <a:rPr lang="en-US" sz="2000" dirty="0" smtClean="0"/>
                  <a:t> are calculated on the historical data:</a:t>
                </a:r>
              </a:p>
              <a:p>
                <a:pPr marL="0" indent="0">
                  <a:buNone/>
                </a:pPr>
                <a:endParaRPr lang="en-US" sz="2000" dirty="0"/>
              </a:p>
              <a:p>
                <a:pPr marL="0" indent="0">
                  <a:buNone/>
                </a:pPr>
                <a:r>
                  <a:rPr lang="en-US" sz="2000" dirty="0" smtClean="0"/>
                  <a:t>The </a:t>
                </a:r>
                <a:r>
                  <a:rPr lang="en-US" sz="2000" b="1" dirty="0" smtClean="0"/>
                  <a:t>average of the average measurements</a:t>
                </a:r>
                <a:r>
                  <a:rPr lang="en-US" sz="2000" dirty="0" smtClean="0"/>
                  <a:t>, or the </a:t>
                </a:r>
                <a:r>
                  <a:rPr lang="en-US" sz="2000" b="1" dirty="0" smtClean="0"/>
                  <a:t>grand average</a:t>
                </a:r>
                <a:r>
                  <a:rPr lang="en-US" sz="2000" dirty="0" smtClean="0"/>
                  <a:t>, </a:t>
                </a:r>
                <a14:m>
                  <m:oMath xmlns:m="http://schemas.openxmlformats.org/officeDocument/2006/math">
                    <m:bar>
                      <m:barPr>
                        <m:pos m:val="top"/>
                        <m:ctrlPr>
                          <a:rPr lang="en-US" sz="2000" i="1" smtClean="0">
                            <a:latin typeface="Cambria Math" panose="02040503050406030204" pitchFamily="18" charset="0"/>
                          </a:rPr>
                        </m:ctrlPr>
                      </m:barPr>
                      <m:e>
                        <m:bar>
                          <m:barPr>
                            <m:pos m:val="top"/>
                            <m:ctrlPr>
                              <a:rPr lang="en-US" sz="2000" i="1" smtClean="0">
                                <a:latin typeface="Cambria Math" panose="02040503050406030204" pitchFamily="18" charset="0"/>
                              </a:rPr>
                            </m:ctrlPr>
                          </m:barPr>
                          <m:e>
                            <m:r>
                              <a:rPr lang="en-US" sz="2000" b="0" i="1" smtClean="0">
                                <a:latin typeface="Cambria Math" panose="02040503050406030204" pitchFamily="18" charset="0"/>
                              </a:rPr>
                              <m:t>𝑋</m:t>
                            </m:r>
                          </m:e>
                        </m:bar>
                      </m:e>
                    </m:bar>
                  </m:oMath>
                </a14:m>
                <a:r>
                  <a:rPr lang="en-US" sz="2000" dirty="0" smtClean="0"/>
                  <a:t>:</a:t>
                </a:r>
              </a:p>
              <a:p>
                <a:pPr marL="0" indent="0">
                  <a:buNone/>
                </a:pPr>
                <a:r>
                  <a:rPr lang="en-US" sz="2000" dirty="0" smtClean="0"/>
                  <a:t>		</a:t>
                </a:r>
                <a14:m>
                  <m:oMath xmlns:m="http://schemas.openxmlformats.org/officeDocument/2006/math">
                    <m:bar>
                      <m:barPr>
                        <m:pos m:val="top"/>
                        <m:ctrlPr>
                          <a:rPr lang="en-US" sz="2000" i="1" smtClean="0">
                            <a:latin typeface="Cambria Math" panose="02040503050406030204" pitchFamily="18" charset="0"/>
                          </a:rPr>
                        </m:ctrlPr>
                      </m:barPr>
                      <m:e>
                        <m:bar>
                          <m:barPr>
                            <m:pos m:val="top"/>
                            <m:ctrlPr>
                              <a:rPr lang="en-US" sz="2000" i="1" smtClean="0">
                                <a:latin typeface="Cambria Math" panose="02040503050406030204" pitchFamily="18" charset="0"/>
                              </a:rPr>
                            </m:ctrlPr>
                          </m:barPr>
                          <m:e>
                            <m:r>
                              <a:rPr lang="en-US" sz="2000" b="0" i="1" smtClean="0">
                                <a:latin typeface="Cambria Math" panose="02040503050406030204" pitchFamily="18" charset="0"/>
                              </a:rPr>
                              <m:t>𝑋</m:t>
                            </m:r>
                          </m:e>
                        </m:bar>
                      </m:e>
                    </m:bar>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𝑚</m:t>
                            </m:r>
                          </m:sup>
                          <m:e>
                            <m:bar>
                              <m:barPr>
                                <m:pos m:val="top"/>
                                <m:ctrlPr>
                                  <a:rPr lang="en-US" sz="2400" i="1" smtClean="0">
                                    <a:latin typeface="Cambria Math" panose="02040503050406030204" pitchFamily="18" charset="0"/>
                                  </a:rPr>
                                </m:ctrlPr>
                              </m:barPr>
                              <m:e>
                                <m:r>
                                  <a:rPr lang="en-US" sz="2400" b="0" i="1" smtClean="0">
                                    <a:latin typeface="Cambria Math" panose="02040503050406030204" pitchFamily="18" charset="0"/>
                                  </a:rPr>
                                  <m:t>𝑋</m:t>
                                </m:r>
                                <m:r>
                                  <a:rPr lang="en-US" sz="2400" b="0" i="1" baseline="-25000" smtClean="0">
                                    <a:latin typeface="Cambria Math" panose="02040503050406030204" pitchFamily="18" charset="0"/>
                                  </a:rPr>
                                  <m:t>𝑖</m:t>
                                </m:r>
                              </m:e>
                            </m:bar>
                          </m:e>
                        </m:nary>
                      </m:num>
                      <m:den>
                        <m:r>
                          <a:rPr lang="en-US" sz="2400" b="0" i="1" smtClean="0">
                            <a:latin typeface="Cambria Math" panose="02040503050406030204" pitchFamily="18" charset="0"/>
                          </a:rPr>
                          <m:t>𝑚</m:t>
                        </m:r>
                      </m:den>
                    </m:f>
                  </m:oMath>
                </a14:m>
                <a:r>
                  <a:rPr lang="en-US" sz="2400" dirty="0" smtClean="0"/>
                  <a:t> </a:t>
                </a:r>
                <a:r>
                  <a:rPr lang="en-US" sz="2000" dirty="0" smtClean="0"/>
                  <a:t>=</a:t>
                </a:r>
                <a:r>
                  <a:rPr lang="en-US" sz="2400" dirty="0" smtClean="0"/>
                  <a:t> </a:t>
                </a:r>
                <a14:m>
                  <m:oMath xmlns:m="http://schemas.openxmlformats.org/officeDocument/2006/math">
                    <m:f>
                      <m:fPr>
                        <m:ctrlPr>
                          <a:rPr lang="en-US" sz="2400" i="1" smtClean="0">
                            <a:latin typeface="Cambria Math" panose="02040503050406030204" pitchFamily="18" charset="0"/>
                          </a:rPr>
                        </m:ctrlPr>
                      </m:fPr>
                      <m:num>
                        <m:bar>
                          <m:barPr>
                            <m:pos m:val="top"/>
                            <m:ctrlPr>
                              <a:rPr lang="en-US" sz="2400" i="1" smtClean="0">
                                <a:latin typeface="Cambria Math" panose="02040503050406030204" pitchFamily="18" charset="0"/>
                              </a:rPr>
                            </m:ctrlPr>
                          </m:barPr>
                          <m:e>
                            <m:r>
                              <a:rPr lang="en-US" sz="2400" b="0" i="1" smtClean="0">
                                <a:latin typeface="Cambria Math" panose="02040503050406030204" pitchFamily="18" charset="0"/>
                              </a:rPr>
                              <m:t>𝑋</m:t>
                            </m:r>
                          </m:e>
                        </m:bar>
                        <m:r>
                          <a:rPr lang="en-US" sz="2400" b="0" i="1" baseline="-25000" smtClean="0">
                            <a:latin typeface="Cambria Math" panose="02040503050406030204" pitchFamily="18" charset="0"/>
                          </a:rPr>
                          <m:t>1</m:t>
                        </m:r>
                        <m:r>
                          <a:rPr lang="en-US" sz="2400" b="0" i="1" smtClean="0">
                            <a:latin typeface="Cambria Math" panose="02040503050406030204" pitchFamily="18" charset="0"/>
                          </a:rPr>
                          <m:t>+</m:t>
                        </m:r>
                        <m:bar>
                          <m:barPr>
                            <m:pos m:val="top"/>
                            <m:ctrlPr>
                              <a:rPr lang="en-US" sz="2400" b="0" i="1" smtClean="0">
                                <a:latin typeface="Cambria Math" panose="02040503050406030204" pitchFamily="18" charset="0"/>
                              </a:rPr>
                            </m:ctrlPr>
                          </m:barPr>
                          <m:e>
                            <m:r>
                              <a:rPr lang="en-US" sz="2400" b="0" i="1" smtClean="0">
                                <a:latin typeface="Cambria Math" panose="02040503050406030204" pitchFamily="18" charset="0"/>
                              </a:rPr>
                              <m:t>𝑋</m:t>
                            </m:r>
                          </m:e>
                        </m:bar>
                        <m:r>
                          <a:rPr lang="en-US" sz="2400" b="0" i="1" baseline="-25000" smtClean="0">
                            <a:latin typeface="Cambria Math" panose="02040503050406030204" pitchFamily="18" charset="0"/>
                          </a:rPr>
                          <m:t>2</m:t>
                        </m: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r>
                              <a:rPr lang="en-US" sz="2400" i="1">
                                <a:latin typeface="Cambria Math" panose="02040503050406030204" pitchFamily="18" charset="0"/>
                              </a:rPr>
                              <m:t>𝑋</m:t>
                            </m:r>
                          </m:e>
                        </m:bar>
                        <m:r>
                          <a:rPr lang="en-US" sz="2400" b="0" i="1" baseline="-25000" smtClean="0">
                            <a:latin typeface="Cambria Math" panose="02040503050406030204" pitchFamily="18" charset="0"/>
                          </a:rPr>
                          <m:t>3</m:t>
                        </m:r>
                        <m:r>
                          <a:rPr lang="en-US" sz="2400" b="0" i="1" smtClean="0">
                            <a:latin typeface="Cambria Math" panose="02040503050406030204" pitchFamily="18" charset="0"/>
                          </a:rPr>
                          <m:t>+…+</m:t>
                        </m:r>
                        <m:bar>
                          <m:barPr>
                            <m:pos m:val="top"/>
                            <m:ctrlPr>
                              <a:rPr lang="en-US" sz="2400" i="1">
                                <a:latin typeface="Cambria Math" panose="02040503050406030204" pitchFamily="18" charset="0"/>
                              </a:rPr>
                            </m:ctrlPr>
                          </m:barPr>
                          <m:e>
                            <m:r>
                              <a:rPr lang="en-US" sz="2400" i="1">
                                <a:latin typeface="Cambria Math" panose="02040503050406030204" pitchFamily="18" charset="0"/>
                              </a:rPr>
                              <m:t>𝑋</m:t>
                            </m:r>
                          </m:e>
                        </m:bar>
                        <m:r>
                          <a:rPr lang="en-US" sz="2400" b="0" i="1" baseline="-25000" smtClean="0">
                            <a:latin typeface="Cambria Math" panose="02040503050406030204" pitchFamily="18" charset="0"/>
                          </a:rPr>
                          <m:t>𝑚</m:t>
                        </m:r>
                      </m:num>
                      <m:den>
                        <m:r>
                          <a:rPr lang="en-US" sz="2400" b="0" i="1" smtClean="0">
                            <a:latin typeface="Cambria Math" panose="02040503050406030204" pitchFamily="18" charset="0"/>
                          </a:rPr>
                          <m:t>𝑚</m:t>
                        </m:r>
                      </m:den>
                    </m:f>
                  </m:oMath>
                </a14:m>
                <a:endParaRPr lang="en-US" sz="2000" dirty="0" smtClean="0"/>
              </a:p>
              <a:p>
                <a:pPr marL="0" indent="0">
                  <a:buNone/>
                </a:pPr>
                <a:endParaRPr lang="en-US" sz="2000" dirty="0" smtClean="0"/>
              </a:p>
              <a:p>
                <a:pPr marL="0" indent="0">
                  <a:buNone/>
                </a:pPr>
                <a:r>
                  <a:rPr lang="en-US" sz="2000" dirty="0" smtClean="0"/>
                  <a:t>The </a:t>
                </a:r>
                <a:r>
                  <a:rPr lang="en-US" sz="2000" b="1" dirty="0" smtClean="0"/>
                  <a:t>average range, </a:t>
                </a:r>
                <a14:m>
                  <m:oMath xmlns:m="http://schemas.openxmlformats.org/officeDocument/2006/math">
                    <m:bar>
                      <m:barPr>
                        <m:pos m:val="top"/>
                        <m:ctrlPr>
                          <a:rPr lang="en-US" sz="2000" i="1" smtClean="0">
                            <a:latin typeface="Cambria Math" panose="02040503050406030204" pitchFamily="18" charset="0"/>
                            <a:ea typeface="Cambria Math" panose="02040503050406030204" pitchFamily="18" charset="0"/>
                          </a:rPr>
                        </m:ctrlPr>
                      </m:barPr>
                      <m:e>
                        <m:r>
                          <a:rPr lang="en-US" sz="2000" b="0" i="1" smtClean="0">
                            <a:latin typeface="Cambria Math" panose="02040503050406030204" pitchFamily="18" charset="0"/>
                            <a:ea typeface="Cambria Math" panose="02040503050406030204" pitchFamily="18" charset="0"/>
                          </a:rPr>
                          <m:t>𝑅</m:t>
                        </m:r>
                      </m:e>
                    </m:bar>
                    <m:r>
                      <a:rPr lang="en-US" sz="2000" b="1" i="1" smtClean="0">
                        <a:latin typeface="Cambria Math" panose="02040503050406030204" pitchFamily="18" charset="0"/>
                        <a:ea typeface="Cambria Math" panose="02040503050406030204" pitchFamily="18" charset="0"/>
                      </a:rPr>
                      <m:t>:</m:t>
                    </m:r>
                  </m:oMath>
                </a14:m>
                <a:endParaRPr lang="en-US" sz="2000" dirty="0" smtClean="0"/>
              </a:p>
              <a:p>
                <a:pPr marL="0" indent="0">
                  <a:buNone/>
                </a:pPr>
                <a:r>
                  <a:rPr lang="en-US" sz="2400" dirty="0" smtClean="0">
                    <a:ea typeface="Cambria Math" panose="02040503050406030204" pitchFamily="18" charset="0"/>
                  </a:rPr>
                  <a:t>			</a:t>
                </a:r>
                <a14:m>
                  <m:oMath xmlns:m="http://schemas.openxmlformats.org/officeDocument/2006/math">
                    <m:bar>
                      <m:barPr>
                        <m:pos m:val="top"/>
                        <m:ctrlPr>
                          <a:rPr lang="en-US" sz="2400" i="1" smtClean="0">
                            <a:latin typeface="Cambria Math" panose="02040503050406030204" pitchFamily="18" charset="0"/>
                            <a:ea typeface="Cambria Math" panose="02040503050406030204" pitchFamily="18" charset="0"/>
                          </a:rPr>
                        </m:ctrlPr>
                      </m:barPr>
                      <m:e>
                        <m:r>
                          <a:rPr lang="en-US" sz="2400" b="0" i="1" smtClean="0">
                            <a:latin typeface="Cambria Math" panose="02040503050406030204" pitchFamily="18" charset="0"/>
                            <a:ea typeface="Cambria Math" panose="02040503050406030204" pitchFamily="18" charset="0"/>
                          </a:rPr>
                          <m:t>𝑅</m:t>
                        </m:r>
                      </m:e>
                    </m:bar>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nary>
                          <m:naryPr>
                            <m:chr m:val="∑"/>
                            <m:ctrlPr>
                              <a:rPr lang="en-US" sz="2400" i="1" smtClean="0">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𝑚</m:t>
                            </m:r>
                          </m:sup>
                          <m:e>
                            <m:r>
                              <a:rPr lang="en-US" sz="2400" b="0" i="1" smtClean="0">
                                <a:latin typeface="Cambria Math" panose="02040503050406030204" pitchFamily="18" charset="0"/>
                              </a:rPr>
                              <m:t>𝑅</m:t>
                            </m:r>
                            <m:r>
                              <a:rPr lang="en-US" sz="2400" b="0" i="1" baseline="-25000" smtClean="0">
                                <a:latin typeface="Cambria Math" panose="02040503050406030204" pitchFamily="18" charset="0"/>
                              </a:rPr>
                              <m:t>𝑖</m:t>
                            </m:r>
                          </m:e>
                        </m:nary>
                      </m:num>
                      <m:den>
                        <m:r>
                          <a:rPr lang="en-US" sz="2400" i="1">
                            <a:latin typeface="Cambria Math" panose="02040503050406030204" pitchFamily="18" charset="0"/>
                          </a:rPr>
                          <m:t>𝑚</m:t>
                        </m:r>
                      </m:den>
                    </m:f>
                  </m:oMath>
                </a14:m>
                <a:r>
                  <a:rPr lang="en-US" sz="2400" dirty="0"/>
                  <a:t> </a:t>
                </a:r>
                <a:r>
                  <a:rPr lang="en-US" sz="2000" dirty="0"/>
                  <a:t>=</a:t>
                </a:r>
                <a:r>
                  <a:rPr lang="en-US" sz="2400" dirty="0"/>
                  <a:t>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𝑅</m:t>
                        </m:r>
                        <m:r>
                          <a:rPr lang="en-US" sz="2400" b="0" i="1" baseline="-25000"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baseline="-25000"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𝑅</m:t>
                        </m:r>
                        <m:r>
                          <a:rPr lang="en-US" sz="2400" b="0" i="1" baseline="-25000"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𝑅𝑚</m:t>
                        </m:r>
                      </m:num>
                      <m:den>
                        <m:r>
                          <a:rPr lang="en-US" sz="2400" i="1">
                            <a:latin typeface="Cambria Math" panose="02040503050406030204" pitchFamily="18" charset="0"/>
                          </a:rPr>
                          <m:t>𝑚</m:t>
                        </m:r>
                      </m:den>
                    </m:f>
                  </m:oMath>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1401"/>
                </a:stretch>
              </a:blipFill>
            </p:spPr>
            <p:txBody>
              <a:bodyPr/>
              <a:lstStyle/>
              <a:p>
                <a:r>
                  <a:rPr lang="en-US">
                    <a:noFill/>
                  </a:rPr>
                  <a:t> </a:t>
                </a:r>
              </a:p>
            </p:txBody>
          </p:sp>
        </mc:Fallback>
      </mc:AlternateContent>
    </p:spTree>
    <p:extLst>
      <p:ext uri="{BB962C8B-B14F-4D97-AF65-F5344CB8AC3E}">
        <p14:creationId xmlns:p14="http://schemas.microsoft.com/office/powerpoint/2010/main" val="361419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Two </a:t>
                </a:r>
                <a:r>
                  <a:rPr lang="en-US" sz="2000" b="1" dirty="0" smtClean="0"/>
                  <a:t>charts</a:t>
                </a:r>
                <a:r>
                  <a:rPr lang="en-US" sz="2000" dirty="0" smtClean="0"/>
                  <a:t> are built using these </a:t>
                </a:r>
                <a:r>
                  <a:rPr lang="en-US" sz="2000" b="1" dirty="0" smtClean="0"/>
                  <a:t>statistics</a:t>
                </a:r>
                <a:r>
                  <a:rPr lang="en-US" sz="2000" dirty="0" smtClean="0"/>
                  <a:t>:</a:t>
                </a:r>
              </a:p>
              <a:p>
                <a:pPr marL="0" indent="0">
                  <a:buNone/>
                </a:pPr>
                <a:r>
                  <a:rPr lang="en-US" sz="2000" dirty="0" smtClean="0"/>
                  <a:t>The </a:t>
                </a:r>
                <a14:m>
                  <m:oMath xmlns:m="http://schemas.openxmlformats.org/officeDocument/2006/math">
                    <m:bar>
                      <m:barPr>
                        <m:pos m:val="top"/>
                        <m:ctrlPr>
                          <a:rPr lang="en-US" sz="2000" i="1" smtClean="0">
                            <a:latin typeface="Cambria Math" panose="02040503050406030204" pitchFamily="18" charset="0"/>
                          </a:rPr>
                        </m:ctrlPr>
                      </m:barPr>
                      <m:e>
                        <m:r>
                          <a:rPr lang="en-US" sz="2000" b="0" i="1" smtClean="0">
                            <a:latin typeface="Cambria Math" panose="02040503050406030204" pitchFamily="18" charset="0"/>
                          </a:rPr>
                          <m:t>𝑋</m:t>
                        </m:r>
                      </m:e>
                    </m:bar>
                  </m:oMath>
                </a14:m>
                <a:r>
                  <a:rPr lang="en-US" sz="2000" dirty="0" smtClean="0"/>
                  <a:t>-chart:</a:t>
                </a:r>
              </a:p>
              <a:p>
                <a:pPr marL="0" indent="0">
                  <a:buNone/>
                </a:pPr>
                <a:r>
                  <a:rPr lang="en-US" sz="2000" dirty="0" smtClean="0"/>
                  <a:t>	</a:t>
                </a:r>
              </a:p>
              <a:p>
                <a:pPr marL="0" indent="0">
                  <a:buNone/>
                </a:pPr>
                <a:endParaRPr lang="en-US" sz="2000" dirty="0" smtClean="0"/>
              </a:p>
              <a:p>
                <a:pPr marL="0" indent="0">
                  <a:buNone/>
                </a:pPr>
                <a:r>
                  <a:rPr lang="en-US" sz="2400" dirty="0" smtClean="0">
                    <a:ea typeface="Cambria Math" panose="02040503050406030204" pitchFamily="18" charset="0"/>
                  </a:rPr>
                  <a:t>	</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1401"/>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93082" y="2653716"/>
            <a:ext cx="7509347" cy="2627250"/>
          </a:xfrm>
          <a:prstGeom prst="rect">
            <a:avLst/>
          </a:prstGeom>
        </p:spPr>
      </p:pic>
    </p:spTree>
    <p:extLst>
      <p:ext uri="{BB962C8B-B14F-4D97-AF65-F5344CB8AC3E}">
        <p14:creationId xmlns:p14="http://schemas.microsoft.com/office/powerpoint/2010/main" val="208156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Variables</a:t>
            </a:r>
            <a:endParaRPr lang="en-US" dirty="0"/>
          </a:p>
        </p:txBody>
      </p:sp>
      <p:sp>
        <p:nvSpPr>
          <p:cNvPr id="3" name="Content Placeholder 2"/>
          <p:cNvSpPr>
            <a:spLocks noGrp="1"/>
          </p:cNvSpPr>
          <p:nvPr>
            <p:ph idx="1"/>
          </p:nvPr>
        </p:nvSpPr>
        <p:spPr/>
        <p:txBody>
          <a:bodyPr/>
          <a:lstStyle/>
          <a:p>
            <a:pPr marL="0" indent="0">
              <a:buNone/>
            </a:pPr>
            <a:r>
              <a:rPr lang="en-US" sz="2000" dirty="0" smtClean="0"/>
              <a:t>And the </a:t>
            </a:r>
            <a:r>
              <a:rPr lang="en-US" sz="2000" i="1" dirty="0" smtClean="0"/>
              <a:t>R</a:t>
            </a:r>
            <a:r>
              <a:rPr lang="en-US" sz="2000" dirty="0" smtClean="0"/>
              <a:t>-chart:</a:t>
            </a:r>
          </a:p>
          <a:p>
            <a:pPr marL="0" indent="0">
              <a:buNone/>
            </a:pPr>
            <a:r>
              <a:rPr lang="en-US" sz="2000" dirty="0" smtClean="0"/>
              <a:t>	</a:t>
            </a:r>
          </a:p>
          <a:p>
            <a:pPr marL="0" indent="0">
              <a:buNone/>
            </a:pPr>
            <a:endParaRPr lang="en-US" sz="2000" dirty="0" smtClean="0"/>
          </a:p>
          <a:p>
            <a:pPr marL="0" indent="0">
              <a:buNone/>
            </a:pPr>
            <a:r>
              <a:rPr lang="en-US" sz="2400" dirty="0" smtClean="0">
                <a:ea typeface="Cambria Math" panose="02040503050406030204" pitchFamily="18" charset="0"/>
              </a:rPr>
              <a:t>	</a:t>
            </a:r>
            <a:endParaRPr lang="en-US" sz="2400" dirty="0" smtClean="0"/>
          </a:p>
        </p:txBody>
      </p:sp>
      <p:pic>
        <p:nvPicPr>
          <p:cNvPr id="5" name="Picture 4"/>
          <p:cNvPicPr>
            <a:picLocks noChangeAspect="1"/>
          </p:cNvPicPr>
          <p:nvPr/>
        </p:nvPicPr>
        <p:blipFill>
          <a:blip r:embed="rId2"/>
          <a:stretch>
            <a:fillRect/>
          </a:stretch>
        </p:blipFill>
        <p:spPr>
          <a:xfrm>
            <a:off x="717663" y="2246202"/>
            <a:ext cx="7511938" cy="2758126"/>
          </a:xfrm>
          <a:prstGeom prst="rect">
            <a:avLst/>
          </a:prstGeom>
        </p:spPr>
      </p:pic>
    </p:spTree>
    <p:extLst>
      <p:ext uri="{BB962C8B-B14F-4D97-AF65-F5344CB8AC3E}">
        <p14:creationId xmlns:p14="http://schemas.microsoft.com/office/powerpoint/2010/main" val="4027416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Variables</a:t>
            </a:r>
            <a:endParaRPr lang="en-US" dirty="0"/>
          </a:p>
        </p:txBody>
      </p:sp>
      <p:sp>
        <p:nvSpPr>
          <p:cNvPr id="3" name="Content Placeholder 2"/>
          <p:cNvSpPr>
            <a:spLocks noGrp="1"/>
          </p:cNvSpPr>
          <p:nvPr>
            <p:ph idx="1"/>
          </p:nvPr>
        </p:nvSpPr>
        <p:spPr/>
        <p:txBody>
          <a:bodyPr/>
          <a:lstStyle/>
          <a:p>
            <a:pPr marL="0" indent="0">
              <a:buNone/>
            </a:pPr>
            <a:r>
              <a:rPr lang="en-US" sz="2000" dirty="0" smtClean="0"/>
              <a:t>The charts (and their respective control limits) are built using the two statistics that were calculated on the historical data, and three coefficients found in the following table:</a:t>
            </a:r>
          </a:p>
          <a:p>
            <a:pPr marL="0" indent="0">
              <a:buNone/>
            </a:pPr>
            <a:endParaRPr lang="en-US" sz="2000" dirty="0"/>
          </a:p>
          <a:p>
            <a:pPr marL="0" indent="0">
              <a:buNone/>
            </a:pPr>
            <a:endParaRPr lang="en-US" sz="2400" dirty="0" smtClean="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814999612"/>
                  </p:ext>
                </p:extLst>
              </p:nvPr>
            </p:nvGraphicFramePr>
            <p:xfrm>
              <a:off x="1294724" y="2888856"/>
              <a:ext cx="5700056" cy="3222162"/>
            </p:xfrm>
            <a:graphic>
              <a:graphicData uri="http://schemas.openxmlformats.org/drawingml/2006/table">
                <a:tbl>
                  <a:tblPr firstRow="1" bandRow="1">
                    <a:tableStyleId>{5C22544A-7EE6-4342-B048-85BDC9FD1C3A}</a:tableStyleId>
                  </a:tblPr>
                  <a:tblGrid>
                    <a:gridCol w="1425014">
                      <a:extLst>
                        <a:ext uri="{9D8B030D-6E8A-4147-A177-3AD203B41FA5}">
                          <a16:colId xmlns:a16="http://schemas.microsoft.com/office/drawing/2014/main" val="3359593645"/>
                        </a:ext>
                      </a:extLst>
                    </a:gridCol>
                    <a:gridCol w="1425014">
                      <a:extLst>
                        <a:ext uri="{9D8B030D-6E8A-4147-A177-3AD203B41FA5}">
                          <a16:colId xmlns:a16="http://schemas.microsoft.com/office/drawing/2014/main" val="2159337631"/>
                        </a:ext>
                      </a:extLst>
                    </a:gridCol>
                    <a:gridCol w="1425014">
                      <a:extLst>
                        <a:ext uri="{9D8B030D-6E8A-4147-A177-3AD203B41FA5}">
                          <a16:colId xmlns:a16="http://schemas.microsoft.com/office/drawing/2014/main" val="4065057071"/>
                        </a:ext>
                      </a:extLst>
                    </a:gridCol>
                    <a:gridCol w="1425014">
                      <a:extLst>
                        <a:ext uri="{9D8B030D-6E8A-4147-A177-3AD203B41FA5}">
                          <a16:colId xmlns:a16="http://schemas.microsoft.com/office/drawing/2014/main" val="467599879"/>
                        </a:ext>
                      </a:extLst>
                    </a:gridCol>
                  </a:tblGrid>
                  <a:tr h="358018">
                    <a:tc>
                      <a:txBody>
                        <a:bodyPr/>
                        <a:lstStyle/>
                        <a:p>
                          <a:pPr algn="ctr"/>
                          <a:r>
                            <a:rPr lang="en-US" dirty="0" smtClean="0">
                              <a:latin typeface="Lucida Bright" panose="02040602050505020304" pitchFamily="18" charset="0"/>
                            </a:rPr>
                            <a:t>Sample Size</a:t>
                          </a:r>
                          <a:endParaRPr lang="en-US" dirty="0"/>
                        </a:p>
                      </a:txBody>
                      <a:tcPr>
                        <a:solidFill>
                          <a:schemeClr val="tx1">
                            <a:lumMod val="50000"/>
                            <a:lumOff val="50000"/>
                          </a:schemeClr>
                        </a:solidFill>
                      </a:tcPr>
                    </a:tc>
                    <a:tc gridSpan="3">
                      <a:txBody>
                        <a:bodyPr/>
                        <a:lstStyle/>
                        <a:p>
                          <a:pPr algn="ctr"/>
                          <a:r>
                            <a:rPr lang="en-US" dirty="0" smtClean="0">
                              <a:latin typeface="Lucida Bright" panose="02040602050505020304" pitchFamily="18" charset="0"/>
                            </a:rPr>
                            <a:t>Factors</a:t>
                          </a:r>
                          <a:r>
                            <a:rPr lang="en-US" baseline="0" dirty="0" smtClean="0">
                              <a:latin typeface="Lucida Bright" panose="02040602050505020304" pitchFamily="18" charset="0"/>
                            </a:rPr>
                            <a:t> for </a:t>
                          </a:r>
                          <a14:m>
                            <m:oMath xmlns:m="http://schemas.openxmlformats.org/officeDocument/2006/math">
                              <m:bar>
                                <m:barPr>
                                  <m:pos m:val="top"/>
                                  <m:ctrlPr>
                                    <a:rPr lang="en-US" i="1" baseline="0" smtClean="0">
                                      <a:latin typeface="Cambria Math" panose="02040503050406030204" pitchFamily="18" charset="0"/>
                                    </a:rPr>
                                  </m:ctrlPr>
                                </m:barPr>
                                <m:e>
                                  <m:r>
                                    <a:rPr lang="en-US" b="1" i="1" baseline="0" smtClean="0">
                                      <a:latin typeface="Cambria Math" panose="02040503050406030204" pitchFamily="18" charset="0"/>
                                    </a:rPr>
                                    <m:t>𝑿</m:t>
                                  </m:r>
                                </m:e>
                              </m:bar>
                            </m:oMath>
                          </a14:m>
                          <a:r>
                            <a:rPr lang="en-US" dirty="0" smtClean="0">
                              <a:latin typeface="Lucida Bright" panose="02040602050505020304" pitchFamily="18" charset="0"/>
                            </a:rPr>
                            <a:t>-chart and </a:t>
                          </a:r>
                          <a:r>
                            <a:rPr lang="en-US" i="1" dirty="0" smtClean="0">
                              <a:latin typeface="Lucida Bright" panose="02040602050505020304" pitchFamily="18" charset="0"/>
                            </a:rPr>
                            <a:t>R</a:t>
                          </a:r>
                          <a:r>
                            <a:rPr lang="en-US" i="0" dirty="0" smtClean="0">
                              <a:latin typeface="Lucida Bright" panose="02040602050505020304" pitchFamily="18" charset="0"/>
                            </a:rPr>
                            <a:t>-chart</a:t>
                          </a:r>
                          <a:r>
                            <a:rPr lang="en-US" dirty="0" smtClean="0">
                              <a:latin typeface="Lucida Bright" panose="02040602050505020304" pitchFamily="18" charset="0"/>
                            </a:rPr>
                            <a:t> </a:t>
                          </a:r>
                          <a:endParaRPr lang="en-US" dirty="0">
                            <a:latin typeface="Lucida Bright" panose="02040602050505020304" pitchFamily="18" charset="0"/>
                          </a:endParaRPr>
                        </a:p>
                      </a:txBody>
                      <a:tcPr>
                        <a:solidFill>
                          <a:schemeClr val="tx1">
                            <a:lumMod val="50000"/>
                            <a:lumOff val="50000"/>
                          </a:schemeClr>
                        </a:solidFill>
                      </a:tcPr>
                    </a:tc>
                    <a:tc hMerge="1">
                      <a:txBody>
                        <a:bodyPr/>
                        <a:lstStyle/>
                        <a:p>
                          <a:endParaRPr lang="en-US" dirty="0"/>
                        </a:p>
                      </a:txBody>
                      <a:tcPr>
                        <a:solidFill>
                          <a:schemeClr val="tx1">
                            <a:lumMod val="50000"/>
                            <a:lumOff val="50000"/>
                          </a:schemeClr>
                        </a:solidFill>
                      </a:tcPr>
                    </a:tc>
                    <a:tc hMerge="1">
                      <a:txBody>
                        <a:bodyPr/>
                        <a:lstStyle/>
                        <a:p>
                          <a:endParaRPr lang="en-US" dirty="0"/>
                        </a:p>
                      </a:txBody>
                      <a:tcPr>
                        <a:solidFill>
                          <a:schemeClr val="tx1">
                            <a:lumMod val="50000"/>
                            <a:lumOff val="50000"/>
                          </a:schemeClr>
                        </a:solidFill>
                      </a:tcPr>
                    </a:tc>
                    <a:extLst>
                      <a:ext uri="{0D108BD9-81ED-4DB2-BD59-A6C34878D82A}">
                        <a16:rowId xmlns:a16="http://schemas.microsoft.com/office/drawing/2014/main" val="84859838"/>
                      </a:ext>
                    </a:extLst>
                  </a:tr>
                  <a:tr h="358018">
                    <a:tc>
                      <a:txBody>
                        <a:bodyPr/>
                        <a:lstStyle/>
                        <a:p>
                          <a:pPr algn="ctr"/>
                          <a:r>
                            <a:rPr kumimoji="0" lang="en-US" sz="1350" b="1" i="1"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n</a:t>
                          </a:r>
                          <a:endParaRPr lang="en-US" i="1" dirty="0"/>
                        </a:p>
                      </a:txBody>
                      <a:tcPr>
                        <a:solidFill>
                          <a:schemeClr val="tx1">
                            <a:lumMod val="50000"/>
                            <a:lumOff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A</a:t>
                          </a:r>
                          <a:r>
                            <a:rPr kumimoji="0" lang="en-US" sz="1350" b="1" i="1" u="none" strike="noStrike" kern="1200" cap="none" spc="0" normalizeH="0" baseline="-25000" noProof="0" dirty="0" smtClean="0">
                              <a:ln>
                                <a:noFill/>
                              </a:ln>
                              <a:solidFill>
                                <a:prstClr val="white"/>
                              </a:solidFill>
                              <a:effectLst/>
                              <a:uLnTx/>
                              <a:uFillTx/>
                              <a:latin typeface="Lucida Bright" panose="02040602050505020304" pitchFamily="18" charset="0"/>
                              <a:ea typeface="+mn-ea"/>
                              <a:cs typeface="+mn-cs"/>
                            </a:rPr>
                            <a:t>2</a:t>
                          </a:r>
                          <a:endParaRPr lang="en-US" i="1" baseline="-25000" dirty="0" smtClean="0"/>
                        </a:p>
                      </a:txBody>
                      <a:tcPr>
                        <a:solidFill>
                          <a:schemeClr val="tx1">
                            <a:lumMod val="50000"/>
                            <a:lumOff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D</a:t>
                          </a:r>
                          <a:r>
                            <a:rPr kumimoji="0" lang="en-US" sz="1350" b="1" i="1" u="none" strike="noStrike" kern="1200" cap="none" spc="0" normalizeH="0" baseline="-25000" noProof="0" dirty="0" smtClean="0">
                              <a:ln>
                                <a:noFill/>
                              </a:ln>
                              <a:solidFill>
                                <a:prstClr val="white"/>
                              </a:solidFill>
                              <a:effectLst/>
                              <a:uLnTx/>
                              <a:uFillTx/>
                              <a:latin typeface="Lucida Bright" panose="02040602050505020304" pitchFamily="18" charset="0"/>
                              <a:ea typeface="+mn-ea"/>
                              <a:cs typeface="+mn-cs"/>
                            </a:rPr>
                            <a:t>3</a:t>
                          </a:r>
                          <a:endParaRPr lang="en-US" i="1" baseline="-25000" dirty="0" smtClean="0"/>
                        </a:p>
                      </a:txBody>
                      <a:tcPr>
                        <a:solidFill>
                          <a:schemeClr val="tx1">
                            <a:lumMod val="50000"/>
                            <a:lumOff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D</a:t>
                          </a:r>
                          <a:r>
                            <a:rPr kumimoji="0" lang="en-US" sz="1350" b="1" i="1" u="none" strike="noStrike" kern="1200" cap="none" spc="0" normalizeH="0" baseline="-25000" noProof="0" dirty="0" smtClean="0">
                              <a:ln>
                                <a:noFill/>
                              </a:ln>
                              <a:solidFill>
                                <a:prstClr val="white"/>
                              </a:solidFill>
                              <a:effectLst/>
                              <a:uLnTx/>
                              <a:uFillTx/>
                              <a:latin typeface="Lucida Bright" panose="02040602050505020304" pitchFamily="18" charset="0"/>
                              <a:ea typeface="+mn-ea"/>
                              <a:cs typeface="+mn-cs"/>
                            </a:rPr>
                            <a:t>4</a:t>
                          </a:r>
                          <a:endParaRPr lang="en-US" i="1" baseline="-25000" dirty="0" smtClean="0"/>
                        </a:p>
                      </a:txBody>
                      <a:tcPr>
                        <a:solidFill>
                          <a:schemeClr val="tx1">
                            <a:lumMod val="50000"/>
                            <a:lumOff val="50000"/>
                          </a:schemeClr>
                        </a:solidFill>
                      </a:tcPr>
                    </a:tc>
                    <a:extLst>
                      <a:ext uri="{0D108BD9-81ED-4DB2-BD59-A6C34878D82A}">
                        <a16:rowId xmlns:a16="http://schemas.microsoft.com/office/drawing/2014/main" val="3720766617"/>
                      </a:ext>
                    </a:extLst>
                  </a:tr>
                  <a:tr h="358018">
                    <a:tc>
                      <a:txBody>
                        <a:bodyPr/>
                        <a:lstStyle/>
                        <a:p>
                          <a:pPr algn="ctr"/>
                          <a:r>
                            <a:rPr lang="en-US" dirty="0" smtClean="0">
                              <a:latin typeface="Lucida Bright" panose="02040602050505020304" pitchFamily="18" charset="0"/>
                            </a:rPr>
                            <a:t>4</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0.73</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2.28</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985817315"/>
                      </a:ext>
                    </a:extLst>
                  </a:tr>
                  <a:tr h="358018">
                    <a:tc>
                      <a:txBody>
                        <a:bodyPr/>
                        <a:lstStyle/>
                        <a:p>
                          <a:pPr algn="ctr"/>
                          <a:r>
                            <a:rPr lang="en-US" dirty="0" smtClean="0">
                              <a:latin typeface="Lucida Bright" panose="02040602050505020304" pitchFamily="18" charset="0"/>
                            </a:rPr>
                            <a:t>5</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0.58</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2.11</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4202364809"/>
                      </a:ext>
                    </a:extLst>
                  </a:tr>
                  <a:tr h="358018">
                    <a:tc>
                      <a:txBody>
                        <a:bodyPr/>
                        <a:lstStyle/>
                        <a:p>
                          <a:pPr algn="ctr"/>
                          <a:r>
                            <a:rPr lang="en-US" dirty="0" smtClean="0">
                              <a:latin typeface="Lucida Bright" panose="02040602050505020304" pitchFamily="18" charset="0"/>
                            </a:rPr>
                            <a:t>6</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0.48</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2.00</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2950266688"/>
                      </a:ext>
                    </a:extLst>
                  </a:tr>
                  <a:tr h="358018">
                    <a:tc>
                      <a:txBody>
                        <a:bodyPr/>
                        <a:lstStyle/>
                        <a:p>
                          <a:pPr algn="ctr"/>
                          <a:r>
                            <a:rPr lang="en-US" dirty="0" smtClean="0">
                              <a:latin typeface="Lucida Bright" panose="02040602050505020304" pitchFamily="18" charset="0"/>
                            </a:rPr>
                            <a:t>7</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0.42</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0.08</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1.92</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678050468"/>
                      </a:ext>
                    </a:extLst>
                  </a:tr>
                  <a:tr h="358018">
                    <a:tc>
                      <a:txBody>
                        <a:bodyPr/>
                        <a:lstStyle/>
                        <a:p>
                          <a:pPr algn="ctr"/>
                          <a:r>
                            <a:rPr lang="en-US" dirty="0" smtClean="0">
                              <a:latin typeface="Lucida Bright" panose="02040602050505020304" pitchFamily="18" charset="0"/>
                            </a:rPr>
                            <a:t>8</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0.37</a:t>
                          </a:r>
                        </a:p>
                      </a:txBody>
                      <a:tcPr>
                        <a:solidFill>
                          <a:schemeClr val="bg1">
                            <a:lumMod val="95000"/>
                          </a:schemeClr>
                        </a:solidFill>
                      </a:tcPr>
                    </a:tc>
                    <a:tc>
                      <a:txBody>
                        <a:bodyPr/>
                        <a:lstStyle/>
                        <a:p>
                          <a:pPr algn="ctr"/>
                          <a:r>
                            <a:rPr lang="en-US" dirty="0" smtClean="0">
                              <a:latin typeface="Lucida Bright" panose="02040602050505020304" pitchFamily="18" charset="0"/>
                            </a:rPr>
                            <a:t>0.14</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1.86</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3996567843"/>
                      </a:ext>
                    </a:extLst>
                  </a:tr>
                  <a:tr h="358018">
                    <a:tc>
                      <a:txBody>
                        <a:bodyPr/>
                        <a:lstStyle/>
                        <a:p>
                          <a:pPr algn="ctr"/>
                          <a:r>
                            <a:rPr lang="en-US" dirty="0" smtClean="0">
                              <a:latin typeface="Lucida Bright" panose="02040602050505020304" pitchFamily="18" charset="0"/>
                            </a:rPr>
                            <a:t>9</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0.34</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0.18</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1.82</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52092825"/>
                      </a:ext>
                    </a:extLst>
                  </a:tr>
                  <a:tr h="358018">
                    <a:tc>
                      <a:txBody>
                        <a:bodyPr/>
                        <a:lstStyle/>
                        <a:p>
                          <a:pPr algn="ctr"/>
                          <a:r>
                            <a:rPr lang="en-US" dirty="0" smtClean="0">
                              <a:latin typeface="Lucida Bright" panose="02040602050505020304" pitchFamily="18" charset="0"/>
                            </a:rPr>
                            <a:t>10</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0.31</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0.22</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1.78</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2963384026"/>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814999612"/>
                  </p:ext>
                </p:extLst>
              </p:nvPr>
            </p:nvGraphicFramePr>
            <p:xfrm>
              <a:off x="1294724" y="2888856"/>
              <a:ext cx="5700056" cy="3222162"/>
            </p:xfrm>
            <a:graphic>
              <a:graphicData uri="http://schemas.openxmlformats.org/drawingml/2006/table">
                <a:tbl>
                  <a:tblPr firstRow="1" bandRow="1">
                    <a:tableStyleId>{5C22544A-7EE6-4342-B048-85BDC9FD1C3A}</a:tableStyleId>
                  </a:tblPr>
                  <a:tblGrid>
                    <a:gridCol w="1425014">
                      <a:extLst>
                        <a:ext uri="{9D8B030D-6E8A-4147-A177-3AD203B41FA5}">
                          <a16:colId xmlns:a16="http://schemas.microsoft.com/office/drawing/2014/main" val="3359593645"/>
                        </a:ext>
                      </a:extLst>
                    </a:gridCol>
                    <a:gridCol w="1425014">
                      <a:extLst>
                        <a:ext uri="{9D8B030D-6E8A-4147-A177-3AD203B41FA5}">
                          <a16:colId xmlns:a16="http://schemas.microsoft.com/office/drawing/2014/main" val="2159337631"/>
                        </a:ext>
                      </a:extLst>
                    </a:gridCol>
                    <a:gridCol w="1425014">
                      <a:extLst>
                        <a:ext uri="{9D8B030D-6E8A-4147-A177-3AD203B41FA5}">
                          <a16:colId xmlns:a16="http://schemas.microsoft.com/office/drawing/2014/main" val="4065057071"/>
                        </a:ext>
                      </a:extLst>
                    </a:gridCol>
                    <a:gridCol w="1425014">
                      <a:extLst>
                        <a:ext uri="{9D8B030D-6E8A-4147-A177-3AD203B41FA5}">
                          <a16:colId xmlns:a16="http://schemas.microsoft.com/office/drawing/2014/main" val="467599879"/>
                        </a:ext>
                      </a:extLst>
                    </a:gridCol>
                  </a:tblGrid>
                  <a:tr h="358018">
                    <a:tc>
                      <a:txBody>
                        <a:bodyPr/>
                        <a:lstStyle/>
                        <a:p>
                          <a:pPr algn="ctr"/>
                          <a:r>
                            <a:rPr lang="en-US" dirty="0" smtClean="0">
                              <a:latin typeface="Lucida Bright" panose="02040602050505020304" pitchFamily="18" charset="0"/>
                            </a:rPr>
                            <a:t>Sample Size</a:t>
                          </a:r>
                          <a:endParaRPr lang="en-US" dirty="0"/>
                        </a:p>
                      </a:txBody>
                      <a:tcPr>
                        <a:solidFill>
                          <a:schemeClr val="tx1">
                            <a:lumMod val="50000"/>
                            <a:lumOff val="50000"/>
                          </a:schemeClr>
                        </a:solidFill>
                      </a:tcPr>
                    </a:tc>
                    <a:tc gridSpan="3">
                      <a:txBody>
                        <a:bodyPr/>
                        <a:lstStyle/>
                        <a:p>
                          <a:endParaRPr lang="en-US"/>
                        </a:p>
                      </a:txBody>
                      <a:tcPr>
                        <a:blipFill>
                          <a:blip r:embed="rId2"/>
                          <a:stretch>
                            <a:fillRect l="-33476" t="-3390" r="-570" b="-801695"/>
                          </a:stretch>
                        </a:blipFill>
                      </a:tcPr>
                    </a:tc>
                    <a:tc hMerge="1">
                      <a:txBody>
                        <a:bodyPr/>
                        <a:lstStyle/>
                        <a:p>
                          <a:endParaRPr lang="en-US" dirty="0"/>
                        </a:p>
                      </a:txBody>
                      <a:tcPr>
                        <a:solidFill>
                          <a:schemeClr val="tx1">
                            <a:lumMod val="50000"/>
                            <a:lumOff val="50000"/>
                          </a:schemeClr>
                        </a:solidFill>
                      </a:tcPr>
                    </a:tc>
                    <a:tc hMerge="1">
                      <a:txBody>
                        <a:bodyPr/>
                        <a:lstStyle/>
                        <a:p>
                          <a:endParaRPr lang="en-US" dirty="0"/>
                        </a:p>
                      </a:txBody>
                      <a:tcPr>
                        <a:solidFill>
                          <a:schemeClr val="tx1">
                            <a:lumMod val="50000"/>
                            <a:lumOff val="50000"/>
                          </a:schemeClr>
                        </a:solidFill>
                      </a:tcPr>
                    </a:tc>
                    <a:extLst>
                      <a:ext uri="{0D108BD9-81ED-4DB2-BD59-A6C34878D82A}">
                        <a16:rowId xmlns:a16="http://schemas.microsoft.com/office/drawing/2014/main" val="84859838"/>
                      </a:ext>
                    </a:extLst>
                  </a:tr>
                  <a:tr h="358018">
                    <a:tc>
                      <a:txBody>
                        <a:bodyPr/>
                        <a:lstStyle/>
                        <a:p>
                          <a:pPr algn="ctr"/>
                          <a:r>
                            <a:rPr kumimoji="0" lang="en-US" sz="1350" b="1" i="1"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n</a:t>
                          </a:r>
                          <a:endParaRPr lang="en-US" i="1" dirty="0"/>
                        </a:p>
                      </a:txBody>
                      <a:tcPr>
                        <a:solidFill>
                          <a:schemeClr val="tx1">
                            <a:lumMod val="50000"/>
                            <a:lumOff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A</a:t>
                          </a:r>
                          <a:r>
                            <a:rPr kumimoji="0" lang="en-US" sz="1350" b="1" i="1" u="none" strike="noStrike" kern="1200" cap="none" spc="0" normalizeH="0" baseline="-25000" noProof="0" dirty="0" smtClean="0">
                              <a:ln>
                                <a:noFill/>
                              </a:ln>
                              <a:solidFill>
                                <a:prstClr val="white"/>
                              </a:solidFill>
                              <a:effectLst/>
                              <a:uLnTx/>
                              <a:uFillTx/>
                              <a:latin typeface="Lucida Bright" panose="02040602050505020304" pitchFamily="18" charset="0"/>
                              <a:ea typeface="+mn-ea"/>
                              <a:cs typeface="+mn-cs"/>
                            </a:rPr>
                            <a:t>2</a:t>
                          </a:r>
                          <a:endParaRPr lang="en-US" i="1" baseline="-25000" dirty="0" smtClean="0"/>
                        </a:p>
                      </a:txBody>
                      <a:tcPr>
                        <a:solidFill>
                          <a:schemeClr val="tx1">
                            <a:lumMod val="50000"/>
                            <a:lumOff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D</a:t>
                          </a:r>
                          <a:r>
                            <a:rPr kumimoji="0" lang="en-US" sz="1350" b="1" i="1" u="none" strike="noStrike" kern="1200" cap="none" spc="0" normalizeH="0" baseline="-25000" noProof="0" dirty="0" smtClean="0">
                              <a:ln>
                                <a:noFill/>
                              </a:ln>
                              <a:solidFill>
                                <a:prstClr val="white"/>
                              </a:solidFill>
                              <a:effectLst/>
                              <a:uLnTx/>
                              <a:uFillTx/>
                              <a:latin typeface="Lucida Bright" panose="02040602050505020304" pitchFamily="18" charset="0"/>
                              <a:ea typeface="+mn-ea"/>
                              <a:cs typeface="+mn-cs"/>
                            </a:rPr>
                            <a:t>3</a:t>
                          </a:r>
                          <a:endParaRPr lang="en-US" i="1" baseline="-25000" dirty="0" smtClean="0"/>
                        </a:p>
                      </a:txBody>
                      <a:tcPr>
                        <a:solidFill>
                          <a:schemeClr val="tx1">
                            <a:lumMod val="50000"/>
                            <a:lumOff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D</a:t>
                          </a:r>
                          <a:r>
                            <a:rPr kumimoji="0" lang="en-US" sz="1350" b="1" i="1" u="none" strike="noStrike" kern="1200" cap="none" spc="0" normalizeH="0" baseline="-25000" noProof="0" dirty="0" smtClean="0">
                              <a:ln>
                                <a:noFill/>
                              </a:ln>
                              <a:solidFill>
                                <a:prstClr val="white"/>
                              </a:solidFill>
                              <a:effectLst/>
                              <a:uLnTx/>
                              <a:uFillTx/>
                              <a:latin typeface="Lucida Bright" panose="02040602050505020304" pitchFamily="18" charset="0"/>
                              <a:ea typeface="+mn-ea"/>
                              <a:cs typeface="+mn-cs"/>
                            </a:rPr>
                            <a:t>4</a:t>
                          </a:r>
                          <a:endParaRPr lang="en-US" i="1" baseline="-25000" dirty="0" smtClean="0"/>
                        </a:p>
                      </a:txBody>
                      <a:tcPr>
                        <a:solidFill>
                          <a:schemeClr val="tx1">
                            <a:lumMod val="50000"/>
                            <a:lumOff val="50000"/>
                          </a:schemeClr>
                        </a:solidFill>
                      </a:tcPr>
                    </a:tc>
                    <a:extLst>
                      <a:ext uri="{0D108BD9-81ED-4DB2-BD59-A6C34878D82A}">
                        <a16:rowId xmlns:a16="http://schemas.microsoft.com/office/drawing/2014/main" val="3720766617"/>
                      </a:ext>
                    </a:extLst>
                  </a:tr>
                  <a:tr h="358018">
                    <a:tc>
                      <a:txBody>
                        <a:bodyPr/>
                        <a:lstStyle/>
                        <a:p>
                          <a:pPr algn="ctr"/>
                          <a:r>
                            <a:rPr lang="en-US" dirty="0" smtClean="0">
                              <a:latin typeface="Lucida Bright" panose="02040602050505020304" pitchFamily="18" charset="0"/>
                            </a:rPr>
                            <a:t>4</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0.73</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2.28</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985817315"/>
                      </a:ext>
                    </a:extLst>
                  </a:tr>
                  <a:tr h="358018">
                    <a:tc>
                      <a:txBody>
                        <a:bodyPr/>
                        <a:lstStyle/>
                        <a:p>
                          <a:pPr algn="ctr"/>
                          <a:r>
                            <a:rPr lang="en-US" dirty="0" smtClean="0">
                              <a:latin typeface="Lucida Bright" panose="02040602050505020304" pitchFamily="18" charset="0"/>
                            </a:rPr>
                            <a:t>5</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0.58</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2.11</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4202364809"/>
                      </a:ext>
                    </a:extLst>
                  </a:tr>
                  <a:tr h="358018">
                    <a:tc>
                      <a:txBody>
                        <a:bodyPr/>
                        <a:lstStyle/>
                        <a:p>
                          <a:pPr algn="ctr"/>
                          <a:r>
                            <a:rPr lang="en-US" dirty="0" smtClean="0">
                              <a:latin typeface="Lucida Bright" panose="02040602050505020304" pitchFamily="18" charset="0"/>
                            </a:rPr>
                            <a:t>6</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0.48</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2.00</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2950266688"/>
                      </a:ext>
                    </a:extLst>
                  </a:tr>
                  <a:tr h="358018">
                    <a:tc>
                      <a:txBody>
                        <a:bodyPr/>
                        <a:lstStyle/>
                        <a:p>
                          <a:pPr algn="ctr"/>
                          <a:r>
                            <a:rPr lang="en-US" dirty="0" smtClean="0">
                              <a:latin typeface="Lucida Bright" panose="02040602050505020304" pitchFamily="18" charset="0"/>
                            </a:rPr>
                            <a:t>7</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0.42</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0.08</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1.92</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678050468"/>
                      </a:ext>
                    </a:extLst>
                  </a:tr>
                  <a:tr h="358018">
                    <a:tc>
                      <a:txBody>
                        <a:bodyPr/>
                        <a:lstStyle/>
                        <a:p>
                          <a:pPr algn="ctr"/>
                          <a:r>
                            <a:rPr lang="en-US" dirty="0" smtClean="0">
                              <a:latin typeface="Lucida Bright" panose="02040602050505020304" pitchFamily="18" charset="0"/>
                            </a:rPr>
                            <a:t>8</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0.37</a:t>
                          </a:r>
                        </a:p>
                      </a:txBody>
                      <a:tcPr>
                        <a:solidFill>
                          <a:schemeClr val="bg1">
                            <a:lumMod val="95000"/>
                          </a:schemeClr>
                        </a:solidFill>
                      </a:tcPr>
                    </a:tc>
                    <a:tc>
                      <a:txBody>
                        <a:bodyPr/>
                        <a:lstStyle/>
                        <a:p>
                          <a:pPr algn="ctr"/>
                          <a:r>
                            <a:rPr lang="en-US" dirty="0" smtClean="0">
                              <a:latin typeface="Lucida Bright" panose="02040602050505020304" pitchFamily="18" charset="0"/>
                            </a:rPr>
                            <a:t>0.14</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1.86</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3996567843"/>
                      </a:ext>
                    </a:extLst>
                  </a:tr>
                  <a:tr h="358018">
                    <a:tc>
                      <a:txBody>
                        <a:bodyPr/>
                        <a:lstStyle/>
                        <a:p>
                          <a:pPr algn="ctr"/>
                          <a:r>
                            <a:rPr lang="en-US" dirty="0" smtClean="0">
                              <a:latin typeface="Lucida Bright" panose="02040602050505020304" pitchFamily="18" charset="0"/>
                            </a:rPr>
                            <a:t>9</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0.34</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0.18</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Lucida Bright" panose="02040602050505020304" pitchFamily="18" charset="0"/>
                            </a:rPr>
                            <a:t>1.82</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52092825"/>
                      </a:ext>
                    </a:extLst>
                  </a:tr>
                  <a:tr h="358018">
                    <a:tc>
                      <a:txBody>
                        <a:bodyPr/>
                        <a:lstStyle/>
                        <a:p>
                          <a:pPr algn="ctr"/>
                          <a:r>
                            <a:rPr lang="en-US" dirty="0" smtClean="0">
                              <a:latin typeface="Lucida Bright" panose="02040602050505020304" pitchFamily="18" charset="0"/>
                            </a:rPr>
                            <a:t>10</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0.31</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0.22</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Lucida Bright" panose="02040602050505020304" pitchFamily="18" charset="0"/>
                            </a:rPr>
                            <a:t>1.78</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2963384026"/>
                      </a:ext>
                    </a:extLst>
                  </a:tr>
                </a:tbl>
              </a:graphicData>
            </a:graphic>
          </p:graphicFrame>
        </mc:Fallback>
      </mc:AlternateContent>
    </p:spTree>
    <p:extLst>
      <p:ext uri="{BB962C8B-B14F-4D97-AF65-F5344CB8AC3E}">
        <p14:creationId xmlns:p14="http://schemas.microsoft.com/office/powerpoint/2010/main" val="358701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Variables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The control limits for the </a:t>
                </a:r>
                <a14:m>
                  <m:oMath xmlns:m="http://schemas.openxmlformats.org/officeDocument/2006/math">
                    <m:bar>
                      <m:barPr>
                        <m:pos m:val="top"/>
                        <m:ctrlPr>
                          <a:rPr lang="en-US" sz="2000" i="1">
                            <a:latin typeface="Cambria Math" panose="02040503050406030204" pitchFamily="18" charset="0"/>
                            <a:ea typeface="Cambria Math" panose="02040503050406030204" pitchFamily="18" charset="0"/>
                          </a:rPr>
                        </m:ctrlPr>
                      </m:barPr>
                      <m:e>
                        <m:r>
                          <a:rPr lang="en-US" sz="2000" b="0" i="1" smtClean="0">
                            <a:latin typeface="Cambria Math" panose="02040503050406030204" pitchFamily="18" charset="0"/>
                            <a:ea typeface="Cambria Math" panose="02040503050406030204" pitchFamily="18" charset="0"/>
                          </a:rPr>
                          <m:t>𝑋</m:t>
                        </m:r>
                      </m:e>
                    </m:bar>
                  </m:oMath>
                </a14:m>
                <a:r>
                  <a:rPr lang="en-US" sz="2000" dirty="0" smtClean="0"/>
                  <a:t>-chart are:</a:t>
                </a:r>
              </a:p>
              <a:p>
                <a:pPr marL="0" indent="0">
                  <a:buNone/>
                </a:pPr>
                <a:endParaRPr lang="en-US" sz="2000" dirty="0" smtClean="0"/>
              </a:p>
              <a:p>
                <a:pPr marL="0" indent="0">
                  <a:buNone/>
                </a:pPr>
                <a:endParaRPr lang="en-US" sz="2000" dirty="0" smtClean="0"/>
              </a:p>
              <a:p>
                <a:pPr marL="0" indent="0">
                  <a:buNone/>
                </a:pPr>
                <a:endParaRPr lang="en-US" sz="2000" dirty="0" smtClean="0"/>
              </a:p>
              <a:p>
                <a:pPr marL="0" indent="0">
                  <a:buNone/>
                </a:pPr>
                <a:r>
                  <a:rPr lang="en-US" sz="2000" dirty="0" smtClean="0"/>
                  <a:t>The control limits for the </a:t>
                </a:r>
                <a:r>
                  <a:rPr lang="en-US" sz="2000" i="1" dirty="0" smtClean="0"/>
                  <a:t>R</a:t>
                </a:r>
                <a:r>
                  <a:rPr lang="en-US" sz="2000" dirty="0" smtClean="0"/>
                  <a:t>-chart are:</a:t>
                </a:r>
              </a:p>
              <a:p>
                <a:pPr marL="0" indent="0">
                  <a:buNone/>
                </a:pPr>
                <a:endParaRPr lang="en-US" sz="2000" dirty="0"/>
              </a:p>
              <a:p>
                <a:pPr marL="0" indent="0">
                  <a:buNone/>
                </a:pPr>
                <a:endParaRPr lang="en-US" sz="2000" dirty="0" smtClean="0"/>
              </a:p>
              <a:p>
                <a:pPr marL="0" indent="0">
                  <a:buNone/>
                </a:pPr>
                <a:r>
                  <a:rPr lang="en-US" sz="2000" dirty="0" smtClean="0"/>
                  <a:t>These upper- and lower-control limits approximate three standard deviations above the mean and three standard deviations below the mean.</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700"/>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197425" y="2389922"/>
            <a:ext cx="6571126" cy="508300"/>
          </a:xfrm>
          <a:prstGeom prst="rect">
            <a:avLst/>
          </a:prstGeom>
        </p:spPr>
      </p:pic>
      <p:pic>
        <p:nvPicPr>
          <p:cNvPr id="5" name="Picture 4"/>
          <p:cNvPicPr>
            <a:picLocks noChangeAspect="1"/>
          </p:cNvPicPr>
          <p:nvPr/>
        </p:nvPicPr>
        <p:blipFill>
          <a:blip r:embed="rId4"/>
          <a:stretch>
            <a:fillRect/>
          </a:stretch>
        </p:blipFill>
        <p:spPr>
          <a:xfrm>
            <a:off x="1132689" y="3760570"/>
            <a:ext cx="6053401" cy="408633"/>
          </a:xfrm>
          <a:prstGeom prst="rect">
            <a:avLst/>
          </a:prstGeom>
        </p:spPr>
      </p:pic>
    </p:spTree>
    <p:extLst>
      <p:ext uri="{BB962C8B-B14F-4D97-AF65-F5344CB8AC3E}">
        <p14:creationId xmlns:p14="http://schemas.microsoft.com/office/powerpoint/2010/main" val="401386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Out-of-Control Situations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Out-of-control situations for SPC with variables are identical to out-of-control situations with attribute data. The process is out of control if either of the </a:t>
                </a:r>
                <a14:m>
                  <m:oMath xmlns:m="http://schemas.openxmlformats.org/officeDocument/2006/math">
                    <m:bar>
                      <m:barPr>
                        <m:pos m:val="top"/>
                        <m:ctrlPr>
                          <a:rPr lang="en-US" sz="2000" i="1" smtClean="0">
                            <a:latin typeface="Cambria Math" panose="02040503050406030204" pitchFamily="18" charset="0"/>
                          </a:rPr>
                        </m:ctrlPr>
                      </m:barPr>
                      <m:e>
                        <m:r>
                          <a:rPr lang="en-US" sz="2000" b="0" i="1" smtClean="0">
                            <a:latin typeface="Cambria Math" panose="02040503050406030204" pitchFamily="18" charset="0"/>
                          </a:rPr>
                          <m:t>𝑋</m:t>
                        </m:r>
                      </m:e>
                    </m:bar>
                  </m:oMath>
                </a14:m>
                <a:r>
                  <a:rPr lang="en-US" sz="2400" dirty="0" smtClean="0"/>
                  <a:t>-</a:t>
                </a:r>
                <a:r>
                  <a:rPr lang="en-US" sz="2000" dirty="0" smtClean="0"/>
                  <a:t>chart or the </a:t>
                </a:r>
                <a:r>
                  <a:rPr lang="en-US" sz="2000" i="1" dirty="0" smtClean="0"/>
                  <a:t>R</a:t>
                </a:r>
                <a:r>
                  <a:rPr lang="en-US" sz="2000" dirty="0" smtClean="0"/>
                  <a:t>-chart:</a:t>
                </a:r>
              </a:p>
              <a:p>
                <a:pPr marL="0" indent="0">
                  <a:buNone/>
                </a:pPr>
                <a:endParaRPr lang="en-US" sz="2000" dirty="0" smtClean="0"/>
              </a:p>
              <a:p>
                <a:pPr lvl="2"/>
                <a:r>
                  <a:rPr lang="en-US" sz="2000" dirty="0"/>
                  <a:t>h</a:t>
                </a:r>
                <a:r>
                  <a:rPr lang="en-US" sz="2000" dirty="0" smtClean="0"/>
                  <a:t>as a single sample above the Upper Control Limit or below the Lower Control Limit</a:t>
                </a:r>
              </a:p>
              <a:p>
                <a:pPr lvl="2"/>
                <a:r>
                  <a:rPr lang="en-US" sz="2000" dirty="0"/>
                  <a:t>h</a:t>
                </a:r>
                <a:r>
                  <a:rPr lang="en-US" sz="2000" dirty="0" smtClean="0"/>
                  <a:t>as two consecutive samples near the UCL or near    the LCL</a:t>
                </a:r>
              </a:p>
              <a:p>
                <a:pPr lvl="2"/>
                <a:r>
                  <a:rPr lang="en-US" sz="2000" dirty="0"/>
                  <a:t>h</a:t>
                </a:r>
                <a:r>
                  <a:rPr lang="en-US" sz="2000" dirty="0" smtClean="0"/>
                  <a:t>as five consecutive samples above or below the   mean</a:t>
                </a:r>
              </a:p>
              <a:p>
                <a:pPr lvl="2"/>
                <a:r>
                  <a:rPr lang="en-US" sz="2000" dirty="0" smtClean="0"/>
                  <a:t>exhibits a trend</a:t>
                </a:r>
              </a:p>
              <a:p>
                <a:pPr lvl="2"/>
                <a:r>
                  <a:rPr lang="en-US" sz="2000" dirty="0"/>
                  <a:t>d</a:t>
                </a:r>
                <a:r>
                  <a:rPr lang="en-US" sz="2000" dirty="0" smtClean="0"/>
                  <a:t>isplays erratic behavior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1401" r="-1236"/>
                </a:stretch>
              </a:blipFill>
            </p:spPr>
            <p:txBody>
              <a:bodyPr/>
              <a:lstStyle/>
              <a:p>
                <a:r>
                  <a:rPr lang="en-US">
                    <a:noFill/>
                  </a:rPr>
                  <a:t> </a:t>
                </a:r>
              </a:p>
            </p:txBody>
          </p:sp>
        </mc:Fallback>
      </mc:AlternateContent>
    </p:spTree>
    <p:extLst>
      <p:ext uri="{BB962C8B-B14F-4D97-AF65-F5344CB8AC3E}">
        <p14:creationId xmlns:p14="http://schemas.microsoft.com/office/powerpoint/2010/main" val="3871849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Process Capability</a:t>
            </a:r>
            <a:endParaRPr lang="en-US" dirty="0"/>
          </a:p>
        </p:txBody>
      </p:sp>
      <p:sp>
        <p:nvSpPr>
          <p:cNvPr id="3" name="Content Placeholder 2"/>
          <p:cNvSpPr>
            <a:spLocks noGrp="1"/>
          </p:cNvSpPr>
          <p:nvPr>
            <p:ph idx="1"/>
          </p:nvPr>
        </p:nvSpPr>
        <p:spPr/>
        <p:txBody>
          <a:bodyPr/>
          <a:lstStyle/>
          <a:p>
            <a:pPr marL="0" indent="0">
              <a:buNone/>
            </a:pPr>
            <a:r>
              <a:rPr lang="en-US" sz="2000" dirty="0" smtClean="0"/>
              <a:t>While a process may be working correctly (be in control), it does not indicate whether it is capable of producing within the specifications of the customer.</a:t>
            </a:r>
          </a:p>
          <a:p>
            <a:pPr marL="0" indent="0">
              <a:buNone/>
            </a:pPr>
            <a:r>
              <a:rPr lang="en-US" sz="2000" dirty="0" smtClean="0"/>
              <a:t>In order to make this determination, it is necessary to conduct a capability study, which measures the degree to which the process is capable of manufacturing parts that meet the specifications.</a:t>
            </a:r>
          </a:p>
          <a:p>
            <a:pPr marL="0" indent="0">
              <a:buNone/>
            </a:pPr>
            <a:r>
              <a:rPr lang="en-US" sz="2000" dirty="0" smtClean="0"/>
              <a:t>Specifications are expressed as </a:t>
            </a:r>
            <a:r>
              <a:rPr lang="en-US" sz="2000" dirty="0" smtClean="0">
                <a:solidFill>
                  <a:srgbClr val="FFFFFF"/>
                </a:solidFill>
                <a:latin typeface="Lucida Bright" panose="02040602050505020304" pitchFamily="18" charset="0"/>
              </a:rPr>
              <a:t>200mm </a:t>
            </a:r>
            <a:r>
              <a:rPr lang="en-US" sz="2000" dirty="0" smtClean="0">
                <a:solidFill>
                  <a:srgbClr val="FFFFFF"/>
                </a:solidFill>
                <a:latin typeface="Lucida Bright" panose="02040602050505020304" pitchFamily="18" charset="0"/>
                <a:cs typeface="Calibri" panose="020F0502020204030204" pitchFamily="34" charset="0"/>
              </a:rPr>
              <a:t>± 0.3mm or as        15</a:t>
            </a:r>
            <a:r>
              <a:rPr lang="el-GR" sz="2000" dirty="0" smtClean="0">
                <a:solidFill>
                  <a:srgbClr val="FFFFFF"/>
                </a:solidFill>
                <a:latin typeface="Calibri" panose="020F0502020204030204" pitchFamily="34" charset="0"/>
                <a:cs typeface="Calibri" panose="020F0502020204030204" pitchFamily="34" charset="0"/>
              </a:rPr>
              <a:t>Ω</a:t>
            </a:r>
            <a:r>
              <a:rPr lang="en-US" sz="2000" dirty="0" smtClean="0">
                <a:solidFill>
                  <a:srgbClr val="FFFFFF"/>
                </a:solidFill>
                <a:latin typeface="Calibri" panose="020F0502020204030204" pitchFamily="34" charset="0"/>
                <a:cs typeface="Calibri" panose="020F0502020204030204" pitchFamily="34" charset="0"/>
              </a:rPr>
              <a:t> </a:t>
            </a:r>
            <a:r>
              <a:rPr lang="el-GR" sz="2000" dirty="0" smtClean="0">
                <a:solidFill>
                  <a:srgbClr val="FFFFFF"/>
                </a:solidFill>
                <a:latin typeface="Calibri" panose="020F0502020204030204" pitchFamily="34" charset="0"/>
                <a:cs typeface="Calibri" panose="020F0502020204030204" pitchFamily="34" charset="0"/>
              </a:rPr>
              <a:t>±</a:t>
            </a:r>
            <a:r>
              <a:rPr lang="en-US" sz="2000" dirty="0" smtClean="0">
                <a:solidFill>
                  <a:srgbClr val="FFFFFF"/>
                </a:solidFill>
                <a:latin typeface="Calibri" panose="020F0502020204030204" pitchFamily="34" charset="0"/>
                <a:cs typeface="Calibri" panose="020F0502020204030204" pitchFamily="34" charset="0"/>
              </a:rPr>
              <a:t> </a:t>
            </a:r>
            <a:r>
              <a:rPr lang="en-US" sz="2000" dirty="0" smtClean="0">
                <a:solidFill>
                  <a:srgbClr val="FFFFFF"/>
                </a:solidFill>
                <a:latin typeface="Lucida Bright" panose="02040602050505020304" pitchFamily="18" charset="0"/>
                <a:cs typeface="Calibri" panose="020F0502020204030204" pitchFamily="34" charset="0"/>
              </a:rPr>
              <a:t>0.01</a:t>
            </a:r>
            <a:r>
              <a:rPr lang="el-GR" sz="2000" dirty="0" smtClean="0">
                <a:solidFill>
                  <a:srgbClr val="FFFFFF"/>
                </a:solidFill>
                <a:latin typeface="Calibri" panose="020F0502020204030204" pitchFamily="34" charset="0"/>
                <a:cs typeface="Calibri" panose="020F0502020204030204" pitchFamily="34" charset="0"/>
              </a:rPr>
              <a:t>Ω</a:t>
            </a:r>
            <a:r>
              <a:rPr lang="en-US" sz="2000" dirty="0" smtClean="0">
                <a:solidFill>
                  <a:srgbClr val="FFFFFF"/>
                </a:solidFill>
                <a:latin typeface="Lucida Bright" panose="02040602050505020304" pitchFamily="18" charset="0"/>
                <a:cs typeface="Calibri" panose="020F0502020204030204" pitchFamily="34" charset="0"/>
              </a:rPr>
              <a:t> </a:t>
            </a:r>
            <a:endParaRPr lang="en-US" sz="2000" dirty="0" smtClean="0">
              <a:solidFill>
                <a:srgbClr val="FFFFFF"/>
              </a:solidFill>
              <a:latin typeface="Lucida Bright" panose="02040602050505020304" pitchFamily="18" charset="0"/>
            </a:endParaRPr>
          </a:p>
          <a:p>
            <a:pPr marL="0" indent="0">
              <a:buNone/>
            </a:pPr>
            <a:r>
              <a:rPr lang="en-US" sz="2000" dirty="0" smtClean="0"/>
              <a:t>The Upper Specification is 200.3mm and the Lower Specification is 199.97mm.</a:t>
            </a:r>
          </a:p>
        </p:txBody>
      </p:sp>
    </p:spTree>
    <p:extLst>
      <p:ext uri="{BB962C8B-B14F-4D97-AF65-F5344CB8AC3E}">
        <p14:creationId xmlns:p14="http://schemas.microsoft.com/office/powerpoint/2010/main" val="227102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Process Capability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In order to determine whether a process is capable of manufacturing parts within the specifications, the </a:t>
            </a:r>
            <a:r>
              <a:rPr lang="en-US" sz="2000" i="1" dirty="0" err="1" smtClean="0"/>
              <a:t>C</a:t>
            </a:r>
            <a:r>
              <a:rPr lang="en-US" sz="2000" i="1" baseline="-25000" dirty="0" err="1" smtClean="0"/>
              <a:t>pk</a:t>
            </a:r>
            <a:r>
              <a:rPr lang="en-US" sz="2000" dirty="0" smtClean="0"/>
              <a:t>, the coefficient of capability of a process needs to be calculated:</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Oftentimes, though, companies refer to their processes’ capabilities in </a:t>
            </a:r>
            <a:r>
              <a:rPr lang="en-US" sz="2000" i="1" dirty="0" err="1" smtClean="0"/>
              <a:t>sigmas</a:t>
            </a:r>
            <a:r>
              <a:rPr lang="en-US" sz="2000" dirty="0" smtClean="0"/>
              <a:t>, as in our process is five-sigma   capable, as shown in the next slide’s table.</a:t>
            </a:r>
          </a:p>
          <a:p>
            <a:pPr marL="0" indent="0">
              <a:buNone/>
            </a:pPr>
            <a:endParaRPr lang="en-US" sz="2000" dirty="0" smtClean="0"/>
          </a:p>
        </p:txBody>
      </p:sp>
      <p:pic>
        <p:nvPicPr>
          <p:cNvPr id="4" name="Picture 3"/>
          <p:cNvPicPr>
            <a:picLocks noChangeAspect="1"/>
          </p:cNvPicPr>
          <p:nvPr/>
        </p:nvPicPr>
        <p:blipFill>
          <a:blip r:embed="rId2"/>
          <a:stretch>
            <a:fillRect/>
          </a:stretch>
        </p:blipFill>
        <p:spPr>
          <a:xfrm>
            <a:off x="2055377" y="3061590"/>
            <a:ext cx="3900361" cy="1809170"/>
          </a:xfrm>
          <a:prstGeom prst="rect">
            <a:avLst/>
          </a:prstGeom>
        </p:spPr>
      </p:pic>
    </p:spTree>
    <p:extLst>
      <p:ext uri="{BB962C8B-B14F-4D97-AF65-F5344CB8AC3E}">
        <p14:creationId xmlns:p14="http://schemas.microsoft.com/office/powerpoint/2010/main" val="57899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Process Capability</a:t>
            </a:r>
            <a:endParaRPr lang="en-US" dirty="0"/>
          </a:p>
        </p:txBody>
      </p:sp>
      <p:sp>
        <p:nvSpPr>
          <p:cNvPr id="3" name="Content Placeholder 2"/>
          <p:cNvSpPr>
            <a:spLocks noGrp="1"/>
          </p:cNvSpPr>
          <p:nvPr>
            <p:ph idx="1"/>
          </p:nvPr>
        </p:nvSpPr>
        <p:spPr/>
        <p:txBody>
          <a:bodyPr/>
          <a:lstStyle/>
          <a:p>
            <a:pPr marL="0" indent="0">
              <a:buNone/>
            </a:pPr>
            <a:r>
              <a:rPr lang="en-US" sz="2000" dirty="0" smtClean="0"/>
              <a:t>The </a:t>
            </a:r>
            <a:r>
              <a:rPr lang="en-US" sz="2000" i="1" dirty="0" err="1" smtClean="0"/>
              <a:t>C</a:t>
            </a:r>
            <a:r>
              <a:rPr lang="en-US" sz="2000" i="1" baseline="-25000" dirty="0" err="1" smtClean="0"/>
              <a:t>pk</a:t>
            </a:r>
            <a:r>
              <a:rPr lang="en-US" sz="2000" dirty="0" smtClean="0"/>
              <a:t> determines the number of non-conforming parts (per million) that a process will produce:</a:t>
            </a:r>
          </a:p>
          <a:p>
            <a:pPr marL="0" indent="0">
              <a:buNone/>
            </a:pPr>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2663679262"/>
              </p:ext>
            </p:extLst>
          </p:nvPr>
        </p:nvGraphicFramePr>
        <p:xfrm>
          <a:off x="1942086" y="2751291"/>
          <a:ext cx="5267917" cy="3580180"/>
        </p:xfrm>
        <a:graphic>
          <a:graphicData uri="http://schemas.openxmlformats.org/drawingml/2006/table">
            <a:tbl>
              <a:tblPr firstRow="1" bandRow="1">
                <a:tableStyleId>{5C22544A-7EE6-4342-B048-85BDC9FD1C3A}</a:tableStyleId>
              </a:tblPr>
              <a:tblGrid>
                <a:gridCol w="1205716">
                  <a:extLst>
                    <a:ext uri="{9D8B030D-6E8A-4147-A177-3AD203B41FA5}">
                      <a16:colId xmlns:a16="http://schemas.microsoft.com/office/drawing/2014/main" val="3359593645"/>
                    </a:ext>
                  </a:extLst>
                </a:gridCol>
                <a:gridCol w="2597543">
                  <a:extLst>
                    <a:ext uri="{9D8B030D-6E8A-4147-A177-3AD203B41FA5}">
                      <a16:colId xmlns:a16="http://schemas.microsoft.com/office/drawing/2014/main" val="2159337631"/>
                    </a:ext>
                  </a:extLst>
                </a:gridCol>
                <a:gridCol w="1464658">
                  <a:extLst>
                    <a:ext uri="{9D8B030D-6E8A-4147-A177-3AD203B41FA5}">
                      <a16:colId xmlns:a16="http://schemas.microsoft.com/office/drawing/2014/main" val="4065057071"/>
                    </a:ext>
                  </a:extLst>
                </a:gridCol>
              </a:tblGrid>
              <a:tr h="358018">
                <a:tc>
                  <a:txBody>
                    <a:bodyPr/>
                    <a:lstStyle/>
                    <a:p>
                      <a:pPr algn="ctr"/>
                      <a:r>
                        <a:rPr kumimoji="0" lang="en-US" sz="1350" b="1" i="1" u="none" strike="noStrike" kern="1200" cap="none" spc="0" normalizeH="0" baseline="0" noProof="0" dirty="0" err="1" smtClean="0">
                          <a:ln>
                            <a:noFill/>
                          </a:ln>
                          <a:solidFill>
                            <a:prstClr val="white"/>
                          </a:solidFill>
                          <a:effectLst/>
                          <a:uLnTx/>
                          <a:uFillTx/>
                          <a:latin typeface="Lucida Bright" panose="02040602050505020304" pitchFamily="18" charset="0"/>
                          <a:ea typeface="+mn-ea"/>
                          <a:cs typeface="+mn-cs"/>
                        </a:rPr>
                        <a:t>C</a:t>
                      </a:r>
                      <a:r>
                        <a:rPr kumimoji="0" lang="en-US" sz="1350" b="1" i="1" u="none" strike="noStrike" kern="1200" cap="none" spc="0" normalizeH="0" baseline="-25000" noProof="0" dirty="0" err="1" smtClean="0">
                          <a:ln>
                            <a:noFill/>
                          </a:ln>
                          <a:solidFill>
                            <a:prstClr val="white"/>
                          </a:solidFill>
                          <a:effectLst/>
                          <a:uLnTx/>
                          <a:uFillTx/>
                          <a:latin typeface="Lucida Bright" panose="02040602050505020304" pitchFamily="18" charset="0"/>
                          <a:ea typeface="+mn-ea"/>
                          <a:cs typeface="+mn-cs"/>
                        </a:rPr>
                        <a:t>pk</a:t>
                      </a:r>
                      <a:endParaRPr lang="en-US" i="1" baseline="-25000" dirty="0"/>
                    </a:p>
                  </a:txBody>
                  <a:tcPr>
                    <a:solidFill>
                      <a:schemeClr val="tx1">
                        <a:lumMod val="50000"/>
                        <a:lumOff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smtClean="0">
                          <a:ln>
                            <a:noFill/>
                          </a:ln>
                          <a:solidFill>
                            <a:prstClr val="white"/>
                          </a:solidFill>
                          <a:effectLst/>
                          <a:uLnTx/>
                          <a:uFillTx/>
                          <a:latin typeface="Lucida Bright" panose="02040602050505020304" pitchFamily="18" charset="0"/>
                          <a:ea typeface="+mn-ea"/>
                          <a:cs typeface="+mn-cs"/>
                        </a:rPr>
                        <a:t>Defects per million</a:t>
                      </a:r>
                      <a:endParaRPr lang="en-US" i="0" baseline="-25000" dirty="0" smtClean="0"/>
                    </a:p>
                  </a:txBody>
                  <a:tcPr>
                    <a:solidFill>
                      <a:schemeClr val="tx1">
                        <a:lumMod val="50000"/>
                        <a:lumOff val="5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err="1" smtClean="0">
                          <a:ln>
                            <a:noFill/>
                          </a:ln>
                          <a:solidFill>
                            <a:prstClr val="white"/>
                          </a:solidFill>
                          <a:effectLst/>
                          <a:uLnTx/>
                          <a:uFillTx/>
                          <a:latin typeface="Lucida Bright" panose="02040602050505020304" pitchFamily="18" charset="0"/>
                          <a:ea typeface="+mn-ea"/>
                          <a:cs typeface="+mn-cs"/>
                        </a:rPr>
                        <a:t>sigmas</a:t>
                      </a:r>
                      <a:endParaRPr lang="en-US" i="1" baseline="-25000" dirty="0" smtClean="0"/>
                    </a:p>
                  </a:txBody>
                  <a:tcPr>
                    <a:solidFill>
                      <a:schemeClr val="tx1">
                        <a:lumMod val="50000"/>
                        <a:lumOff val="50000"/>
                      </a:schemeClr>
                    </a:solidFill>
                  </a:tcPr>
                </a:tc>
                <a:extLst>
                  <a:ext uri="{0D108BD9-81ED-4DB2-BD59-A6C34878D82A}">
                    <a16:rowId xmlns:a16="http://schemas.microsoft.com/office/drawing/2014/main" val="3720766617"/>
                  </a:ext>
                </a:extLst>
              </a:tr>
              <a:tr h="358018">
                <a:tc>
                  <a:txBody>
                    <a:bodyPr/>
                    <a:lstStyle/>
                    <a:p>
                      <a:pPr algn="ctr"/>
                      <a:r>
                        <a:rPr lang="en-US" dirty="0" smtClean="0">
                          <a:latin typeface="Lucida Bright" panose="02040602050505020304" pitchFamily="18" charset="0"/>
                        </a:rPr>
                        <a:t>1.00</a:t>
                      </a:r>
                      <a:endParaRPr lang="en-US" dirty="0">
                        <a:latin typeface="Lucida Bright" panose="02040602050505020304" pitchFamily="18" charset="0"/>
                      </a:endParaRPr>
                    </a:p>
                  </a:txBody>
                  <a:tcPr>
                    <a:solidFill>
                      <a:schemeClr val="bg1">
                        <a:lumMod val="95000"/>
                      </a:schemeClr>
                    </a:solidFill>
                  </a:tcPr>
                </a:tc>
                <a:tc>
                  <a:txBody>
                    <a:bodyPr/>
                    <a:lstStyle/>
                    <a:p>
                      <a:pPr algn="ctr">
                        <a:tabLst>
                          <a:tab pos="457200" algn="l"/>
                        </a:tabLst>
                      </a:pPr>
                      <a:r>
                        <a:rPr lang="en-US" dirty="0" smtClean="0">
                          <a:latin typeface="Lucida Bright" panose="02040602050505020304" pitchFamily="18" charset="0"/>
                        </a:rPr>
                        <a:t>2,700</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3.0</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985817315"/>
                  </a:ext>
                </a:extLst>
              </a:tr>
              <a:tr h="358018">
                <a:tc>
                  <a:txBody>
                    <a:bodyPr/>
                    <a:lstStyle/>
                    <a:p>
                      <a:pPr algn="ctr"/>
                      <a:r>
                        <a:rPr lang="en-US" dirty="0" smtClean="0">
                          <a:latin typeface="Lucida Bright" panose="02040602050505020304" pitchFamily="18" charset="0"/>
                        </a:rPr>
                        <a:t>1.20</a:t>
                      </a:r>
                      <a:endParaRPr lang="en-US" dirty="0">
                        <a:latin typeface="Lucida Bright" panose="02040602050505020304" pitchFamily="18" charset="0"/>
                      </a:endParaRPr>
                    </a:p>
                  </a:txBody>
                  <a:tcPr>
                    <a:solidFill>
                      <a:schemeClr val="bg2">
                        <a:lumMod val="90000"/>
                      </a:schemeClr>
                    </a:solidFill>
                  </a:tcPr>
                </a:tc>
                <a:tc>
                  <a:txBody>
                    <a:bodyPr/>
                    <a:lstStyle/>
                    <a:p>
                      <a:pPr algn="ctr">
                        <a:tabLst>
                          <a:tab pos="457200" algn="l"/>
                        </a:tabLst>
                      </a:pPr>
                      <a:r>
                        <a:rPr lang="en-US" dirty="0" smtClean="0">
                          <a:latin typeface="Lucida Bright" panose="02040602050505020304" pitchFamily="18" charset="0"/>
                        </a:rPr>
                        <a:t>318</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3.6</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4202364809"/>
                  </a:ext>
                </a:extLst>
              </a:tr>
              <a:tr h="358018">
                <a:tc>
                  <a:txBody>
                    <a:bodyPr/>
                    <a:lstStyle/>
                    <a:p>
                      <a:pPr algn="ctr"/>
                      <a:r>
                        <a:rPr lang="en-US" dirty="0" smtClean="0">
                          <a:latin typeface="Lucida Bright" panose="02040602050505020304" pitchFamily="18" charset="0"/>
                        </a:rPr>
                        <a:t>1.33</a:t>
                      </a:r>
                      <a:endParaRPr lang="en-US" dirty="0">
                        <a:latin typeface="Lucida Bright" panose="02040602050505020304" pitchFamily="18" charset="0"/>
                      </a:endParaRPr>
                    </a:p>
                  </a:txBody>
                  <a:tcPr>
                    <a:solidFill>
                      <a:schemeClr val="bg1">
                        <a:lumMod val="95000"/>
                      </a:schemeClr>
                    </a:solidFill>
                  </a:tcPr>
                </a:tc>
                <a:tc>
                  <a:txBody>
                    <a:bodyPr/>
                    <a:lstStyle/>
                    <a:p>
                      <a:pPr algn="ctr">
                        <a:tabLst>
                          <a:tab pos="457200" algn="l"/>
                        </a:tabLst>
                      </a:pPr>
                      <a:r>
                        <a:rPr lang="en-US" dirty="0" smtClean="0">
                          <a:latin typeface="Lucida Bright" panose="02040602050505020304" pitchFamily="18" charset="0"/>
                        </a:rPr>
                        <a:t>63.3</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4.0</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2950266688"/>
                  </a:ext>
                </a:extLst>
              </a:tr>
              <a:tr h="358018">
                <a:tc>
                  <a:txBody>
                    <a:bodyPr/>
                    <a:lstStyle/>
                    <a:p>
                      <a:pPr algn="ctr"/>
                      <a:r>
                        <a:rPr lang="en-US" dirty="0" smtClean="0">
                          <a:latin typeface="Lucida Bright" panose="02040602050505020304" pitchFamily="18" charset="0"/>
                        </a:rPr>
                        <a:t>1.40</a:t>
                      </a:r>
                      <a:endParaRPr lang="en-US" dirty="0">
                        <a:latin typeface="Lucida Bright" panose="02040602050505020304" pitchFamily="18" charset="0"/>
                      </a:endParaRPr>
                    </a:p>
                  </a:txBody>
                  <a:tcPr>
                    <a:solidFill>
                      <a:schemeClr val="bg2">
                        <a:lumMod val="90000"/>
                      </a:schemeClr>
                    </a:solidFill>
                  </a:tcPr>
                </a:tc>
                <a:tc>
                  <a:txBody>
                    <a:bodyPr/>
                    <a:lstStyle/>
                    <a:p>
                      <a:pPr algn="ctr">
                        <a:tabLst>
                          <a:tab pos="457200" algn="l"/>
                        </a:tabLst>
                      </a:pPr>
                      <a:r>
                        <a:rPr lang="en-US" dirty="0" smtClean="0">
                          <a:latin typeface="Lucida Bright" panose="02040602050505020304" pitchFamily="18" charset="0"/>
                        </a:rPr>
                        <a:t>26.7</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4.2</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678050468"/>
                  </a:ext>
                </a:extLst>
              </a:tr>
              <a:tr h="358018">
                <a:tc>
                  <a:txBody>
                    <a:bodyPr/>
                    <a:lstStyle/>
                    <a:p>
                      <a:pPr algn="ctr"/>
                      <a:r>
                        <a:rPr lang="en-US" dirty="0" smtClean="0">
                          <a:latin typeface="Lucida Bright" panose="02040602050505020304" pitchFamily="18" charset="0"/>
                        </a:rPr>
                        <a:t>1.50</a:t>
                      </a:r>
                      <a:endParaRPr lang="en-US" dirty="0">
                        <a:latin typeface="Lucida Bright" panose="02040602050505020304" pitchFamily="18" charset="0"/>
                      </a:endParaRPr>
                    </a:p>
                  </a:txBody>
                  <a:tcPr>
                    <a:solidFill>
                      <a:schemeClr val="bg1">
                        <a:lumMod val="95000"/>
                      </a:schemeClr>
                    </a:solidFill>
                  </a:tcPr>
                </a:tc>
                <a:tc>
                  <a:txBody>
                    <a:bodyPr/>
                    <a:lstStyle/>
                    <a:p>
                      <a:pPr algn="ctr">
                        <a:tabLst>
                          <a:tab pos="457200" algn="l"/>
                        </a:tabLst>
                      </a:pPr>
                      <a:r>
                        <a:rPr lang="en-US" dirty="0" smtClean="0">
                          <a:latin typeface="Lucida Bright" panose="02040602050505020304" pitchFamily="18" charset="0"/>
                        </a:rPr>
                        <a:t>6.8</a:t>
                      </a:r>
                    </a:p>
                  </a:txBody>
                  <a:tcPr>
                    <a:solidFill>
                      <a:schemeClr val="bg1">
                        <a:lumMod val="95000"/>
                      </a:schemeClr>
                    </a:solidFill>
                  </a:tcPr>
                </a:tc>
                <a:tc>
                  <a:txBody>
                    <a:bodyPr/>
                    <a:lstStyle/>
                    <a:p>
                      <a:pPr algn="ct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4.5</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3996567843"/>
                  </a:ext>
                </a:extLst>
              </a:tr>
              <a:tr h="358018">
                <a:tc>
                  <a:txBody>
                    <a:bodyPr/>
                    <a:lstStyle/>
                    <a:p>
                      <a:pPr algn="ctr"/>
                      <a:r>
                        <a:rPr lang="en-US" dirty="0" smtClean="0">
                          <a:latin typeface="Lucida Bright" panose="02040602050505020304" pitchFamily="18" charset="0"/>
                        </a:rPr>
                        <a:t>1.60</a:t>
                      </a:r>
                      <a:endParaRPr lang="en-US" dirty="0">
                        <a:latin typeface="Lucida Bright" panose="02040602050505020304" pitchFamily="18" charset="0"/>
                      </a:endParaRPr>
                    </a:p>
                  </a:txBody>
                  <a:tcPr>
                    <a:solidFill>
                      <a:schemeClr val="bg2">
                        <a:lumMod val="90000"/>
                      </a:schemeClr>
                    </a:solidFill>
                  </a:tcPr>
                </a:tc>
                <a:tc>
                  <a:txBody>
                    <a:bodyPr/>
                    <a:lstStyle/>
                    <a:p>
                      <a:pPr algn="ctr">
                        <a:tabLst>
                          <a:tab pos="457200" algn="l"/>
                        </a:tabLst>
                      </a:pPr>
                      <a:r>
                        <a:rPr lang="en-US" dirty="0" smtClean="0">
                          <a:latin typeface="Lucida Bright" panose="02040602050505020304" pitchFamily="18" charset="0"/>
                        </a:rPr>
                        <a:t>1.59</a:t>
                      </a:r>
                      <a:endParaRPr lang="en-US" dirty="0">
                        <a:latin typeface="Lucida Bright" panose="02040602050505020304" pitchFamily="18" charset="0"/>
                      </a:endParaRPr>
                    </a:p>
                  </a:txBody>
                  <a:tcPr>
                    <a:solidFill>
                      <a:schemeClr val="bg2">
                        <a:lumMod val="90000"/>
                      </a:schemeClr>
                    </a:solidFill>
                  </a:tcPr>
                </a:tc>
                <a:tc>
                  <a:txBody>
                    <a:bodyPr/>
                    <a:lstStyle/>
                    <a:p>
                      <a:pPr algn="ct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4.8</a:t>
                      </a:r>
                      <a:endParaRPr lang="en-US" dirty="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152092825"/>
                  </a:ext>
                </a:extLst>
              </a:tr>
              <a:tr h="358018">
                <a:tc>
                  <a:txBody>
                    <a:bodyPr/>
                    <a:lstStyle/>
                    <a:p>
                      <a:pPr algn="ctr"/>
                      <a:r>
                        <a:rPr lang="en-US" dirty="0" smtClean="0">
                          <a:latin typeface="Lucida Bright" panose="02040602050505020304" pitchFamily="18" charset="0"/>
                        </a:rPr>
                        <a:t>1.67</a:t>
                      </a:r>
                      <a:endParaRPr lang="en-US" dirty="0">
                        <a:latin typeface="Lucida Bright" panose="02040602050505020304" pitchFamily="18" charset="0"/>
                      </a:endParaRPr>
                    </a:p>
                  </a:txBody>
                  <a:tcPr>
                    <a:solidFill>
                      <a:schemeClr val="bg1">
                        <a:lumMod val="95000"/>
                      </a:schemeClr>
                    </a:solidFill>
                  </a:tcPr>
                </a:tc>
                <a:tc>
                  <a:txBody>
                    <a:bodyPr/>
                    <a:lstStyle/>
                    <a:p>
                      <a:pPr algn="ctr">
                        <a:tabLst>
                          <a:tab pos="457200" algn="l"/>
                        </a:tabLst>
                      </a:pPr>
                      <a:r>
                        <a:rPr lang="en-US" dirty="0" smtClean="0">
                          <a:latin typeface="Lucida Bright" panose="02040602050505020304" pitchFamily="18" charset="0"/>
                        </a:rPr>
                        <a:t>0.573</a:t>
                      </a:r>
                      <a:endParaRPr lang="en-US" dirty="0">
                        <a:latin typeface="Lucida Bright" panose="02040602050505020304" pitchFamily="18" charset="0"/>
                      </a:endParaRPr>
                    </a:p>
                  </a:txBody>
                  <a:tcPr>
                    <a:solidFill>
                      <a:schemeClr val="bg1">
                        <a:lumMod val="95000"/>
                      </a:schemeClr>
                    </a:solidFill>
                  </a:tcPr>
                </a:tc>
                <a:tc>
                  <a:txBody>
                    <a:bodyPr/>
                    <a:lstStyle/>
                    <a:p>
                      <a:pPr algn="ct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5.0</a:t>
                      </a:r>
                      <a:endParaRPr lang="en-US" dirty="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2963384026"/>
                  </a:ext>
                </a:extLst>
              </a:tr>
              <a:tr h="358018">
                <a:tc>
                  <a:txBody>
                    <a:bodyPr/>
                    <a:lstStyle/>
                    <a:p>
                      <a:pPr algn="ctr"/>
                      <a:r>
                        <a:rPr lang="en-US" dirty="0" smtClean="0">
                          <a:latin typeface="Lucida Bright" panose="02040602050505020304" pitchFamily="18" charset="0"/>
                        </a:rPr>
                        <a:t>1.80</a:t>
                      </a:r>
                      <a:endParaRPr lang="en-US" dirty="0">
                        <a:latin typeface="Lucida Bright" panose="02040602050505020304" pitchFamily="18" charset="0"/>
                      </a:endParaRPr>
                    </a:p>
                  </a:txBody>
                  <a:tcPr>
                    <a:solidFill>
                      <a:schemeClr val="bg2">
                        <a:lumMod val="90000"/>
                      </a:schemeClr>
                    </a:solidFill>
                  </a:tcPr>
                </a:tc>
                <a:tc>
                  <a:txBody>
                    <a:bodyPr/>
                    <a:lstStyle/>
                    <a:p>
                      <a:pPr algn="ctr">
                        <a:tabLst>
                          <a:tab pos="457200" algn="l"/>
                        </a:tabLst>
                      </a:pPr>
                      <a:r>
                        <a:rPr lang="en-US" dirty="0" smtClean="0">
                          <a:latin typeface="Lucida Bright" panose="02040602050505020304" pitchFamily="18" charset="0"/>
                        </a:rPr>
                        <a:t>0.067</a:t>
                      </a:r>
                      <a:endParaRPr lang="en-US" dirty="0">
                        <a:latin typeface="Lucida Bright" panose="02040602050505020304" pitchFamily="18" charset="0"/>
                      </a:endParaRPr>
                    </a:p>
                  </a:txBody>
                  <a:tcPr>
                    <a:solidFill>
                      <a:schemeClr val="bg2">
                        <a:lumMod val="9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5.4</a:t>
                      </a:r>
                      <a:endParaRPr lang="en-US" dirty="0" smtClean="0">
                        <a:latin typeface="Lucida Bright" panose="02040602050505020304" pitchFamily="18" charset="0"/>
                      </a:endParaRPr>
                    </a:p>
                  </a:txBody>
                  <a:tcPr>
                    <a:solidFill>
                      <a:schemeClr val="bg2">
                        <a:lumMod val="90000"/>
                      </a:schemeClr>
                    </a:solidFill>
                  </a:tcPr>
                </a:tc>
                <a:extLst>
                  <a:ext uri="{0D108BD9-81ED-4DB2-BD59-A6C34878D82A}">
                    <a16:rowId xmlns:a16="http://schemas.microsoft.com/office/drawing/2014/main" val="2273841008"/>
                  </a:ext>
                </a:extLst>
              </a:tr>
              <a:tr h="358018">
                <a:tc>
                  <a:txBody>
                    <a:bodyPr/>
                    <a:lstStyle/>
                    <a:p>
                      <a:pPr algn="ctr"/>
                      <a:r>
                        <a:rPr lang="en-US" dirty="0" smtClean="0">
                          <a:latin typeface="Lucida Bright" panose="02040602050505020304" pitchFamily="18" charset="0"/>
                        </a:rPr>
                        <a:t>2.00</a:t>
                      </a:r>
                      <a:endParaRPr lang="en-US" dirty="0">
                        <a:latin typeface="Lucida Bright" panose="02040602050505020304" pitchFamily="18" charset="0"/>
                      </a:endParaRPr>
                    </a:p>
                  </a:txBody>
                  <a:tcPr>
                    <a:solidFill>
                      <a:schemeClr val="bg1">
                        <a:lumMod val="95000"/>
                      </a:schemeClr>
                    </a:solidFill>
                  </a:tcPr>
                </a:tc>
                <a:tc>
                  <a:txBody>
                    <a:bodyPr/>
                    <a:lstStyle/>
                    <a:p>
                      <a:pPr algn="ctr">
                        <a:tabLst>
                          <a:tab pos="457200" algn="l"/>
                        </a:tabLst>
                      </a:pPr>
                      <a:r>
                        <a:rPr lang="en-US" dirty="0" smtClean="0">
                          <a:latin typeface="Lucida Bright" panose="02040602050505020304" pitchFamily="18" charset="0"/>
                        </a:rPr>
                        <a:t>0.002</a:t>
                      </a:r>
                      <a:endParaRPr lang="en-US" dirty="0">
                        <a:latin typeface="Lucida Bright" panose="02040602050505020304" pitchFamily="18" charset="0"/>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 </a:t>
                      </a:r>
                      <a:r>
                        <a:rPr lang="en-US" dirty="0" smtClean="0">
                          <a:latin typeface="Lucida Bright" panose="02040602050505020304" pitchFamily="18" charset="0"/>
                          <a:cs typeface="Calibri" panose="020F0502020204030204" pitchFamily="34" charset="0"/>
                        </a:rPr>
                        <a:t>6.0</a:t>
                      </a:r>
                      <a:endParaRPr lang="en-US" dirty="0" smtClean="0">
                        <a:latin typeface="Lucida Bright" panose="02040602050505020304" pitchFamily="18" charset="0"/>
                      </a:endParaRPr>
                    </a:p>
                  </a:txBody>
                  <a:tcPr>
                    <a:solidFill>
                      <a:schemeClr val="bg1">
                        <a:lumMod val="95000"/>
                      </a:schemeClr>
                    </a:solidFill>
                  </a:tcPr>
                </a:tc>
                <a:extLst>
                  <a:ext uri="{0D108BD9-81ED-4DB2-BD59-A6C34878D82A}">
                    <a16:rowId xmlns:a16="http://schemas.microsoft.com/office/drawing/2014/main" val="2821385632"/>
                  </a:ext>
                </a:extLst>
              </a:tr>
            </a:tbl>
          </a:graphicData>
        </a:graphic>
      </p:graphicFrame>
    </p:spTree>
    <p:extLst>
      <p:ext uri="{BB962C8B-B14F-4D97-AF65-F5344CB8AC3E}">
        <p14:creationId xmlns:p14="http://schemas.microsoft.com/office/powerpoint/2010/main" val="380673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p:txBody>
          <a:bodyPr/>
          <a:lstStyle/>
          <a:p>
            <a:pPr marL="0" indent="0">
              <a:buNone/>
            </a:pPr>
            <a:r>
              <a:rPr lang="en-US" sz="2000" dirty="0" smtClean="0"/>
              <a:t>Until the 1980s, quality was the responsibility of a Quality Assurance department.</a:t>
            </a:r>
          </a:p>
          <a:p>
            <a:pPr marL="0" indent="0">
              <a:buNone/>
            </a:pPr>
            <a:r>
              <a:rPr lang="en-US" sz="2000" dirty="0" smtClean="0"/>
              <a:t>Quality Assurance was a process of taking a sample of incoming products and testing them to determine whether they were conform to the requirements of the buyer. Quality Assurance standards had been developed by the U.S. military and had “names” such as MIL-STD-105E and MIL-STD-414.</a:t>
            </a:r>
          </a:p>
          <a:p>
            <a:pPr marL="0" indent="0">
              <a:buNone/>
            </a:pPr>
            <a:r>
              <a:rPr lang="en-US" sz="2000" dirty="0" smtClean="0"/>
              <a:t>By the mid-1980s, the supplier was the entity responsible to provide quality control to ensure that parts were conform.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Continuous Improvement </a:t>
            </a:r>
            <a:endParaRPr lang="en-US" dirty="0"/>
          </a:p>
        </p:txBody>
      </p:sp>
      <p:sp>
        <p:nvSpPr>
          <p:cNvPr id="3" name="Content Placeholder 2"/>
          <p:cNvSpPr>
            <a:spLocks noGrp="1"/>
          </p:cNvSpPr>
          <p:nvPr>
            <p:ph idx="1"/>
          </p:nvPr>
        </p:nvSpPr>
        <p:spPr/>
        <p:txBody>
          <a:bodyPr/>
          <a:lstStyle/>
          <a:p>
            <a:pPr marL="0" indent="0">
              <a:buNone/>
            </a:pPr>
            <a:r>
              <a:rPr lang="en-US" sz="2000" dirty="0" smtClean="0"/>
              <a:t>Whenever a process is not capable, or its coefficient of capability </a:t>
            </a:r>
            <a:r>
              <a:rPr lang="en-US" sz="2000" i="1" dirty="0" err="1" smtClean="0"/>
              <a:t>Cpk</a:t>
            </a:r>
            <a:r>
              <a:rPr lang="en-US" sz="2000" dirty="0" smtClean="0"/>
              <a:t> is not high enough, it is possible to use statistical methods to reduce the natural variation in the output of a process.</a:t>
            </a:r>
          </a:p>
          <a:p>
            <a:pPr marL="0" indent="0">
              <a:buNone/>
            </a:pPr>
            <a:r>
              <a:rPr lang="en-US" sz="2000" dirty="0" smtClean="0"/>
              <a:t>Efforts to reduce variation are called continuous improvements. Motorola  implemented a process called Six Sigma</a:t>
            </a:r>
            <a:r>
              <a:rPr lang="en-US" sz="2000" dirty="0"/>
              <a:t> </a:t>
            </a:r>
            <a:r>
              <a:rPr lang="en-US" sz="2000" dirty="0" smtClean="0"/>
              <a:t>that was designed to get </a:t>
            </a:r>
            <a:r>
              <a:rPr lang="en-US" sz="2000" dirty="0"/>
              <a:t>all manufacturing processes within the company and its suppliers to have a </a:t>
            </a:r>
            <a:r>
              <a:rPr lang="en-US" sz="2000" i="1" dirty="0" err="1"/>
              <a:t>C</a:t>
            </a:r>
            <a:r>
              <a:rPr lang="en-US" sz="2000" i="1" baseline="-25000" dirty="0" err="1"/>
              <a:t>pk</a:t>
            </a:r>
            <a:r>
              <a:rPr lang="en-US" sz="2000" dirty="0"/>
              <a:t> of </a:t>
            </a:r>
            <a:r>
              <a:rPr lang="en-US" sz="2000" dirty="0" smtClean="0"/>
              <a:t>2.0    </a:t>
            </a:r>
            <a:r>
              <a:rPr lang="en-US" sz="2000" dirty="0"/>
              <a:t>(six </a:t>
            </a:r>
            <a:r>
              <a:rPr lang="en-US" sz="2000" i="1" dirty="0" err="1"/>
              <a:t>sigmas</a:t>
            </a:r>
            <a:r>
              <a:rPr lang="en-US" sz="2000" dirty="0"/>
              <a:t>).</a:t>
            </a:r>
          </a:p>
          <a:p>
            <a:pPr marL="0" indent="0">
              <a:buNone/>
            </a:pPr>
            <a:r>
              <a:rPr lang="en-US" sz="2000" dirty="0" smtClean="0"/>
              <a:t>The most frequently used variation-reducing technique involves statistical methods such as ANOVA, which are commonly called Taguchi methods. </a:t>
            </a:r>
          </a:p>
        </p:txBody>
      </p:sp>
    </p:spTree>
    <p:extLst>
      <p:ext uri="{BB962C8B-B14F-4D97-AF65-F5344CB8AC3E}">
        <p14:creationId xmlns:p14="http://schemas.microsoft.com/office/powerpoint/2010/main" val="278497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Six-Sigma </a:t>
            </a:r>
            <a:endParaRPr lang="en-US" dirty="0"/>
          </a:p>
        </p:txBody>
      </p:sp>
      <p:sp>
        <p:nvSpPr>
          <p:cNvPr id="3" name="Content Placeholder 2"/>
          <p:cNvSpPr>
            <a:spLocks noGrp="1"/>
          </p:cNvSpPr>
          <p:nvPr>
            <p:ph idx="1"/>
          </p:nvPr>
        </p:nvSpPr>
        <p:spPr/>
        <p:txBody>
          <a:bodyPr/>
          <a:lstStyle/>
          <a:p>
            <a:pPr marL="0" indent="0">
              <a:buNone/>
            </a:pPr>
            <a:r>
              <a:rPr lang="en-US" sz="2000" dirty="0" smtClean="0"/>
              <a:t>Six Sigma, the strategy that originated within Motorola, was very successful in making the company more quality focused and competitive.  </a:t>
            </a:r>
          </a:p>
          <a:p>
            <a:pPr marL="0" indent="0">
              <a:buNone/>
            </a:pPr>
            <a:r>
              <a:rPr lang="en-US" sz="2000" dirty="0" smtClean="0"/>
              <a:t>The Six-Sigma strategy generated a lot of process improvements in manufacturing, and it was embraced by many companies.</a:t>
            </a:r>
          </a:p>
          <a:p>
            <a:pPr marL="0" indent="0">
              <a:buNone/>
            </a:pPr>
            <a:r>
              <a:rPr lang="en-US" sz="2000" dirty="0" smtClean="0"/>
              <a:t>It was eventually widely adopted by General Electric, and  Jack Welch expanded the idea into a company-wide commitment to process improvements in all areas, and the elimination of waste and inefficiencies. </a:t>
            </a:r>
          </a:p>
          <a:p>
            <a:pPr marL="0" indent="0">
              <a:buNone/>
            </a:pPr>
            <a:r>
              <a:rPr lang="en-US" sz="2000" dirty="0" smtClean="0"/>
              <a:t>Employees in charge of process improvements were        called Six-Sigma black belts.</a:t>
            </a:r>
          </a:p>
          <a:p>
            <a:pPr marL="0" indent="0">
              <a:buNone/>
            </a:pPr>
            <a:r>
              <a:rPr lang="en-US" sz="2000" dirty="0" smtClean="0"/>
              <a:t> </a:t>
            </a:r>
          </a:p>
        </p:txBody>
      </p:sp>
    </p:spTree>
    <p:extLst>
      <p:ext uri="{BB962C8B-B14F-4D97-AF65-F5344CB8AC3E}">
        <p14:creationId xmlns:p14="http://schemas.microsoft.com/office/powerpoint/2010/main" val="1991834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Quality Standards </a:t>
            </a:r>
            <a:endParaRPr lang="en-US" dirty="0"/>
          </a:p>
        </p:txBody>
      </p:sp>
      <p:sp>
        <p:nvSpPr>
          <p:cNvPr id="3" name="Content Placeholder 2"/>
          <p:cNvSpPr>
            <a:spLocks noGrp="1"/>
          </p:cNvSpPr>
          <p:nvPr>
            <p:ph idx="1"/>
          </p:nvPr>
        </p:nvSpPr>
        <p:spPr/>
        <p:txBody>
          <a:bodyPr/>
          <a:lstStyle/>
          <a:p>
            <a:pPr marL="0" indent="0">
              <a:buNone/>
            </a:pPr>
            <a:r>
              <a:rPr lang="en-US" sz="2000" dirty="0" smtClean="0"/>
              <a:t>Quality standards were first standards of performance, so that parts made by one manufacturer would be usable with parts made by another manufacturer. These standards still exist and are managed by industry organizations, such as ISO, ANSI, DIN, JIS, AFNOR, API, and many others.</a:t>
            </a:r>
          </a:p>
          <a:p>
            <a:pPr marL="0" indent="0">
              <a:buNone/>
            </a:pPr>
            <a:r>
              <a:rPr lang="en-US" sz="2000" dirty="0" smtClean="0"/>
              <a:t>In 1987, the International Organization for Standardization (ISO) created the ISO-9000 standard that changed the emphasis of quality standards from performance to procedures. </a:t>
            </a:r>
          </a:p>
          <a:p>
            <a:pPr marL="0" indent="0">
              <a:buNone/>
            </a:pPr>
            <a:r>
              <a:rPr lang="en-US" sz="2000" dirty="0" smtClean="0"/>
              <a:t>In order to be ISO-9000 certified, a company had to  document the processes it followed, and make sure that      all employees followed these written procedures.</a:t>
            </a:r>
            <a:endParaRPr lang="en-US" sz="2000" dirty="0" smtClean="0"/>
          </a:p>
          <a:p>
            <a:pPr marL="0" indent="0">
              <a:buNone/>
            </a:pPr>
            <a:r>
              <a:rPr lang="en-US" sz="2000" dirty="0" smtClean="0"/>
              <a:t> </a:t>
            </a:r>
          </a:p>
        </p:txBody>
      </p:sp>
    </p:spTree>
    <p:extLst>
      <p:ext uri="{BB962C8B-B14F-4D97-AF65-F5344CB8AC3E}">
        <p14:creationId xmlns:p14="http://schemas.microsoft.com/office/powerpoint/2010/main" val="2387182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ISO 9000</a:t>
            </a:r>
            <a:endParaRPr lang="en-US" dirty="0"/>
          </a:p>
        </p:txBody>
      </p:sp>
      <p:sp>
        <p:nvSpPr>
          <p:cNvPr id="3" name="Content Placeholder 2"/>
          <p:cNvSpPr>
            <a:spLocks noGrp="1"/>
          </p:cNvSpPr>
          <p:nvPr>
            <p:ph idx="1"/>
          </p:nvPr>
        </p:nvSpPr>
        <p:spPr/>
        <p:txBody>
          <a:bodyPr/>
          <a:lstStyle/>
          <a:p>
            <a:pPr marL="0" indent="0">
              <a:buNone/>
            </a:pPr>
            <a:r>
              <a:rPr lang="en-US" sz="2000" dirty="0" smtClean="0"/>
              <a:t>Because ISO 9000 forced companies to evaluate and document their production processes, they modified those that were not optimal and ended up with better processes.</a:t>
            </a:r>
          </a:p>
          <a:p>
            <a:pPr marL="0" indent="0">
              <a:buNone/>
            </a:pPr>
            <a:r>
              <a:rPr lang="en-US" sz="2000" dirty="0" smtClean="0"/>
              <a:t>The U.S. car manufacturers incorporated all the aspects of  ISO 9000 into a new standard that they called QS 9000, to which they added a minimum coefficient of capability (the  </a:t>
            </a:r>
            <a:r>
              <a:rPr lang="en-US" sz="2000" dirty="0" err="1" smtClean="0"/>
              <a:t>C</a:t>
            </a:r>
            <a:r>
              <a:rPr lang="en-US" sz="2000" baseline="-25000" dirty="0" err="1" smtClean="0"/>
              <a:t>pk</a:t>
            </a:r>
            <a:r>
              <a:rPr lang="en-US" sz="2000" dirty="0" smtClean="0"/>
              <a:t> had to be at least 2). </a:t>
            </a:r>
          </a:p>
          <a:p>
            <a:pPr marL="0" indent="0">
              <a:buNone/>
            </a:pPr>
            <a:r>
              <a:rPr lang="en-US" sz="2000" dirty="0" smtClean="0"/>
              <a:t>The QS 9000 standard was first applied to tier-one suppliers (companies that sold directly to the car manufacturers), and then eventually to tier-two and tier-three suppliers. The certification process was conducted by the automobile manufacturers themselves.</a:t>
            </a:r>
            <a:endParaRPr lang="en-US" sz="2000" dirty="0" smtClean="0"/>
          </a:p>
          <a:p>
            <a:pPr marL="0" indent="0">
              <a:buNone/>
            </a:pPr>
            <a:r>
              <a:rPr lang="en-US" sz="2000" dirty="0" smtClean="0"/>
              <a:t> </a:t>
            </a:r>
            <a:endParaRPr lang="en-US" sz="2000" dirty="0" smtClean="0"/>
          </a:p>
        </p:txBody>
      </p:sp>
    </p:spTree>
    <p:extLst>
      <p:ext uri="{BB962C8B-B14F-4D97-AF65-F5344CB8AC3E}">
        <p14:creationId xmlns:p14="http://schemas.microsoft.com/office/powerpoint/2010/main" val="1685652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 a Marketing Tool</a:t>
            </a:r>
            <a:endParaRPr lang="en-US" dirty="0"/>
          </a:p>
        </p:txBody>
      </p:sp>
      <p:sp>
        <p:nvSpPr>
          <p:cNvPr id="3" name="Content Placeholder 2"/>
          <p:cNvSpPr>
            <a:spLocks noGrp="1"/>
          </p:cNvSpPr>
          <p:nvPr>
            <p:ph idx="1"/>
          </p:nvPr>
        </p:nvSpPr>
        <p:spPr/>
        <p:txBody>
          <a:bodyPr/>
          <a:lstStyle/>
          <a:p>
            <a:pPr marL="0" indent="0">
              <a:buNone/>
            </a:pPr>
            <a:r>
              <a:rPr lang="en-US" sz="2000" dirty="0" smtClean="0"/>
              <a:t>Customers expect products that are made well and consistently. Therefore quality should not be a competitive advantage, but something that customers simply expect.</a:t>
            </a:r>
            <a:endParaRPr lang="en-US" sz="2000" dirty="0" smtClean="0"/>
          </a:p>
          <a:p>
            <a:pPr marL="0" indent="0">
              <a:buNone/>
            </a:pPr>
            <a:r>
              <a:rPr lang="en-US" sz="2000" dirty="0" smtClean="0"/>
              <a:t>However, companies that have manufacturing processes for which capability studies have been conducted can provide customers with evidence that they can produce parts within the customer’s specifications.</a:t>
            </a:r>
          </a:p>
          <a:p>
            <a:pPr marL="0" indent="0">
              <a:buNone/>
            </a:pPr>
            <a:r>
              <a:rPr lang="en-US" sz="2000" dirty="0" smtClean="0"/>
              <a:t>Finally, companies that monitor their production through statistical process control can provide their customers with evidence that their products are consistent and therefore   can be used in production as soon as received.</a:t>
            </a:r>
          </a:p>
          <a:p>
            <a:pPr marL="0" indent="0">
              <a:buNone/>
            </a:pPr>
            <a:r>
              <a:rPr lang="en-US" sz="2000" dirty="0" smtClean="0"/>
              <a:t>In those respects, a company can gain a competitive advantage by implementing quality control tools.</a:t>
            </a:r>
            <a:r>
              <a:rPr lang="en-US" sz="2000" dirty="0" smtClean="0"/>
              <a:t> </a:t>
            </a:r>
            <a:endParaRPr lang="en-US" sz="2000" dirty="0" smtClean="0"/>
          </a:p>
          <a:p>
            <a:pPr marL="0" indent="0">
              <a:buNone/>
            </a:pPr>
            <a:r>
              <a:rPr lang="en-US" sz="2000" dirty="0" smtClean="0"/>
              <a:t> </a:t>
            </a:r>
            <a:endParaRPr lang="en-US" sz="2000" dirty="0" smtClean="0"/>
          </a:p>
        </p:txBody>
      </p:sp>
    </p:spTree>
    <p:extLst>
      <p:ext uri="{BB962C8B-B14F-4D97-AF65-F5344CB8AC3E}">
        <p14:creationId xmlns:p14="http://schemas.microsoft.com/office/powerpoint/2010/main" val="132933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Collection of Historical Data</a:t>
            </a:r>
            <a:endParaRPr lang="en-US" dirty="0"/>
          </a:p>
        </p:txBody>
      </p:sp>
      <p:sp>
        <p:nvSpPr>
          <p:cNvPr id="3" name="Content Placeholder 2"/>
          <p:cNvSpPr>
            <a:spLocks noGrp="1"/>
          </p:cNvSpPr>
          <p:nvPr>
            <p:ph idx="1"/>
          </p:nvPr>
        </p:nvSpPr>
        <p:spPr/>
        <p:txBody>
          <a:bodyPr/>
          <a:lstStyle/>
          <a:p>
            <a:pPr marL="0" indent="0">
              <a:buNone/>
            </a:pPr>
            <a:r>
              <a:rPr lang="en-US" sz="2000" dirty="0" smtClean="0"/>
              <a:t>Statistical Process Control tools were first adopted by the Japanese manufacturers under the leadership of W. Edwards Deming and Joseph </a:t>
            </a:r>
            <a:r>
              <a:rPr lang="en-US" sz="2000" dirty="0" err="1" smtClean="0"/>
              <a:t>Juran</a:t>
            </a:r>
            <a:r>
              <a:rPr lang="en-US" sz="2000" dirty="0" smtClean="0"/>
              <a:t>. The tools were later were adopted worldwide.</a:t>
            </a:r>
          </a:p>
          <a:p>
            <a:pPr marL="0" indent="0">
              <a:buNone/>
            </a:pPr>
            <a:endParaRPr lang="en-US" sz="2000" dirty="0" smtClean="0"/>
          </a:p>
          <a:p>
            <a:pPr marL="0" indent="0">
              <a:buNone/>
            </a:pPr>
            <a:r>
              <a:rPr lang="en-US" sz="2000" dirty="0" smtClean="0"/>
              <a:t>Statistical process control involves four practical steps:</a:t>
            </a:r>
          </a:p>
          <a:p>
            <a:pPr marL="0" indent="0">
              <a:buNone/>
            </a:pPr>
            <a:endParaRPr lang="en-US" sz="2000" dirty="0" smtClean="0"/>
          </a:p>
          <a:p>
            <a:pPr marL="457200" indent="-457200">
              <a:buFont typeface="+mj-lt"/>
              <a:buAutoNum type="arabicPeriod"/>
            </a:pPr>
            <a:r>
              <a:rPr lang="en-US" sz="2000" dirty="0" smtClean="0"/>
              <a:t>The collection of </a:t>
            </a:r>
            <a:r>
              <a:rPr lang="en-US" sz="2000" b="1" dirty="0" smtClean="0"/>
              <a:t>historical data</a:t>
            </a:r>
            <a:endParaRPr lang="en-US" sz="2000" dirty="0" smtClean="0"/>
          </a:p>
          <a:p>
            <a:pPr marL="457200" indent="-457200">
              <a:buFont typeface="+mj-lt"/>
              <a:buAutoNum type="arabicPeriod"/>
            </a:pPr>
            <a:r>
              <a:rPr lang="en-US" sz="2000" dirty="0" smtClean="0"/>
              <a:t>The calculation of </a:t>
            </a:r>
            <a:r>
              <a:rPr lang="en-US" sz="2000" b="1" dirty="0" smtClean="0"/>
              <a:t>statistics</a:t>
            </a:r>
          </a:p>
          <a:p>
            <a:pPr marL="457200" indent="-457200">
              <a:buFont typeface="+mj-lt"/>
              <a:buAutoNum type="arabicPeriod"/>
            </a:pPr>
            <a:r>
              <a:rPr lang="en-US" sz="2000" dirty="0" smtClean="0"/>
              <a:t>The creation of </a:t>
            </a:r>
            <a:r>
              <a:rPr lang="en-US" sz="2000" b="1" dirty="0" smtClean="0"/>
              <a:t>control charts</a:t>
            </a:r>
          </a:p>
          <a:p>
            <a:pPr marL="457200" indent="-457200">
              <a:buFont typeface="+mj-lt"/>
              <a:buAutoNum type="arabicPeriod"/>
            </a:pPr>
            <a:r>
              <a:rPr lang="en-US" sz="2000" dirty="0" smtClean="0"/>
              <a:t>The plotting of </a:t>
            </a:r>
            <a:r>
              <a:rPr lang="en-US" sz="2000" b="1" dirty="0" smtClean="0"/>
              <a:t>new data</a:t>
            </a:r>
            <a:r>
              <a:rPr lang="en-US" sz="2000" dirty="0" smtClean="0"/>
              <a:t> on the charts</a:t>
            </a:r>
          </a:p>
        </p:txBody>
      </p:sp>
    </p:spTree>
    <p:extLst>
      <p:ext uri="{BB962C8B-B14F-4D97-AF65-F5344CB8AC3E}">
        <p14:creationId xmlns:p14="http://schemas.microsoft.com/office/powerpoint/2010/main" val="42719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Historical Data</a:t>
            </a:r>
            <a:endParaRPr lang="en-US" dirty="0"/>
          </a:p>
        </p:txBody>
      </p:sp>
      <p:sp>
        <p:nvSpPr>
          <p:cNvPr id="3" name="Content Placeholder 2"/>
          <p:cNvSpPr>
            <a:spLocks noGrp="1"/>
          </p:cNvSpPr>
          <p:nvPr>
            <p:ph idx="1"/>
          </p:nvPr>
        </p:nvSpPr>
        <p:spPr/>
        <p:txBody>
          <a:bodyPr/>
          <a:lstStyle/>
          <a:p>
            <a:pPr marL="0" indent="0">
              <a:buNone/>
            </a:pPr>
            <a:r>
              <a:rPr lang="en-US" sz="2000" dirty="0" smtClean="0"/>
              <a:t>The collection of historical data is meant to determine the “natural” variation in a manufacturing process, or the amount of variation that happens when the process is working correctly.</a:t>
            </a:r>
          </a:p>
          <a:p>
            <a:pPr marL="0" indent="0">
              <a:buNone/>
            </a:pPr>
            <a:r>
              <a:rPr lang="en-US" sz="2000" dirty="0" smtClean="0"/>
              <a:t>Historical data is therefore collected after the process has been confirmed to work correctly, serviced recently, so it works as intended, without problem.</a:t>
            </a:r>
          </a:p>
          <a:p>
            <a:pPr marL="0" indent="0">
              <a:buNone/>
            </a:pPr>
            <a:r>
              <a:rPr lang="en-US" sz="2000" dirty="0" smtClean="0"/>
              <a:t>The historical data collection consists of a minimum of 30 samples.</a:t>
            </a:r>
          </a:p>
        </p:txBody>
      </p:sp>
    </p:spTree>
    <p:extLst>
      <p:ext uri="{BB962C8B-B14F-4D97-AF65-F5344CB8AC3E}">
        <p14:creationId xmlns:p14="http://schemas.microsoft.com/office/powerpoint/2010/main" val="604626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Statistics, Control Charts, New Data</a:t>
            </a:r>
            <a:endParaRPr lang="en-US" dirty="0"/>
          </a:p>
        </p:txBody>
      </p:sp>
      <p:sp>
        <p:nvSpPr>
          <p:cNvPr id="3" name="Content Placeholder 2"/>
          <p:cNvSpPr>
            <a:spLocks noGrp="1"/>
          </p:cNvSpPr>
          <p:nvPr>
            <p:ph idx="1"/>
          </p:nvPr>
        </p:nvSpPr>
        <p:spPr/>
        <p:txBody>
          <a:bodyPr/>
          <a:lstStyle/>
          <a:p>
            <a:pPr marL="0" indent="0">
              <a:buNone/>
            </a:pPr>
            <a:r>
              <a:rPr lang="en-US" sz="2000" dirty="0" smtClean="0"/>
              <a:t>The collection of historical data allows the manufacturer to calculate some statistics, such as means and standard deviations, that describe the natural variation of the process.</a:t>
            </a:r>
          </a:p>
          <a:p>
            <a:pPr marL="0" indent="0">
              <a:buNone/>
            </a:pPr>
            <a:r>
              <a:rPr lang="en-US" sz="2000" dirty="0" smtClean="0"/>
              <a:t>The statistics are used to create control charts.</a:t>
            </a:r>
          </a:p>
          <a:p>
            <a:pPr marL="0" indent="0">
              <a:buNone/>
            </a:pPr>
            <a:r>
              <a:rPr lang="en-US" sz="2000" dirty="0" smtClean="0"/>
              <a:t>The control charts are visual aids that allow a process operator to quickly determine whether a process is working correctly or not, by plotting the most recent process data on the charts.</a:t>
            </a:r>
          </a:p>
          <a:p>
            <a:pPr marL="0" indent="0">
              <a:buNone/>
            </a:pPr>
            <a:r>
              <a:rPr lang="en-US" sz="2000" dirty="0" smtClean="0"/>
              <a:t>If the process is not working correctly, the operator has immediate information that allows the problem to be corrected. </a:t>
            </a:r>
          </a:p>
        </p:txBody>
      </p:sp>
    </p:spTree>
    <p:extLst>
      <p:ext uri="{BB962C8B-B14F-4D97-AF65-F5344CB8AC3E}">
        <p14:creationId xmlns:p14="http://schemas.microsoft.com/office/powerpoint/2010/main" val="174989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Attributes and Variables</a:t>
            </a:r>
            <a:endParaRPr lang="en-US" dirty="0"/>
          </a:p>
        </p:txBody>
      </p:sp>
      <p:sp>
        <p:nvSpPr>
          <p:cNvPr id="3" name="Content Placeholder 2"/>
          <p:cNvSpPr>
            <a:spLocks noGrp="1"/>
          </p:cNvSpPr>
          <p:nvPr>
            <p:ph idx="1"/>
          </p:nvPr>
        </p:nvSpPr>
        <p:spPr/>
        <p:txBody>
          <a:bodyPr/>
          <a:lstStyle/>
          <a:p>
            <a:pPr marL="0" indent="0">
              <a:buNone/>
            </a:pPr>
            <a:r>
              <a:rPr lang="en-US" sz="2000" dirty="0" smtClean="0"/>
              <a:t>Statistical Process Control is managed differently for attributes and for variables.</a:t>
            </a:r>
          </a:p>
          <a:p>
            <a:r>
              <a:rPr lang="en-US" sz="2000" b="1" dirty="0" smtClean="0"/>
              <a:t>Attributes</a:t>
            </a:r>
            <a:r>
              <a:rPr lang="en-US" sz="2000" dirty="0" smtClean="0"/>
              <a:t> are binary variables (they can only take the values 0 or 1): 0 indicates that the product is conforming, and 1 indicates that the product is non-conforming. </a:t>
            </a:r>
          </a:p>
          <a:p>
            <a:pPr lvl="1"/>
            <a:r>
              <a:rPr lang="en-US" sz="2000" dirty="0" smtClean="0"/>
              <a:t>A painted surface is free of defects (0) or has bubbles (1)</a:t>
            </a:r>
          </a:p>
          <a:p>
            <a:pPr lvl="1"/>
            <a:r>
              <a:rPr lang="en-US" sz="2000" dirty="0" smtClean="0"/>
              <a:t>A part fits into another part (0) or does not (1)</a:t>
            </a:r>
          </a:p>
          <a:p>
            <a:pPr lvl="1"/>
            <a:r>
              <a:rPr lang="en-US" sz="2000" dirty="0" smtClean="0"/>
              <a:t>A piece of cloth has no surface defects (0) or does (1)</a:t>
            </a:r>
          </a:p>
          <a:p>
            <a:endParaRPr lang="en-US" sz="2000" b="1" dirty="0" smtClean="0"/>
          </a:p>
          <a:p>
            <a:r>
              <a:rPr lang="en-US" sz="2000" b="1" dirty="0" smtClean="0"/>
              <a:t>Variables</a:t>
            </a:r>
            <a:r>
              <a:rPr lang="en-US" sz="2000" dirty="0" smtClean="0"/>
              <a:t> are continuous variables that can take any     value: a diameter, a length, an electric resistance, a temperature.</a:t>
            </a:r>
          </a:p>
          <a:p>
            <a:endParaRPr lang="en-US" sz="2000" b="1" dirty="0"/>
          </a:p>
        </p:txBody>
      </p:sp>
    </p:spTree>
    <p:extLst>
      <p:ext uri="{BB962C8B-B14F-4D97-AF65-F5344CB8AC3E}">
        <p14:creationId xmlns:p14="http://schemas.microsoft.com/office/powerpoint/2010/main" val="12265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Attributes</a:t>
            </a:r>
            <a:endParaRPr lang="en-US" dirty="0"/>
          </a:p>
        </p:txBody>
      </p:sp>
      <p:sp>
        <p:nvSpPr>
          <p:cNvPr id="3" name="Content Placeholder 2"/>
          <p:cNvSpPr>
            <a:spLocks noGrp="1"/>
          </p:cNvSpPr>
          <p:nvPr>
            <p:ph idx="1"/>
          </p:nvPr>
        </p:nvSpPr>
        <p:spPr/>
        <p:txBody>
          <a:bodyPr/>
          <a:lstStyle/>
          <a:p>
            <a:pPr marL="0" indent="0">
              <a:buNone/>
            </a:pPr>
            <a:r>
              <a:rPr lang="en-US" sz="2000" dirty="0" smtClean="0"/>
              <a:t>The </a:t>
            </a:r>
            <a:r>
              <a:rPr lang="en-US" sz="2000" b="1" dirty="0" smtClean="0"/>
              <a:t>historical data</a:t>
            </a:r>
            <a:r>
              <a:rPr lang="en-US" sz="2000" dirty="0" smtClean="0"/>
              <a:t> consists of a minimum of </a:t>
            </a:r>
            <a:r>
              <a:rPr lang="en-US" sz="2000" i="1" dirty="0" smtClean="0"/>
              <a:t>m=</a:t>
            </a:r>
            <a:r>
              <a:rPr lang="en-US" sz="2000" dirty="0" smtClean="0"/>
              <a:t>30 samples, each of a minimum size of </a:t>
            </a:r>
            <a:r>
              <a:rPr lang="en-US" sz="2000" i="1" dirty="0" smtClean="0"/>
              <a:t>n=</a:t>
            </a:r>
            <a:r>
              <a:rPr lang="en-US" sz="2000" dirty="0" smtClean="0"/>
              <a:t>50 observations. </a:t>
            </a:r>
          </a:p>
          <a:p>
            <a:pPr marL="0" indent="0">
              <a:buNone/>
            </a:pPr>
            <a:endParaRPr lang="en-US" sz="2000" dirty="0" smtClean="0"/>
          </a:p>
          <a:p>
            <a:pPr marL="0" indent="0">
              <a:buNone/>
            </a:pPr>
            <a:r>
              <a:rPr lang="en-US" sz="2000" dirty="0" smtClean="0"/>
              <a:t>For each sample, the proportion </a:t>
            </a:r>
            <a:r>
              <a:rPr lang="en-US" sz="2000" i="1" dirty="0" smtClean="0"/>
              <a:t>p</a:t>
            </a:r>
            <a:r>
              <a:rPr lang="en-US" sz="2000" dirty="0" smtClean="0"/>
              <a:t> of defective parts is determined; the historical data therefore yields 50 different proportions of defectives, from </a:t>
            </a:r>
            <a:r>
              <a:rPr lang="en-US" sz="2000" i="1" dirty="0" smtClean="0"/>
              <a:t>p</a:t>
            </a:r>
            <a:r>
              <a:rPr lang="en-US" sz="2000" i="1" baseline="-25000" dirty="0" smtClean="0"/>
              <a:t>1</a:t>
            </a:r>
            <a:r>
              <a:rPr lang="en-US" sz="2000" dirty="0" smtClean="0"/>
              <a:t>, the proportion of defectives from the first sample, to </a:t>
            </a:r>
            <a:r>
              <a:rPr lang="en-US" sz="2000" i="1" dirty="0" smtClean="0"/>
              <a:t>p</a:t>
            </a:r>
            <a:r>
              <a:rPr lang="en-US" sz="2000" i="1" baseline="-25000" dirty="0" smtClean="0"/>
              <a:t>m</a:t>
            </a:r>
            <a:r>
              <a:rPr lang="en-US" sz="2000" dirty="0" smtClean="0"/>
              <a:t>, the proportion of defectives for the </a:t>
            </a:r>
            <a:r>
              <a:rPr lang="en-US" sz="2000" i="1" dirty="0" smtClean="0"/>
              <a:t>m</a:t>
            </a:r>
            <a:r>
              <a:rPr lang="en-US" sz="2000" dirty="0" smtClean="0"/>
              <a:t>-</a:t>
            </a:r>
            <a:r>
              <a:rPr lang="en-US" sz="2000" dirty="0" err="1" smtClean="0"/>
              <a:t>th</a:t>
            </a:r>
            <a:r>
              <a:rPr lang="en-US" sz="2000" dirty="0" smtClean="0"/>
              <a:t> sample.</a:t>
            </a:r>
          </a:p>
        </p:txBody>
      </p:sp>
    </p:spTree>
    <p:extLst>
      <p:ext uri="{BB962C8B-B14F-4D97-AF65-F5344CB8AC3E}">
        <p14:creationId xmlns:p14="http://schemas.microsoft.com/office/powerpoint/2010/main" val="418744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Quality Control</a:t>
            </a:r>
            <a:br>
              <a:rPr lang="en-US" dirty="0" smtClean="0"/>
            </a:br>
            <a:r>
              <a:rPr lang="en-US" dirty="0" smtClean="0"/>
              <a:t>SPC with Attributes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smtClean="0"/>
                  <a:t>Two </a:t>
                </a:r>
                <a:r>
                  <a:rPr lang="en-US" sz="2000" b="1" dirty="0" smtClean="0"/>
                  <a:t>statistics</a:t>
                </a:r>
                <a:r>
                  <a:rPr lang="en-US" sz="2000" dirty="0" smtClean="0"/>
                  <a:t> are calculated on the historical data:</a:t>
                </a:r>
              </a:p>
              <a:p>
                <a:pPr marL="0" indent="0">
                  <a:buNone/>
                </a:pPr>
                <a:endParaRPr lang="en-US" sz="2000" dirty="0"/>
              </a:p>
              <a:p>
                <a:pPr marL="0" indent="0">
                  <a:buNone/>
                </a:pPr>
                <a:r>
                  <a:rPr lang="en-US" sz="2000" dirty="0" smtClean="0"/>
                  <a:t>The </a:t>
                </a:r>
                <a:r>
                  <a:rPr lang="en-US" sz="2000" b="1" dirty="0" smtClean="0"/>
                  <a:t>average proportion of defectives</a:t>
                </a:r>
                <a:r>
                  <a:rPr lang="en-US" sz="2000" dirty="0" smtClean="0"/>
                  <a:t>, </a:t>
                </a:r>
                <a14:m>
                  <m:oMath xmlns:m="http://schemas.openxmlformats.org/officeDocument/2006/math">
                    <m:bar>
                      <m:barPr>
                        <m:pos m:val="top"/>
                        <m:ctrlPr>
                          <a:rPr lang="en-US" sz="2000" i="1" smtClean="0">
                            <a:latin typeface="Cambria Math" panose="02040503050406030204" pitchFamily="18" charset="0"/>
                          </a:rPr>
                        </m:ctrlPr>
                      </m:barPr>
                      <m:e>
                        <m:r>
                          <a:rPr lang="en-US" sz="2000" b="0" i="1" smtClean="0">
                            <a:latin typeface="Cambria Math" panose="02040503050406030204" pitchFamily="18" charset="0"/>
                          </a:rPr>
                          <m:t>𝑝</m:t>
                        </m:r>
                      </m:e>
                    </m:bar>
                  </m:oMath>
                </a14:m>
                <a:r>
                  <a:rPr lang="en-US" sz="2000" dirty="0" smtClean="0"/>
                  <a:t>:</a:t>
                </a:r>
              </a:p>
              <a:p>
                <a:pPr marL="0" indent="0">
                  <a:buNone/>
                </a:pPr>
                <a:r>
                  <a:rPr lang="en-US" sz="2000" dirty="0" smtClean="0"/>
                  <a:t>		</a:t>
                </a:r>
                <a14:m>
                  <m:oMath xmlns:m="http://schemas.openxmlformats.org/officeDocument/2006/math">
                    <m:bar>
                      <m:barPr>
                        <m:pos m:val="top"/>
                        <m:ctrlPr>
                          <a:rPr lang="en-US" sz="2000" i="1" smtClean="0">
                            <a:latin typeface="Cambria Math" panose="02040503050406030204" pitchFamily="18" charset="0"/>
                          </a:rPr>
                        </m:ctrlPr>
                      </m:barPr>
                      <m:e>
                        <m:r>
                          <a:rPr lang="en-US" sz="2000" b="0" i="1" smtClean="0">
                            <a:latin typeface="Cambria Math" panose="02040503050406030204" pitchFamily="18" charset="0"/>
                          </a:rPr>
                          <m:t>𝑝</m:t>
                        </m:r>
                      </m:e>
                    </m:bar>
                  </m:oMath>
                </a14:m>
                <a:r>
                  <a:rPr lang="en-US" sz="2000" dirty="0" smtClean="0"/>
                  <a:t> = </a:t>
                </a:r>
                <a14:m>
                  <m:oMath xmlns:m="http://schemas.openxmlformats.org/officeDocument/2006/math">
                    <m:f>
                      <m:fPr>
                        <m:ctrlPr>
                          <a:rPr lang="en-US" sz="2400" i="1" smtClean="0">
                            <a:latin typeface="Cambria Math" panose="02040503050406030204" pitchFamily="18" charset="0"/>
                          </a:rPr>
                        </m:ctrlPr>
                      </m:fPr>
                      <m:num>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m:t>
                            </m:r>
                            <m:r>
                              <a:rPr lang="en-US" sz="2400" i="1">
                                <a:latin typeface="Cambria Math" panose="02040503050406030204" pitchFamily="18" charset="0"/>
                              </a:rPr>
                              <m:t>𝑚</m:t>
                            </m:r>
                          </m:sup>
                          <m:e>
                            <m:r>
                              <a:rPr lang="en-US" sz="2400" i="1">
                                <a:latin typeface="Cambria Math" panose="02040503050406030204" pitchFamily="18" charset="0"/>
                              </a:rPr>
                              <m:t>𝑝</m:t>
                            </m:r>
                            <m:r>
                              <a:rPr lang="en-US" sz="2400" b="0" i="1" baseline="-25000" smtClean="0">
                                <a:latin typeface="Cambria Math" panose="02040503050406030204" pitchFamily="18" charset="0"/>
                              </a:rPr>
                              <m:t>𝑖</m:t>
                            </m:r>
                          </m:e>
                        </m:nary>
                      </m:num>
                      <m:den>
                        <m:r>
                          <a:rPr lang="en-US" sz="2400" b="0" i="1" smtClean="0">
                            <a:latin typeface="Cambria Math" panose="02040503050406030204" pitchFamily="18" charset="0"/>
                          </a:rPr>
                          <m:t>𝑚</m:t>
                        </m:r>
                      </m:den>
                    </m:f>
                  </m:oMath>
                </a14:m>
                <a:r>
                  <a:rPr lang="en-US" sz="2400" dirty="0" smtClean="0"/>
                  <a:t> </a:t>
                </a:r>
                <a:r>
                  <a:rPr lang="en-US" sz="2000" dirty="0" smtClean="0"/>
                  <a:t>=</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𝑝</m:t>
                        </m:r>
                        <m:r>
                          <a:rPr lang="en-US" sz="2400" b="0" i="1" baseline="-25000" smtClean="0">
                            <a:latin typeface="Cambria Math" panose="02040503050406030204" pitchFamily="18" charset="0"/>
                          </a:rPr>
                          <m:t>1</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baseline="-25000" smtClean="0">
                            <a:latin typeface="Cambria Math" panose="02040503050406030204" pitchFamily="18" charset="0"/>
                          </a:rPr>
                          <m:t>2</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baseline="-25000" smtClean="0">
                            <a:latin typeface="Cambria Math" panose="02040503050406030204" pitchFamily="18" charset="0"/>
                          </a:rPr>
                          <m:t>3</m:t>
                        </m:r>
                        <m:r>
                          <a:rPr lang="en-US" sz="2400" b="0" i="1" smtClean="0">
                            <a:latin typeface="Cambria Math" panose="02040503050406030204" pitchFamily="18" charset="0"/>
                          </a:rPr>
                          <m:t>+…+</m:t>
                        </m:r>
                        <m:r>
                          <a:rPr lang="en-US" sz="2400" b="0" i="1" smtClean="0">
                            <a:latin typeface="Cambria Math" panose="02040503050406030204" pitchFamily="18" charset="0"/>
                          </a:rPr>
                          <m:t>𝑝𝑚</m:t>
                        </m:r>
                      </m:num>
                      <m:den>
                        <m:r>
                          <a:rPr lang="en-US" sz="2400" b="0" i="1" smtClean="0">
                            <a:latin typeface="Cambria Math" panose="02040503050406030204" pitchFamily="18" charset="0"/>
                          </a:rPr>
                          <m:t>𝑚</m:t>
                        </m:r>
                      </m:den>
                    </m:f>
                  </m:oMath>
                </a14:m>
                <a:endParaRPr lang="en-US" sz="2000" dirty="0" smtClean="0"/>
              </a:p>
              <a:p>
                <a:pPr marL="0" indent="0">
                  <a:buNone/>
                </a:pPr>
                <a:endParaRPr lang="en-US" sz="2000" dirty="0" smtClean="0"/>
              </a:p>
              <a:p>
                <a:pPr marL="0" indent="0">
                  <a:buNone/>
                </a:pPr>
                <a:r>
                  <a:rPr lang="en-US" sz="2000" dirty="0" smtClean="0"/>
                  <a:t>The </a:t>
                </a:r>
                <a:r>
                  <a:rPr lang="en-US" sz="2000" b="1" dirty="0" smtClean="0"/>
                  <a:t>standard deviation of the proportion of defectives</a:t>
                </a:r>
                <a:r>
                  <a:rPr lang="en-US" sz="2000" dirty="0" smtClean="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𝜎</m:t>
                    </m:r>
                    <m:r>
                      <a:rPr lang="en-US" sz="2000" b="0" i="1" smtClean="0">
                        <a:latin typeface="Cambria Math" panose="02040503050406030204" pitchFamily="18" charset="0"/>
                        <a:ea typeface="Cambria Math" panose="02040503050406030204" pitchFamily="18" charset="0"/>
                      </a:rPr>
                      <m:t>:</m:t>
                    </m:r>
                  </m:oMath>
                </a14:m>
                <a:endParaRPr lang="en-US" sz="2000" dirty="0" smtClean="0"/>
              </a:p>
              <a:p>
                <a:pPr marL="0" indent="0">
                  <a:buNone/>
                </a:pPr>
                <a:r>
                  <a:rPr lang="en-US" sz="2400" dirty="0" smtClean="0">
                    <a:ea typeface="Cambria Math" panose="020405030504060302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m:t>
                    </m:r>
                  </m:oMath>
                </a14:m>
                <a:r>
                  <a:rPr lang="en-US" sz="2400" dirty="0" smtClean="0"/>
                  <a:t> </a:t>
                </a:r>
                <a14:m>
                  <m:oMath xmlns:m="http://schemas.openxmlformats.org/officeDocument/2006/math">
                    <m:rad>
                      <m:radPr>
                        <m:degHide m:val="on"/>
                        <m:ctrlPr>
                          <a:rPr lang="en-US" sz="2400" i="1" dirty="0" smtClean="0">
                            <a:latin typeface="Cambria Math" panose="02040503050406030204" pitchFamily="18" charset="0"/>
                          </a:rPr>
                        </m:ctrlPr>
                      </m:radPr>
                      <m:deg/>
                      <m:e>
                        <m:f>
                          <m:fPr>
                            <m:ctrlPr>
                              <a:rPr lang="en-US" sz="2400" i="1" dirty="0" smtClean="0">
                                <a:latin typeface="Cambria Math" panose="02040503050406030204" pitchFamily="18" charset="0"/>
                              </a:rPr>
                            </m:ctrlPr>
                          </m:fPr>
                          <m:num>
                            <m:bar>
                              <m:barPr>
                                <m:pos m:val="top"/>
                                <m:ctrlPr>
                                  <a:rPr lang="en-US" sz="2400" i="1" dirty="0" smtClean="0">
                                    <a:latin typeface="Cambria Math" panose="02040503050406030204" pitchFamily="18" charset="0"/>
                                  </a:rPr>
                                </m:ctrlPr>
                              </m:barPr>
                              <m:e>
                                <m:r>
                                  <a:rPr lang="en-US" sz="2400" b="0" i="1" dirty="0" smtClean="0">
                                    <a:latin typeface="Cambria Math" panose="02040503050406030204" pitchFamily="18" charset="0"/>
                                  </a:rPr>
                                  <m:t>𝑝</m:t>
                                </m:r>
                              </m:e>
                            </m:bar>
                            <m:r>
                              <a:rPr lang="en-US" sz="2400" b="0" i="1" dirty="0" smtClean="0">
                                <a:latin typeface="Cambria Math" panose="02040503050406030204" pitchFamily="18" charset="0"/>
                              </a:rPr>
                              <m:t>(1−</m:t>
                            </m:r>
                            <m:bar>
                              <m:barPr>
                                <m:pos m:val="top"/>
                                <m:ctrlPr>
                                  <a:rPr lang="en-US" sz="2400" b="0" i="1" dirty="0" smtClean="0">
                                    <a:latin typeface="Cambria Math" panose="02040503050406030204" pitchFamily="18" charset="0"/>
                                  </a:rPr>
                                </m:ctrlPr>
                              </m:barPr>
                              <m:e>
                                <m:r>
                                  <a:rPr lang="en-US" sz="2400" b="0" i="1" dirty="0" smtClean="0">
                                    <a:latin typeface="Cambria Math" panose="02040503050406030204" pitchFamily="18" charset="0"/>
                                  </a:rPr>
                                  <m:t>𝑝</m:t>
                                </m:r>
                              </m:e>
                            </m:bar>
                            <m:r>
                              <a:rPr lang="en-US" sz="2400" b="0" i="1" dirty="0" smtClean="0">
                                <a:latin typeface="Cambria Math" panose="02040503050406030204" pitchFamily="18" charset="0"/>
                              </a:rPr>
                              <m:t>)</m:t>
                            </m:r>
                          </m:num>
                          <m:den>
                            <m:r>
                              <a:rPr lang="en-US" sz="2400" b="0" i="1" dirty="0" smtClean="0">
                                <a:latin typeface="Cambria Math" panose="02040503050406030204" pitchFamily="18" charset="0"/>
                              </a:rPr>
                              <m:t>𝑛</m:t>
                            </m:r>
                          </m:den>
                        </m:f>
                      </m:e>
                    </m:rad>
                  </m:oMath>
                </a14:m>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1401"/>
                </a:stretch>
              </a:blipFill>
            </p:spPr>
            <p:txBody>
              <a:bodyPr/>
              <a:lstStyle/>
              <a:p>
                <a:r>
                  <a:rPr lang="en-US">
                    <a:noFill/>
                  </a:rPr>
                  <a:t> </a:t>
                </a:r>
              </a:p>
            </p:txBody>
          </p:sp>
        </mc:Fallback>
      </mc:AlternateContent>
    </p:spTree>
    <p:extLst>
      <p:ext uri="{BB962C8B-B14F-4D97-AF65-F5344CB8AC3E}">
        <p14:creationId xmlns:p14="http://schemas.microsoft.com/office/powerpoint/2010/main" val="675010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1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18.potx" id="{78F04288-4645-4676-B602-864BF684FD5C}" vid="{13480E96-BF69-4ED0-B430-9A52E960F06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28864</TotalTime>
  <Words>1923</Words>
  <Application>Microsoft Office PowerPoint</Application>
  <PresentationFormat>On-screen Show (4:3)</PresentationFormat>
  <Paragraphs>245</Paragraphs>
  <Slides>34</Slides>
  <Notes>0</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Cambria Math</vt:lpstr>
      <vt:lpstr>Lucida Bright</vt:lpstr>
      <vt:lpstr>Office Theme</vt:lpstr>
      <vt:lpstr>Office Theme</vt:lpstr>
      <vt:lpstr>Office Theme</vt:lpstr>
      <vt:lpstr>Office Theme</vt:lpstr>
      <vt:lpstr>chapter19</vt:lpstr>
      <vt:lpstr>Image</vt:lpstr>
      <vt:lpstr>Chapter 19 Supply Chain Operations—Quality</vt:lpstr>
      <vt:lpstr>Quality Management</vt:lpstr>
      <vt:lpstr>Quality Assurance</vt:lpstr>
      <vt:lpstr>Statistical Quality Control Collection of Historical Data</vt:lpstr>
      <vt:lpstr>Statistical Quality Control Historical Data</vt:lpstr>
      <vt:lpstr>Statistical Quality Control Statistics, Control Charts, New Data</vt:lpstr>
      <vt:lpstr>Statistical Quality Control Attributes and Variables</vt:lpstr>
      <vt:lpstr>Statistical Quality Control SPC with Attributes</vt:lpstr>
      <vt:lpstr>Statistical Quality Control SPC with Attributes</vt:lpstr>
      <vt:lpstr>Statistical Quality Control Normal Distribution</vt:lpstr>
      <vt:lpstr>Statistical Quality Control The Normal Distribution</vt:lpstr>
      <vt:lpstr>Statistical Quality Control SPC with Attributes</vt:lpstr>
      <vt:lpstr>Statistical Quality Control SPC with Attributes</vt:lpstr>
      <vt:lpstr>Statistical Quality Control SPC with Attributes</vt:lpstr>
      <vt:lpstr>Statistical Quality Control SPC with Attributes</vt:lpstr>
      <vt:lpstr>Statistical Quality Control Out-of-Control Situations</vt:lpstr>
      <vt:lpstr>Statistical Quality Control Out-of-Control Situations</vt:lpstr>
      <vt:lpstr>Statistical Quality Control Out-of-Control Situations</vt:lpstr>
      <vt:lpstr>Statistical Quality Control Out-of-Control Situations</vt:lpstr>
      <vt:lpstr>Statistical Quality Control SPC with Variables</vt:lpstr>
      <vt:lpstr>Statistical Quality Control SPC with Variables</vt:lpstr>
      <vt:lpstr>Statistical Quality Control SPC with Variables</vt:lpstr>
      <vt:lpstr>Statistical Quality Control SPC with Variables</vt:lpstr>
      <vt:lpstr>Statistical Quality Control SPC with Variables</vt:lpstr>
      <vt:lpstr>Statistical Quality Control SPC with Variables</vt:lpstr>
      <vt:lpstr>Statistical Quality Control Out-of-Control Situations</vt:lpstr>
      <vt:lpstr>Statistical Quality Control Process Capability</vt:lpstr>
      <vt:lpstr>Statistical Quality Control Process Capability</vt:lpstr>
      <vt:lpstr>Statistical Quality Control Process Capability</vt:lpstr>
      <vt:lpstr>Statistical Quality Control Continuous Improvement </vt:lpstr>
      <vt:lpstr>Statistical Quality Control Six-Sigma </vt:lpstr>
      <vt:lpstr>Statistical Quality Control Quality Standards </vt:lpstr>
      <vt:lpstr>Statistical Quality Control ISO 9000</vt:lpstr>
      <vt:lpstr>Quality as a Marketing Tool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176</cp:revision>
  <dcterms:created xsi:type="dcterms:W3CDTF">2013-08-07T18:50:55Z</dcterms:created>
  <dcterms:modified xsi:type="dcterms:W3CDTF">2017-07-16T22:56:03Z</dcterms:modified>
</cp:coreProperties>
</file>