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60" r:id="rId5"/>
  </p:sldMasterIdLst>
  <p:notesMasterIdLst>
    <p:notesMasterId r:id="rId52"/>
  </p:notesMasterIdLst>
  <p:sldIdLst>
    <p:sldId id="257" r:id="rId6"/>
    <p:sldId id="258" r:id="rId7"/>
    <p:sldId id="259" r:id="rId8"/>
    <p:sldId id="260" r:id="rId9"/>
    <p:sldId id="302" r:id="rId10"/>
    <p:sldId id="262" r:id="rId11"/>
    <p:sldId id="303" r:id="rId12"/>
    <p:sldId id="306" r:id="rId13"/>
    <p:sldId id="307" r:id="rId14"/>
    <p:sldId id="304" r:id="rId15"/>
    <p:sldId id="305" r:id="rId16"/>
    <p:sldId id="263" r:id="rId17"/>
    <p:sldId id="264" r:id="rId18"/>
    <p:sldId id="265" r:id="rId19"/>
    <p:sldId id="308" r:id="rId20"/>
    <p:sldId id="309" r:id="rId21"/>
    <p:sldId id="311" r:id="rId22"/>
    <p:sldId id="310" r:id="rId23"/>
    <p:sldId id="266" r:id="rId24"/>
    <p:sldId id="312" r:id="rId25"/>
    <p:sldId id="268" r:id="rId26"/>
    <p:sldId id="313" r:id="rId27"/>
    <p:sldId id="269" r:id="rId28"/>
    <p:sldId id="271" r:id="rId29"/>
    <p:sldId id="315" r:id="rId30"/>
    <p:sldId id="314" r:id="rId31"/>
    <p:sldId id="272" r:id="rId32"/>
    <p:sldId id="273" r:id="rId33"/>
    <p:sldId id="275" r:id="rId34"/>
    <p:sldId id="276" r:id="rId35"/>
    <p:sldId id="317" r:id="rId36"/>
    <p:sldId id="316"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4" autoAdjust="0"/>
  </p:normalViewPr>
  <p:slideViewPr>
    <p:cSldViewPr snapToGrid="0" snapToObjects="1">
      <p:cViewPr varScale="1">
        <p:scale>
          <a:sx n="118" d="100"/>
          <a:sy n="118" d="100"/>
        </p:scale>
        <p:origin x="1404" y="96"/>
      </p:cViewPr>
      <p:guideLst>
        <p:guide orient="horz" pos="2160"/>
        <p:guide pos="2880"/>
      </p:guideLst>
    </p:cSldViewPr>
  </p:slideViewPr>
  <p:outlineViewPr>
    <p:cViewPr>
      <p:scale>
        <a:sx n="33" d="100"/>
        <a:sy n="33" d="100"/>
      </p:scale>
      <p:origin x="0" y="-305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5D75-87AD-4D2F-80BD-90632BD28F17}" type="datetimeFigureOut">
              <a:rPr lang="en-US" smtClean="0"/>
              <a:t>7/11/2017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439FD-47C8-4DEC-A740-F145C9C63AE2}" type="slidenum">
              <a:rPr lang="en-US" smtClean="0"/>
              <a:t>‹#›</a:t>
            </a:fld>
            <a:endParaRPr lang="en-US"/>
          </a:p>
        </p:txBody>
      </p:sp>
    </p:spTree>
    <p:extLst>
      <p:ext uri="{BB962C8B-B14F-4D97-AF65-F5344CB8AC3E}">
        <p14:creationId xmlns:p14="http://schemas.microsoft.com/office/powerpoint/2010/main" val="390052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350353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013307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2746343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32233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804624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904864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574679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3154939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241174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984373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31094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B11B4E-F332-2C45-993B-8D82C45641AB}" type="datetimeFigureOut">
              <a:rPr lang="en-US" smtClean="0"/>
              <a:t>7/11/2017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794D38-F559-EF4B-B59D-45F4D029AA1E}" type="slidenum">
              <a:rPr lang="en-US" smtClean="0"/>
              <a:t>‹#›</a:t>
            </a:fld>
            <a:endParaRPr lang="en-US"/>
          </a:p>
        </p:txBody>
      </p:sp>
    </p:spTree>
    <p:extLst>
      <p:ext uri="{BB962C8B-B14F-4D97-AF65-F5344CB8AC3E}">
        <p14:creationId xmlns:p14="http://schemas.microsoft.com/office/powerpoint/2010/main" val="227124258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smtClean="0">
                <a:solidFill>
                  <a:srgbClr val="FFFFFF"/>
                </a:solidFill>
              </a:rPr>
              <a:t>Chapter 18</a:t>
            </a:r>
            <a:br>
              <a:rPr lang="en-US" b="1" dirty="0" smtClean="0">
                <a:solidFill>
                  <a:srgbClr val="FFFFFF"/>
                </a:solidFill>
              </a:rPr>
            </a:br>
            <a:r>
              <a:rPr lang="en-US" dirty="0" smtClean="0">
                <a:solidFill>
                  <a:srgbClr val="FFFFFF"/>
                </a:solidFill>
              </a:rPr>
              <a:t>Supply </a:t>
            </a:r>
            <a:r>
              <a:rPr lang="en-US" smtClean="0">
                <a:solidFill>
                  <a:srgbClr val="FFFFFF"/>
                </a:solidFill>
              </a:rPr>
              <a:t>Chain Operations—Inventory</a:t>
            </a:r>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Costs</a:t>
            </a:r>
            <a:endParaRPr lang="en-US" dirty="0"/>
          </a:p>
        </p:txBody>
      </p:sp>
      <p:sp>
        <p:nvSpPr>
          <p:cNvPr id="3" name="Content Placeholder 2"/>
          <p:cNvSpPr>
            <a:spLocks noGrp="1"/>
          </p:cNvSpPr>
          <p:nvPr>
            <p:ph idx="1"/>
          </p:nvPr>
        </p:nvSpPr>
        <p:spPr>
          <a:xfrm>
            <a:off x="498474" y="1981200"/>
            <a:ext cx="7219497" cy="4144963"/>
          </a:xfrm>
        </p:spPr>
        <p:txBody>
          <a:bodyPr>
            <a:normAutofit/>
          </a:bodyPr>
          <a:lstStyle/>
          <a:p>
            <a:pPr marL="0" indent="0">
              <a:buNone/>
            </a:pPr>
            <a:r>
              <a:rPr lang="en-US" sz="2000" dirty="0" smtClean="0"/>
              <a:t>Inventory holding costs are linked to the number of goods held in inventory. They include:</a:t>
            </a:r>
          </a:p>
          <a:p>
            <a:pPr lvl="2"/>
            <a:r>
              <a:rPr lang="en-US" sz="2000" dirty="0" smtClean="0"/>
              <a:t>The capital costs of inventory, since the amount of money immobilized in inventory (asset) is financed through a corresponding liability (owner’s equity or borrowed funds).</a:t>
            </a:r>
          </a:p>
          <a:p>
            <a:pPr lvl="2"/>
            <a:r>
              <a:rPr lang="en-US" sz="2000" dirty="0" smtClean="0"/>
              <a:t>The warehousing costs, such as space, insurance, utilities, taxes, personnel, equipment depreciation.</a:t>
            </a:r>
          </a:p>
          <a:p>
            <a:pPr lvl="2"/>
            <a:r>
              <a:rPr lang="en-US" sz="2000" dirty="0" smtClean="0"/>
              <a:t>Other costs such as “shrinkage” and obsolescence.</a:t>
            </a:r>
          </a:p>
          <a:p>
            <a:pPr marL="0" indent="0">
              <a:buNone/>
            </a:pPr>
            <a:endParaRPr lang="en-US" dirty="0"/>
          </a:p>
        </p:txBody>
      </p:sp>
    </p:spTree>
    <p:extLst>
      <p:ext uri="{BB962C8B-B14F-4D97-AF65-F5344CB8AC3E}">
        <p14:creationId xmlns:p14="http://schemas.microsoft.com/office/powerpoint/2010/main" val="6700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Shortage Costs</a:t>
            </a:r>
            <a:endParaRPr lang="en-US" dirty="0"/>
          </a:p>
        </p:txBody>
      </p:sp>
      <p:sp>
        <p:nvSpPr>
          <p:cNvPr id="3" name="Content Placeholder 2"/>
          <p:cNvSpPr>
            <a:spLocks noGrp="1"/>
          </p:cNvSpPr>
          <p:nvPr>
            <p:ph idx="1"/>
          </p:nvPr>
        </p:nvSpPr>
        <p:spPr>
          <a:xfrm>
            <a:off x="498474" y="1981200"/>
            <a:ext cx="7504549" cy="4144963"/>
          </a:xfrm>
        </p:spPr>
        <p:txBody>
          <a:bodyPr>
            <a:normAutofit/>
          </a:bodyPr>
          <a:lstStyle/>
          <a:p>
            <a:pPr marL="0" indent="0">
              <a:buNone/>
            </a:pPr>
            <a:r>
              <a:rPr lang="en-US" sz="2000" dirty="0" smtClean="0"/>
              <a:t>Inventory shortage costs are incurred when the company cannot supply the item because it is not in inventory:</a:t>
            </a:r>
          </a:p>
          <a:p>
            <a:pPr lvl="2"/>
            <a:r>
              <a:rPr lang="en-US" sz="2000" dirty="0" smtClean="0"/>
              <a:t>It can be a single cost when the company anticipates the shortage and expedites a replenishment shipment by requesting air shipment.</a:t>
            </a:r>
          </a:p>
          <a:p>
            <a:pPr lvl="2"/>
            <a:r>
              <a:rPr lang="en-US" sz="2000" dirty="0" smtClean="0"/>
              <a:t>It can be a cost per unit, as the company fulfills the order later (backorder), but has to cover shipping costs.</a:t>
            </a:r>
          </a:p>
          <a:p>
            <a:pPr lvl="2"/>
            <a:r>
              <a:rPr lang="en-US" sz="2000" dirty="0" smtClean="0"/>
              <a:t>It can be a cost per unit per period if the part is needed for production. As production is interrupted, it costs money every day that the part is unavailable.</a:t>
            </a:r>
            <a:endParaRPr lang="en-US" dirty="0"/>
          </a:p>
        </p:txBody>
      </p:sp>
    </p:spTree>
    <p:extLst>
      <p:ext uri="{BB962C8B-B14F-4D97-AF65-F5344CB8AC3E}">
        <p14:creationId xmlns:p14="http://schemas.microsoft.com/office/powerpoint/2010/main" val="57591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Order Quantity</a:t>
            </a:r>
            <a:endParaRPr lang="en-US" dirty="0"/>
          </a:p>
        </p:txBody>
      </p:sp>
      <p:sp>
        <p:nvSpPr>
          <p:cNvPr id="3" name="Content Placeholder 2"/>
          <p:cNvSpPr>
            <a:spLocks noGrp="1"/>
          </p:cNvSpPr>
          <p:nvPr>
            <p:ph idx="1"/>
          </p:nvPr>
        </p:nvSpPr>
        <p:spPr>
          <a:xfrm>
            <a:off x="498475" y="1981200"/>
            <a:ext cx="7197725" cy="4144963"/>
          </a:xfrm>
        </p:spPr>
        <p:txBody>
          <a:bodyPr>
            <a:normAutofit/>
          </a:bodyPr>
          <a:lstStyle/>
          <a:p>
            <a:pPr marL="0" indent="0">
              <a:buNone/>
            </a:pPr>
            <a:r>
              <a:rPr lang="en-US" sz="2000" dirty="0" smtClean="0"/>
              <a:t>By managing the number of goods it orders every time it places an order, a company observes the trade-off between:</a:t>
            </a:r>
          </a:p>
          <a:p>
            <a:r>
              <a:rPr lang="en-US" sz="2000" dirty="0" smtClean="0"/>
              <a:t>The </a:t>
            </a:r>
            <a:r>
              <a:rPr lang="en-US" sz="2000" b="1" dirty="0" smtClean="0"/>
              <a:t>ordering costs</a:t>
            </a:r>
            <a:r>
              <a:rPr lang="en-US" sz="2000" dirty="0" smtClean="0"/>
              <a:t>, which decrease when the quantity ordered increases, since the number of orders decreases.</a:t>
            </a:r>
          </a:p>
          <a:p>
            <a:r>
              <a:rPr lang="en-US" sz="2000" dirty="0" smtClean="0"/>
              <a:t>The </a:t>
            </a:r>
            <a:r>
              <a:rPr lang="en-US" sz="2000" b="1" dirty="0" smtClean="0"/>
              <a:t>holding costs</a:t>
            </a:r>
            <a:r>
              <a:rPr lang="en-US" sz="2000" dirty="0" smtClean="0"/>
              <a:t>, which increase when the quantity ordered increases, as more items are kept in inventory.</a:t>
            </a:r>
            <a:endParaRPr lang="en-US" sz="2000" dirty="0"/>
          </a:p>
          <a:p>
            <a:pPr marL="0" indent="0">
              <a:buNone/>
            </a:pPr>
            <a:endParaRPr lang="en-US" dirty="0"/>
          </a:p>
        </p:txBody>
      </p:sp>
    </p:spTree>
    <p:extLst>
      <p:ext uri="{BB962C8B-B14F-4D97-AF65-F5344CB8AC3E}">
        <p14:creationId xmlns:p14="http://schemas.microsoft.com/office/powerpoint/2010/main" val="416596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06" y="1073352"/>
            <a:ext cx="8010823" cy="4857121"/>
          </a:xfrm>
          <a:prstGeom prst="rect">
            <a:avLst/>
          </a:prstGeom>
        </p:spPr>
      </p:pic>
    </p:spTree>
    <p:extLst>
      <p:ext uri="{BB962C8B-B14F-4D97-AF65-F5344CB8AC3E}">
        <p14:creationId xmlns:p14="http://schemas.microsoft.com/office/powerpoint/2010/main" val="419599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Order Quantity</a:t>
            </a:r>
            <a:endParaRPr lang="en-US" dirty="0"/>
          </a:p>
        </p:txBody>
      </p:sp>
      <p:sp>
        <p:nvSpPr>
          <p:cNvPr id="3" name="Content Placeholder 2"/>
          <p:cNvSpPr>
            <a:spLocks noGrp="1"/>
          </p:cNvSpPr>
          <p:nvPr>
            <p:ph idx="1"/>
          </p:nvPr>
        </p:nvSpPr>
        <p:spPr/>
        <p:txBody>
          <a:bodyPr/>
          <a:lstStyle/>
          <a:p>
            <a:pPr marL="0" indent="0">
              <a:buNone/>
            </a:pPr>
            <a:r>
              <a:rPr lang="en-US" sz="2000" dirty="0" smtClean="0"/>
              <a:t>The Economic Order Quantity (EOQ) is the number of items that the firm should purchase, every time it purchases these goods, so as to minimize its ordering costs and holding costs:</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where:</a:t>
            </a:r>
          </a:p>
          <a:p>
            <a:pPr lvl="1"/>
            <a:r>
              <a:rPr lang="en-US" dirty="0" smtClean="0"/>
              <a:t>D is the demand for the product, expressed in units per year</a:t>
            </a:r>
          </a:p>
          <a:p>
            <a:pPr lvl="1"/>
            <a:r>
              <a:rPr lang="en-US" dirty="0" smtClean="0"/>
              <a:t>C</a:t>
            </a:r>
            <a:r>
              <a:rPr lang="en-US" baseline="-25000" dirty="0" smtClean="0"/>
              <a:t>o</a:t>
            </a:r>
            <a:r>
              <a:rPr lang="en-US" dirty="0" smtClean="0"/>
              <a:t> is the cost of placing an order</a:t>
            </a:r>
          </a:p>
          <a:p>
            <a:pPr lvl="1"/>
            <a:r>
              <a:rPr lang="en-US" dirty="0" err="1" smtClean="0"/>
              <a:t>C</a:t>
            </a:r>
            <a:r>
              <a:rPr lang="en-US" baseline="-25000" dirty="0" err="1" smtClean="0"/>
              <a:t>h</a:t>
            </a:r>
            <a:r>
              <a:rPr lang="en-US" dirty="0" smtClean="0"/>
              <a:t> is the cost of holding one unit in inventory for a year</a:t>
            </a:r>
            <a:endParaRPr lang="en-US" baseline="-25000" dirty="0"/>
          </a:p>
          <a:p>
            <a:pPr marL="0" indent="0">
              <a:buNone/>
            </a:pPr>
            <a:endParaRPr lang="en-US" sz="2000" dirty="0"/>
          </a:p>
          <a:p>
            <a:pPr marL="0" indent="0">
              <a:buNone/>
            </a:pP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065" y="2967399"/>
            <a:ext cx="2767477" cy="903856"/>
          </a:xfrm>
          <a:prstGeom prst="rect">
            <a:avLst/>
          </a:prstGeom>
        </p:spPr>
      </p:pic>
    </p:spTree>
    <p:extLst>
      <p:ext uri="{BB962C8B-B14F-4D97-AF65-F5344CB8AC3E}">
        <p14:creationId xmlns:p14="http://schemas.microsoft.com/office/powerpoint/2010/main" val="412351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Order Quantity</a:t>
            </a:r>
            <a:endParaRPr lang="en-US" dirty="0"/>
          </a:p>
        </p:txBody>
      </p:sp>
      <p:sp>
        <p:nvSpPr>
          <p:cNvPr id="3" name="Content Placeholder 2"/>
          <p:cNvSpPr>
            <a:spLocks noGrp="1"/>
          </p:cNvSpPr>
          <p:nvPr>
            <p:ph idx="1"/>
          </p:nvPr>
        </p:nvSpPr>
        <p:spPr/>
        <p:txBody>
          <a:bodyPr/>
          <a:lstStyle/>
          <a:p>
            <a:pPr marL="0" indent="0">
              <a:buNone/>
            </a:pPr>
            <a:r>
              <a:rPr lang="en-US" sz="2000" dirty="0" smtClean="0"/>
              <a:t>When purchasing the Economic Order Quantity (EOQ), the firm incurs annual costs, composed of ordering costs and holding costs:</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Where:</a:t>
            </a:r>
          </a:p>
          <a:p>
            <a:pPr lvl="1"/>
            <a:r>
              <a:rPr lang="en-US" dirty="0" smtClean="0"/>
              <a:t>D/EOQ is the number of times that the firm orders</a:t>
            </a:r>
          </a:p>
          <a:p>
            <a:pPr lvl="1"/>
            <a:r>
              <a:rPr lang="en-US" dirty="0" smtClean="0"/>
              <a:t>C</a:t>
            </a:r>
            <a:r>
              <a:rPr lang="en-US" baseline="-25000" dirty="0" smtClean="0"/>
              <a:t>o</a:t>
            </a:r>
            <a:r>
              <a:rPr lang="en-US" dirty="0" smtClean="0"/>
              <a:t> is the cost of placing an order</a:t>
            </a:r>
          </a:p>
          <a:p>
            <a:pPr lvl="1"/>
            <a:r>
              <a:rPr lang="en-US" dirty="0" smtClean="0"/>
              <a:t>EOQ/2 is the average inventory</a:t>
            </a:r>
          </a:p>
          <a:p>
            <a:pPr lvl="1"/>
            <a:r>
              <a:rPr lang="en-US" dirty="0" err="1" smtClean="0"/>
              <a:t>C</a:t>
            </a:r>
            <a:r>
              <a:rPr lang="en-US" baseline="-25000" dirty="0" err="1" smtClean="0"/>
              <a:t>h</a:t>
            </a:r>
            <a:r>
              <a:rPr lang="en-US" dirty="0" smtClean="0"/>
              <a:t> is the cost of holding one unit in inventory for a year</a:t>
            </a:r>
            <a:endParaRPr lang="en-US" baseline="-25000" dirty="0"/>
          </a:p>
          <a:p>
            <a:pPr marL="0" indent="0">
              <a:buNone/>
            </a:pPr>
            <a:endParaRPr lang="en-US" sz="2000" dirty="0"/>
          </a:p>
          <a:p>
            <a:pPr marL="0" indent="0">
              <a:buNone/>
            </a:pP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86" y="2886866"/>
            <a:ext cx="5108715" cy="1114428"/>
          </a:xfrm>
          <a:prstGeom prst="rect">
            <a:avLst/>
          </a:prstGeom>
        </p:spPr>
      </p:pic>
    </p:spTree>
    <p:extLst>
      <p:ext uri="{BB962C8B-B14F-4D97-AF65-F5344CB8AC3E}">
        <p14:creationId xmlns:p14="http://schemas.microsoft.com/office/powerpoint/2010/main" val="157255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Lot Size</a:t>
            </a:r>
            <a:endParaRPr lang="en-US" dirty="0"/>
          </a:p>
        </p:txBody>
      </p:sp>
      <p:sp>
        <p:nvSpPr>
          <p:cNvPr id="3" name="Content Placeholder 2"/>
          <p:cNvSpPr>
            <a:spLocks noGrp="1"/>
          </p:cNvSpPr>
          <p:nvPr>
            <p:ph idx="1"/>
          </p:nvPr>
        </p:nvSpPr>
        <p:spPr>
          <a:xfrm>
            <a:off x="498475" y="1981200"/>
            <a:ext cx="7197725" cy="4144963"/>
          </a:xfrm>
        </p:spPr>
        <p:txBody>
          <a:bodyPr>
            <a:normAutofit/>
          </a:bodyPr>
          <a:lstStyle/>
          <a:p>
            <a:pPr marL="0" indent="0">
              <a:buNone/>
            </a:pPr>
            <a:r>
              <a:rPr lang="en-US" sz="2000" dirty="0" smtClean="0"/>
              <a:t>By managing the number of goods it manufactures every time it decides to produce an item, a company observes the trade-off between:</a:t>
            </a:r>
          </a:p>
          <a:p>
            <a:r>
              <a:rPr lang="en-US" sz="2000" dirty="0" smtClean="0"/>
              <a:t>The </a:t>
            </a:r>
            <a:r>
              <a:rPr lang="en-US" sz="2000" b="1" dirty="0" smtClean="0"/>
              <a:t>setup costs</a:t>
            </a:r>
            <a:r>
              <a:rPr lang="en-US" sz="2000" dirty="0" smtClean="0"/>
              <a:t>, which decrease when the quantity manufactured increases, since the number of setups decreases.</a:t>
            </a:r>
          </a:p>
          <a:p>
            <a:r>
              <a:rPr lang="en-US" sz="2000" dirty="0" smtClean="0"/>
              <a:t>The </a:t>
            </a:r>
            <a:r>
              <a:rPr lang="en-US" sz="2000" b="1" dirty="0" smtClean="0"/>
              <a:t>holding costs</a:t>
            </a:r>
            <a:r>
              <a:rPr lang="en-US" sz="2000" dirty="0" smtClean="0"/>
              <a:t>, which increase when the quantity ordered increases, as more items are kept in inventory.</a:t>
            </a:r>
            <a:endParaRPr lang="en-US" sz="2000" dirty="0"/>
          </a:p>
          <a:p>
            <a:pPr marL="0" indent="0">
              <a:buNone/>
            </a:pPr>
            <a:endParaRPr lang="en-US" dirty="0"/>
          </a:p>
        </p:txBody>
      </p:sp>
    </p:spTree>
    <p:extLst>
      <p:ext uri="{BB962C8B-B14F-4D97-AF65-F5344CB8AC3E}">
        <p14:creationId xmlns:p14="http://schemas.microsoft.com/office/powerpoint/2010/main" val="200589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Lot Size</a:t>
            </a:r>
            <a:endParaRPr lang="en-US" dirty="0"/>
          </a:p>
        </p:txBody>
      </p:sp>
      <p:sp>
        <p:nvSpPr>
          <p:cNvPr id="3" name="Content Placeholder 2"/>
          <p:cNvSpPr>
            <a:spLocks noGrp="1"/>
          </p:cNvSpPr>
          <p:nvPr>
            <p:ph idx="1"/>
          </p:nvPr>
        </p:nvSpPr>
        <p:spPr/>
        <p:txBody>
          <a:bodyPr/>
          <a:lstStyle/>
          <a:p>
            <a:pPr marL="0" indent="0">
              <a:buNone/>
            </a:pPr>
            <a:r>
              <a:rPr lang="en-US" sz="2000" dirty="0" smtClean="0"/>
              <a:t>The Economic Lot Size (ELS) is the number of items that the firm should manufacture, every time it decides to produce these goods, so as to minimize its setup costs and holding costs:</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Where:</a:t>
            </a:r>
          </a:p>
          <a:p>
            <a:pPr lvl="1"/>
            <a:r>
              <a:rPr lang="en-US" dirty="0" smtClean="0"/>
              <a:t>D is the demand for the product, expressed in units per year</a:t>
            </a:r>
          </a:p>
          <a:p>
            <a:pPr lvl="1"/>
            <a:r>
              <a:rPr lang="en-US" dirty="0" smtClean="0"/>
              <a:t>P is the production rate, expressed in units per year</a:t>
            </a:r>
          </a:p>
          <a:p>
            <a:pPr lvl="1"/>
            <a:r>
              <a:rPr lang="en-US" dirty="0" smtClean="0"/>
              <a:t>C</a:t>
            </a:r>
            <a:r>
              <a:rPr lang="en-US" baseline="-25000" dirty="0" smtClean="0"/>
              <a:t>s</a:t>
            </a:r>
            <a:r>
              <a:rPr lang="en-US" dirty="0" smtClean="0"/>
              <a:t> is the cost of setting up the manufacturing process</a:t>
            </a:r>
          </a:p>
          <a:p>
            <a:pPr lvl="1"/>
            <a:r>
              <a:rPr lang="en-US" dirty="0" err="1" smtClean="0"/>
              <a:t>C</a:t>
            </a:r>
            <a:r>
              <a:rPr lang="en-US" baseline="-25000" dirty="0" err="1" smtClean="0"/>
              <a:t>h</a:t>
            </a:r>
            <a:r>
              <a:rPr lang="en-US" dirty="0" smtClean="0"/>
              <a:t> is the cost of holding one unit in inventory for a year</a:t>
            </a:r>
            <a:endParaRPr lang="en-US" baseline="-25000" dirty="0"/>
          </a:p>
          <a:p>
            <a:pPr marL="0" indent="0">
              <a:buNone/>
            </a:pPr>
            <a:endParaRPr lang="en-US" sz="2000" dirty="0"/>
          </a:p>
          <a:p>
            <a:pPr marL="0" indent="0">
              <a:buNone/>
            </a:pP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111" y="3134538"/>
            <a:ext cx="4074861" cy="838651"/>
          </a:xfrm>
          <a:prstGeom prst="rect">
            <a:avLst/>
          </a:prstGeom>
        </p:spPr>
      </p:pic>
    </p:spTree>
    <p:extLst>
      <p:ext uri="{BB962C8B-B14F-4D97-AF65-F5344CB8AC3E}">
        <p14:creationId xmlns:p14="http://schemas.microsoft.com/office/powerpoint/2010/main" val="46795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Lot Size</a:t>
            </a:r>
            <a:endParaRPr lang="en-US" dirty="0"/>
          </a:p>
        </p:txBody>
      </p:sp>
      <p:sp>
        <p:nvSpPr>
          <p:cNvPr id="3" name="Content Placeholder 2"/>
          <p:cNvSpPr>
            <a:spLocks noGrp="1"/>
          </p:cNvSpPr>
          <p:nvPr>
            <p:ph idx="1"/>
          </p:nvPr>
        </p:nvSpPr>
        <p:spPr>
          <a:xfrm>
            <a:off x="628650" y="1825624"/>
            <a:ext cx="7886700" cy="4486163"/>
          </a:xfrm>
        </p:spPr>
        <p:txBody>
          <a:bodyPr>
            <a:normAutofit/>
          </a:bodyPr>
          <a:lstStyle/>
          <a:p>
            <a:pPr marL="0" indent="0">
              <a:buNone/>
            </a:pPr>
            <a:r>
              <a:rPr lang="en-US" sz="2000" dirty="0" smtClean="0"/>
              <a:t>When manufacturing the Economic Lot Size (ELS), the firm incurs annual costs, composed of setup costs and holding costs:</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Where:</a:t>
            </a:r>
          </a:p>
          <a:p>
            <a:pPr lvl="1"/>
            <a:r>
              <a:rPr lang="en-US" dirty="0" smtClean="0"/>
              <a:t>D/ELS is the number of times that the firm manufactures the product</a:t>
            </a:r>
          </a:p>
          <a:p>
            <a:pPr lvl="1"/>
            <a:r>
              <a:rPr lang="en-US" dirty="0" smtClean="0"/>
              <a:t>C</a:t>
            </a:r>
            <a:r>
              <a:rPr lang="en-US" baseline="-25000" dirty="0" smtClean="0"/>
              <a:t>s</a:t>
            </a:r>
            <a:r>
              <a:rPr lang="en-US" dirty="0" smtClean="0"/>
              <a:t> is the cost of placing an order</a:t>
            </a:r>
          </a:p>
          <a:p>
            <a:pPr lvl="1"/>
            <a:r>
              <a:rPr lang="en-US" dirty="0" err="1" smtClean="0"/>
              <a:t>C</a:t>
            </a:r>
            <a:r>
              <a:rPr lang="en-US" baseline="-25000" dirty="0" err="1" smtClean="0"/>
              <a:t>h</a:t>
            </a:r>
            <a:r>
              <a:rPr lang="en-US" dirty="0" smtClean="0"/>
              <a:t> is the cost of holding one unit in inventory for a year</a:t>
            </a:r>
          </a:p>
          <a:p>
            <a:pPr lvl="1"/>
            <a:endParaRPr lang="en-US" sz="500" dirty="0" smtClean="0"/>
          </a:p>
          <a:p>
            <a:pPr lvl="1"/>
            <a:r>
              <a:rPr lang="en-US" dirty="0" smtClean="0"/>
              <a:t> 		is the average inventory level</a:t>
            </a:r>
            <a:endParaRPr lang="en-US" dirty="0"/>
          </a:p>
          <a:p>
            <a:pPr marL="0" indent="0">
              <a:buNone/>
            </a:pPr>
            <a:endParaRPr lang="en-US" sz="2000" dirty="0"/>
          </a:p>
          <a:p>
            <a:pPr marL="0" indent="0">
              <a:buNone/>
            </a:pP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869" y="3071077"/>
            <a:ext cx="5679018" cy="82928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266291" y="5803478"/>
                <a:ext cx="1104676" cy="399084"/>
              </a:xfrm>
              <a:prstGeom prst="rect">
                <a:avLst/>
              </a:prstGeom>
              <a:noFill/>
            </p:spPr>
            <p:txBody>
              <a:bodyPr wrap="square" lIns="0" tIns="0" rIns="0" bIns="0" rtlCol="0">
                <a:spAutoFit/>
              </a:bodyPr>
              <a:lstStyle/>
              <a:p>
                <a14:m>
                  <m:oMath xmlns:m="http://schemas.openxmlformats.org/officeDocument/2006/math">
                    <m:f>
                      <m:fPr>
                        <m:ctrlPr>
                          <a:rPr lang="en-US" i="1" smtClean="0">
                            <a:solidFill>
                              <a:schemeClr val="bg1"/>
                            </a:solidFill>
                            <a:latin typeface="Cambria Math" panose="02040503050406030204" pitchFamily="18" charset="0"/>
                          </a:rPr>
                        </m:ctrlPr>
                      </m:fPr>
                      <m:num>
                        <m:r>
                          <m:rPr>
                            <m:sty m:val="p"/>
                          </m:rPr>
                          <a:rPr lang="en-US" b="0" i="0" smtClean="0">
                            <a:solidFill>
                              <a:schemeClr val="bg1"/>
                            </a:solidFill>
                            <a:latin typeface="Cambria Math" panose="02040503050406030204" pitchFamily="18" charset="0"/>
                          </a:rPr>
                          <m:t>ELS</m:t>
                        </m:r>
                      </m:num>
                      <m:den>
                        <m:r>
                          <a:rPr lang="en-US" i="0" smtClean="0">
                            <a:solidFill>
                              <a:schemeClr val="bg1"/>
                            </a:solidFill>
                            <a:latin typeface="Cambria Math" panose="02040503050406030204" pitchFamily="18" charset="0"/>
                          </a:rPr>
                          <m:t>2</m:t>
                        </m:r>
                      </m:den>
                    </m:f>
                  </m:oMath>
                </a14:m>
                <a:r>
                  <a:rPr lang="en-US" dirty="0" smtClean="0">
                    <a:solidFill>
                      <a:schemeClr val="bg1"/>
                    </a:solidFill>
                  </a:rPr>
                  <a:t>x</a:t>
                </a:r>
                <a14:m>
                  <m:oMath xmlns:m="http://schemas.openxmlformats.org/officeDocument/2006/math">
                    <m:f>
                      <m:fPr>
                        <m:ctrlPr>
                          <a:rPr lang="en-US" i="1" dirty="0" smtClean="0">
                            <a:solidFill>
                              <a:schemeClr val="bg1"/>
                            </a:solidFill>
                            <a:latin typeface="Cambria Math" panose="02040503050406030204" pitchFamily="18" charset="0"/>
                          </a:rPr>
                        </m:ctrlPr>
                      </m:fPr>
                      <m:num>
                        <m:r>
                          <m:rPr>
                            <m:sty m:val="p"/>
                          </m:rPr>
                          <a:rPr lang="en-US" b="0" i="0" dirty="0" smtClean="0">
                            <a:solidFill>
                              <a:schemeClr val="bg1"/>
                            </a:solidFill>
                            <a:latin typeface="Cambria Math" panose="02040503050406030204" pitchFamily="18" charset="0"/>
                          </a:rPr>
                          <m:t>P</m:t>
                        </m:r>
                        <m:r>
                          <a:rPr lang="en-US" b="0" i="0" dirty="0" smtClean="0">
                            <a:solidFill>
                              <a:schemeClr val="bg1"/>
                            </a:solidFill>
                            <a:latin typeface="Cambria Math" panose="02040503050406030204" pitchFamily="18" charset="0"/>
                          </a:rPr>
                          <m:t>−</m:t>
                        </m:r>
                        <m:r>
                          <m:rPr>
                            <m:sty m:val="p"/>
                          </m:rPr>
                          <a:rPr lang="en-US" b="0" i="0" dirty="0" smtClean="0">
                            <a:solidFill>
                              <a:schemeClr val="bg1"/>
                            </a:solidFill>
                            <a:latin typeface="Cambria Math" panose="02040503050406030204" pitchFamily="18" charset="0"/>
                          </a:rPr>
                          <m:t>D</m:t>
                        </m:r>
                      </m:num>
                      <m:den>
                        <m:r>
                          <m:rPr>
                            <m:sty m:val="p"/>
                          </m:rPr>
                          <a:rPr lang="en-US" b="0" i="0" dirty="0" smtClean="0">
                            <a:solidFill>
                              <a:schemeClr val="bg1"/>
                            </a:solidFill>
                            <a:latin typeface="Cambria Math" panose="02040503050406030204" pitchFamily="18" charset="0"/>
                          </a:rPr>
                          <m:t>D</m:t>
                        </m:r>
                      </m:den>
                    </m:f>
                  </m:oMath>
                </a14:m>
                <a:endParaRPr lang="en-US"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66291" y="5803478"/>
                <a:ext cx="1104676" cy="399084"/>
              </a:xfrm>
              <a:prstGeom prst="rect">
                <a:avLst/>
              </a:prstGeom>
              <a:blipFill>
                <a:blip r:embed="rId3"/>
                <a:stretch>
                  <a:fillRect l="-5525" t="-3077" b="-23077"/>
                </a:stretch>
              </a:blipFill>
            </p:spPr>
            <p:txBody>
              <a:bodyPr/>
              <a:lstStyle/>
              <a:p>
                <a:r>
                  <a:rPr lang="en-US">
                    <a:noFill/>
                  </a:rPr>
                  <a:t> </a:t>
                </a:r>
              </a:p>
            </p:txBody>
          </p:sp>
        </mc:Fallback>
      </mc:AlternateContent>
    </p:spTree>
    <p:extLst>
      <p:ext uri="{BB962C8B-B14F-4D97-AF65-F5344CB8AC3E}">
        <p14:creationId xmlns:p14="http://schemas.microsoft.com/office/powerpoint/2010/main" val="20647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Time</a:t>
            </a:r>
            <a:endParaRPr lang="en-US" dirty="0"/>
          </a:p>
        </p:txBody>
      </p:sp>
      <p:sp>
        <p:nvSpPr>
          <p:cNvPr id="3" name="Content Placeholder 2"/>
          <p:cNvSpPr>
            <a:spLocks noGrp="1"/>
          </p:cNvSpPr>
          <p:nvPr>
            <p:ph idx="1"/>
          </p:nvPr>
        </p:nvSpPr>
        <p:spPr>
          <a:xfrm>
            <a:off x="498474" y="1828800"/>
            <a:ext cx="7556313" cy="4503761"/>
          </a:xfrm>
        </p:spPr>
        <p:txBody>
          <a:bodyPr>
            <a:normAutofit/>
          </a:bodyPr>
          <a:lstStyle/>
          <a:p>
            <a:pPr marL="0" indent="0">
              <a:buNone/>
            </a:pPr>
            <a:r>
              <a:rPr lang="en-US" dirty="0" smtClean="0"/>
              <a:t>The lead time is the period between the moment an order is placed and the time at which it arrives.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92" y="2627224"/>
            <a:ext cx="6586405" cy="3409433"/>
          </a:xfrm>
          <a:prstGeom prst="rect">
            <a:avLst/>
          </a:prstGeom>
        </p:spPr>
      </p:pic>
    </p:spTree>
    <p:extLst>
      <p:ext uri="{BB962C8B-B14F-4D97-AF65-F5344CB8AC3E}">
        <p14:creationId xmlns:p14="http://schemas.microsoft.com/office/powerpoint/2010/main" val="332027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Management</a:t>
            </a:r>
            <a:endParaRPr lang="en-US" dirty="0"/>
          </a:p>
        </p:txBody>
      </p:sp>
      <p:sp>
        <p:nvSpPr>
          <p:cNvPr id="3" name="Content Placeholder 2"/>
          <p:cNvSpPr>
            <a:spLocks noGrp="1"/>
          </p:cNvSpPr>
          <p:nvPr>
            <p:ph idx="1"/>
          </p:nvPr>
        </p:nvSpPr>
        <p:spPr/>
        <p:txBody>
          <a:bodyPr/>
          <a:lstStyle/>
          <a:p>
            <a:r>
              <a:rPr lang="en-US" dirty="0" smtClean="0"/>
              <a:t>Aspects of Inventory Management</a:t>
            </a:r>
            <a:endParaRPr lang="en-US" dirty="0"/>
          </a:p>
          <a:p>
            <a:r>
              <a:rPr lang="en-US" dirty="0" smtClean="0"/>
              <a:t>Economic Order Quantity Model</a:t>
            </a:r>
            <a:endParaRPr lang="en-US" dirty="0"/>
          </a:p>
          <a:p>
            <a:r>
              <a:rPr lang="en-US" dirty="0" smtClean="0"/>
              <a:t>Economic Lot Size Model</a:t>
            </a:r>
            <a:endParaRPr lang="en-US" dirty="0"/>
          </a:p>
          <a:p>
            <a:r>
              <a:rPr lang="en-US" dirty="0" smtClean="0"/>
              <a:t>Safety Stock</a:t>
            </a:r>
            <a:endParaRPr lang="en-US" dirty="0"/>
          </a:p>
          <a:p>
            <a:r>
              <a:rPr lang="en-US" dirty="0" smtClean="0"/>
              <a:t>A-B-C Classification</a:t>
            </a:r>
          </a:p>
          <a:p>
            <a:r>
              <a:rPr lang="en-US" dirty="0" smtClean="0"/>
              <a:t>Material Requirements Planning</a:t>
            </a:r>
          </a:p>
          <a:p>
            <a:r>
              <a:rPr lang="en-US" dirty="0" smtClean="0"/>
              <a:t>Inventory Management as a Marketing Tool</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Reorder Point</a:t>
            </a:r>
            <a:endParaRPr lang="en-US" dirty="0"/>
          </a:p>
        </p:txBody>
      </p:sp>
      <p:sp>
        <p:nvSpPr>
          <p:cNvPr id="3" name="Content Placeholder 2"/>
          <p:cNvSpPr>
            <a:spLocks noGrp="1"/>
          </p:cNvSpPr>
          <p:nvPr>
            <p:ph idx="1"/>
          </p:nvPr>
        </p:nvSpPr>
        <p:spPr>
          <a:xfrm>
            <a:off x="498474" y="1828800"/>
            <a:ext cx="7556313" cy="4503761"/>
          </a:xfrm>
        </p:spPr>
        <p:txBody>
          <a:bodyPr>
            <a:normAutofit/>
          </a:bodyPr>
          <a:lstStyle/>
          <a:p>
            <a:pPr marL="0" indent="0">
              <a:buNone/>
            </a:pPr>
            <a:r>
              <a:rPr lang="en-US" dirty="0" smtClean="0"/>
              <a:t>The lead time corresponds to the amount of time that the goods need to arrive.</a:t>
            </a:r>
          </a:p>
          <a:p>
            <a:pPr marL="0" indent="0">
              <a:buNone/>
            </a:pPr>
            <a:endParaRPr lang="en-US" dirty="0"/>
          </a:p>
          <a:p>
            <a:pPr marL="0" indent="0">
              <a:buNone/>
            </a:pPr>
            <a:r>
              <a:rPr lang="en-US" dirty="0" smtClean="0"/>
              <a:t>The firm reorders the goods when the inventory level has reached a point that is equal to the expected demand during the lead time. </a:t>
            </a:r>
          </a:p>
          <a:p>
            <a:pPr marL="0" indent="0">
              <a:buNone/>
            </a:pPr>
            <a:endParaRPr lang="en-US" dirty="0"/>
          </a:p>
          <a:p>
            <a:pPr marL="0" indent="0">
              <a:buNone/>
            </a:pPr>
            <a:r>
              <a:rPr lang="en-US" dirty="0" smtClean="0"/>
              <a:t>That inventory level is called the reorder point.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7755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Stock</a:t>
            </a:r>
            <a:endParaRPr lang="en-US" dirty="0"/>
          </a:p>
        </p:txBody>
      </p:sp>
      <p:sp>
        <p:nvSpPr>
          <p:cNvPr id="3" name="Content Placeholder 2"/>
          <p:cNvSpPr>
            <a:spLocks noGrp="1"/>
          </p:cNvSpPr>
          <p:nvPr>
            <p:ph idx="1"/>
          </p:nvPr>
        </p:nvSpPr>
        <p:spPr/>
        <p:txBody>
          <a:bodyPr/>
          <a:lstStyle/>
          <a:p>
            <a:pPr marL="0" indent="0">
              <a:buNone/>
            </a:pPr>
            <a:r>
              <a:rPr lang="en-US" dirty="0" smtClean="0"/>
              <a:t>Since there is variation in the demand during the lead time, firms can carry a safety stock to ensure that they have enough inventory to fulfill demand.</a:t>
            </a:r>
          </a:p>
          <a:p>
            <a:pPr marL="0" indent="0">
              <a:buNone/>
            </a:pPr>
            <a:endParaRPr lang="en-US" dirty="0"/>
          </a:p>
          <a:p>
            <a:pPr marL="0" indent="0">
              <a:buNone/>
            </a:pPr>
            <a:r>
              <a:rPr lang="en-US" dirty="0" smtClean="0"/>
              <a:t>The next diagram shows a case where demand is less   than anticipated (case </a:t>
            </a:r>
            <a:r>
              <a:rPr lang="en-US" dirty="0"/>
              <a:t>①</a:t>
            </a:r>
            <a:r>
              <a:rPr lang="en-US" dirty="0" smtClean="0"/>
              <a:t>). When the demand is more     than anticipated (case </a:t>
            </a:r>
            <a:r>
              <a:rPr lang="en-US" dirty="0"/>
              <a:t>②</a:t>
            </a:r>
            <a:r>
              <a:rPr lang="en-US" dirty="0" smtClean="0"/>
              <a:t>), the company has to “dip”        into its safety stock.</a:t>
            </a:r>
          </a:p>
          <a:p>
            <a:pPr marL="0" indent="0">
              <a:buNone/>
            </a:pPr>
            <a:endParaRPr lang="en-US" dirty="0"/>
          </a:p>
        </p:txBody>
      </p:sp>
    </p:spTree>
    <p:extLst>
      <p:ext uri="{BB962C8B-B14F-4D97-AF65-F5344CB8AC3E}">
        <p14:creationId xmlns:p14="http://schemas.microsoft.com/office/powerpoint/2010/main" val="55853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15" y="1335893"/>
            <a:ext cx="8268311" cy="4327598"/>
          </a:xfrm>
          <a:prstGeom prst="rect">
            <a:avLst/>
          </a:prstGeom>
        </p:spPr>
      </p:pic>
    </p:spTree>
    <p:extLst>
      <p:ext uri="{BB962C8B-B14F-4D97-AF65-F5344CB8AC3E}">
        <p14:creationId xmlns:p14="http://schemas.microsoft.com/office/powerpoint/2010/main" val="4974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Stock Determination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number of items in a safety stock depends on the expected variation in the demand in the lead time and the service level that a company wants to achieve</a:t>
            </a:r>
            <a:r>
              <a:rPr lang="en-US" sz="2000" dirty="0" smtClean="0"/>
              <a:t>.</a:t>
            </a:r>
          </a:p>
          <a:p>
            <a:pPr marL="0" indent="0">
              <a:buNone/>
            </a:pPr>
            <a:endParaRPr lang="en-US" sz="2000" dirty="0" smtClean="0"/>
          </a:p>
          <a:p>
            <a:pPr marL="0" indent="0">
              <a:buNone/>
            </a:pPr>
            <a:r>
              <a:rPr lang="en-US" sz="2000" dirty="0" smtClean="0"/>
              <a:t>The variation in the demand during the lead time is  expressed by the standard deviation of the demand during the lead time.</a:t>
            </a:r>
            <a:endParaRPr lang="en-US" sz="2000" dirty="0"/>
          </a:p>
          <a:p>
            <a:pPr marL="0" indent="0">
              <a:buNone/>
            </a:pPr>
            <a:endParaRPr lang="en-US" sz="2000" dirty="0"/>
          </a:p>
          <a:p>
            <a:pPr marL="0" indent="0">
              <a:buNone/>
            </a:pPr>
            <a:r>
              <a:rPr lang="en-US" sz="2000" dirty="0" smtClean="0"/>
              <a:t>The service level is the probability that the firm has the    item in inventory if a customer places an order during the lead time.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28681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Stock Determination</a:t>
            </a:r>
            <a:endParaRPr lang="en-US" sz="2400" dirty="0"/>
          </a:p>
        </p:txBody>
      </p:sp>
      <p:sp>
        <p:nvSpPr>
          <p:cNvPr id="3" name="Content Placeholder 2"/>
          <p:cNvSpPr>
            <a:spLocks noGrp="1"/>
          </p:cNvSpPr>
          <p:nvPr>
            <p:ph idx="1"/>
          </p:nvPr>
        </p:nvSpPr>
        <p:spPr/>
        <p:txBody>
          <a:bodyPr>
            <a:normAutofit/>
          </a:bodyPr>
          <a:lstStyle/>
          <a:p>
            <a:pPr marL="0" indent="0">
              <a:buNone/>
            </a:pPr>
            <a:r>
              <a:rPr lang="en-US" sz="2000" dirty="0" smtClean="0"/>
              <a:t>The safety stock is:</a:t>
            </a:r>
          </a:p>
          <a:p>
            <a:pPr marL="0" indent="0">
              <a:buNone/>
            </a:pPr>
            <a:endParaRPr lang="en-US" sz="2000" dirty="0"/>
          </a:p>
          <a:p>
            <a:pPr marL="0" indent="0">
              <a:buNone/>
            </a:pPr>
            <a:r>
              <a:rPr lang="en-US" sz="2000" dirty="0" smtClean="0"/>
              <a:t>			SS = </a:t>
            </a:r>
            <a:r>
              <a:rPr lang="en-US" sz="2000" dirty="0" err="1" smtClean="0"/>
              <a:t>z</a:t>
            </a:r>
            <a:r>
              <a:rPr lang="en-US" sz="2000" baseline="-25000" dirty="0" err="1" smtClean="0"/>
              <a:t>service</a:t>
            </a:r>
            <a:r>
              <a:rPr lang="en-US" sz="2000" baseline="-25000" dirty="0" smtClean="0"/>
              <a:t> level</a:t>
            </a:r>
            <a:r>
              <a:rPr lang="en-US" sz="2000" dirty="0" smtClean="0"/>
              <a:t> x </a:t>
            </a:r>
            <a:r>
              <a:rPr lang="en-US" dirty="0" err="1" smtClean="0"/>
              <a:t>σ</a:t>
            </a:r>
            <a:r>
              <a:rPr lang="en-US" sz="2000" baseline="-25000" dirty="0" err="1" smtClean="0"/>
              <a:t>LT</a:t>
            </a:r>
            <a:endParaRPr lang="en-US" sz="2000" dirty="0" smtClean="0"/>
          </a:p>
          <a:p>
            <a:pPr marL="0" indent="0">
              <a:buNone/>
            </a:pPr>
            <a:endParaRPr lang="en-US" sz="2000" dirty="0" smtClean="0"/>
          </a:p>
          <a:p>
            <a:pPr marL="0" indent="0">
              <a:buNone/>
            </a:pPr>
            <a:r>
              <a:rPr lang="en-US" sz="2000" dirty="0" smtClean="0"/>
              <a:t>where:</a:t>
            </a:r>
          </a:p>
          <a:p>
            <a:r>
              <a:rPr lang="en-US" sz="2000" dirty="0" err="1" smtClean="0"/>
              <a:t>z</a:t>
            </a:r>
            <a:r>
              <a:rPr lang="en-US" sz="2000" baseline="-25000" dirty="0" err="1" smtClean="0"/>
              <a:t>service</a:t>
            </a:r>
            <a:r>
              <a:rPr lang="en-US" sz="2000" baseline="-25000" dirty="0" smtClean="0"/>
              <a:t> </a:t>
            </a:r>
            <a:r>
              <a:rPr lang="en-US" sz="2000" baseline="-25000" dirty="0"/>
              <a:t>level</a:t>
            </a:r>
            <a:r>
              <a:rPr lang="en-US" sz="2000" dirty="0"/>
              <a:t> </a:t>
            </a:r>
            <a:r>
              <a:rPr lang="en-US" sz="2000" dirty="0" smtClean="0"/>
              <a:t>is the z-score of the service level that the firm wants to maintain.</a:t>
            </a:r>
          </a:p>
          <a:p>
            <a:r>
              <a:rPr lang="en-US" sz="2000" dirty="0" err="1" smtClean="0"/>
              <a:t>σ</a:t>
            </a:r>
            <a:r>
              <a:rPr lang="en-US" sz="2000" baseline="-25000" dirty="0" err="1" smtClean="0"/>
              <a:t>LT</a:t>
            </a:r>
            <a:r>
              <a:rPr lang="en-US" sz="2000" dirty="0" smtClean="0"/>
              <a:t> is the standard deviation of the demand during the    lead time. </a:t>
            </a:r>
          </a:p>
        </p:txBody>
      </p:sp>
    </p:spTree>
    <p:extLst>
      <p:ext uri="{BB962C8B-B14F-4D97-AF65-F5344CB8AC3E}">
        <p14:creationId xmlns:p14="http://schemas.microsoft.com/office/powerpoint/2010/main" val="3524076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Stock Determination</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4351338"/>
              </a:xfrm>
            </p:spPr>
            <p:txBody>
              <a:bodyPr>
                <a:normAutofit/>
              </a:bodyPr>
              <a:lstStyle/>
              <a:p>
                <a:pPr marL="0" indent="0">
                  <a:buNone/>
                </a:pPr>
                <a:r>
                  <a:rPr lang="en-US" sz="2000" dirty="0" smtClean="0"/>
                  <a:t>The safety stock is also be affected by the variation in the length of the lead time, especially in a global environment. The standard deviation during the lead time then becomes:</a:t>
                </a:r>
              </a:p>
              <a:p>
                <a:pPr marL="0" indent="0">
                  <a:buNone/>
                </a:pPr>
                <a:endParaRPr lang="en-US" sz="2000" dirty="0"/>
              </a:p>
              <a:p>
                <a:pPr marL="0" indent="0">
                  <a:buNone/>
                </a:pPr>
                <a:r>
                  <a:rPr lang="en-US" sz="2000" dirty="0" smtClean="0"/>
                  <a:t>			</a:t>
                </a:r>
              </a:p>
              <a:p>
                <a:pPr marL="0" indent="0">
                  <a:buNone/>
                </a:pPr>
                <a:r>
                  <a:rPr lang="en-US" sz="2000" dirty="0" smtClean="0"/>
                  <a:t>where:</a:t>
                </a:r>
              </a:p>
              <a:p>
                <a:r>
                  <a:rPr lang="en-US" sz="2000" dirty="0" smtClean="0"/>
                  <a:t>L is the expected length of the lead time (in days).</a:t>
                </a:r>
              </a:p>
              <a:p>
                <a:r>
                  <a:rPr lang="en-US" sz="2000" dirty="0" err="1" smtClean="0"/>
                  <a:t>σ</a:t>
                </a:r>
                <a:r>
                  <a:rPr lang="en-US" sz="2000" baseline="-25000" dirty="0" err="1" smtClean="0"/>
                  <a:t>d</a:t>
                </a:r>
                <a:r>
                  <a:rPr lang="en-US" sz="2000" dirty="0" smtClean="0"/>
                  <a:t> </a:t>
                </a:r>
                <a:r>
                  <a:rPr lang="en-US" sz="2000" dirty="0"/>
                  <a:t>is the standard deviation of the </a:t>
                </a:r>
                <a:r>
                  <a:rPr lang="en-US" sz="2000" dirty="0" smtClean="0"/>
                  <a:t>demand each day.</a:t>
                </a:r>
                <a:endParaRPr lang="en-US" sz="2000" dirty="0"/>
              </a:p>
              <a:p>
                <a14:m>
                  <m:oMath xmlns:m="http://schemas.openxmlformats.org/officeDocument/2006/math">
                    <m:bar>
                      <m:barPr>
                        <m:pos m:val="top"/>
                        <m:ctrlPr>
                          <a:rPr lang="en-US" sz="2000" b="0" i="1" smtClean="0">
                            <a:latin typeface="Cambria Math" panose="02040503050406030204" pitchFamily="18" charset="0"/>
                          </a:rPr>
                        </m:ctrlPr>
                      </m:barPr>
                      <m:e>
                        <m:r>
                          <a:rPr lang="en-US" sz="2000" b="0" i="1" smtClean="0">
                            <a:latin typeface="Cambria Math" panose="02040503050406030204" pitchFamily="18" charset="0"/>
                          </a:rPr>
                          <m:t>𝑑</m:t>
                        </m:r>
                      </m:e>
                    </m:bar>
                  </m:oMath>
                </a14:m>
                <a:r>
                  <a:rPr lang="en-US" sz="2000" dirty="0" smtClean="0"/>
                  <a:t> is the average demand per day.</a:t>
                </a:r>
              </a:p>
              <a:p>
                <a:r>
                  <a:rPr lang="en-US" sz="2000" dirty="0" smtClean="0"/>
                  <a:t>σ</a:t>
                </a:r>
                <a:r>
                  <a:rPr lang="en-US" sz="2000" baseline="-25000" dirty="0" smtClean="0"/>
                  <a:t>L</a:t>
                </a:r>
                <a:r>
                  <a:rPr lang="en-US" sz="2000" dirty="0" smtClean="0"/>
                  <a:t> is the standard deviation of the length of the lead      time.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773" t="-140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758" y="2796298"/>
            <a:ext cx="4082600" cy="735067"/>
          </a:xfrm>
          <a:prstGeom prst="rect">
            <a:avLst/>
          </a:prstGeom>
        </p:spPr>
      </p:pic>
    </p:spTree>
    <p:extLst>
      <p:ext uri="{BB962C8B-B14F-4D97-AF65-F5344CB8AC3E}">
        <p14:creationId xmlns:p14="http://schemas.microsoft.com/office/powerpoint/2010/main" val="4186894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Re-order Point Determination</a:t>
            </a:r>
            <a:endParaRPr lang="en-US" sz="2400" dirty="0"/>
          </a:p>
        </p:txBody>
      </p:sp>
      <p:sp>
        <p:nvSpPr>
          <p:cNvPr id="3" name="Content Placeholder 2"/>
          <p:cNvSpPr>
            <a:spLocks noGrp="1"/>
          </p:cNvSpPr>
          <p:nvPr>
            <p:ph idx="1"/>
          </p:nvPr>
        </p:nvSpPr>
        <p:spPr/>
        <p:txBody>
          <a:bodyPr>
            <a:normAutofit/>
          </a:bodyPr>
          <a:lstStyle/>
          <a:p>
            <a:pPr marL="0" indent="0">
              <a:buNone/>
            </a:pPr>
            <a:r>
              <a:rPr lang="en-US" sz="2000" dirty="0" smtClean="0"/>
              <a:t>The re-order point is determined as:</a:t>
            </a:r>
          </a:p>
          <a:p>
            <a:pPr marL="0" indent="0">
              <a:buNone/>
            </a:pPr>
            <a:endParaRPr lang="en-US" sz="2000" dirty="0"/>
          </a:p>
          <a:p>
            <a:pPr marL="0" indent="0">
              <a:buNone/>
            </a:pPr>
            <a:r>
              <a:rPr lang="en-US" sz="2000" dirty="0" smtClean="0"/>
              <a:t>			R* = D</a:t>
            </a:r>
            <a:r>
              <a:rPr lang="en-US" sz="2000" baseline="-25000" dirty="0" smtClean="0"/>
              <a:t>LT </a:t>
            </a:r>
            <a:r>
              <a:rPr lang="en-US" sz="2000" dirty="0" smtClean="0"/>
              <a:t>+ SS</a:t>
            </a:r>
          </a:p>
          <a:p>
            <a:pPr marL="0" indent="0">
              <a:buNone/>
            </a:pPr>
            <a:endParaRPr lang="en-US" sz="2000" dirty="0" smtClean="0"/>
          </a:p>
          <a:p>
            <a:pPr marL="0" indent="0">
              <a:buNone/>
            </a:pPr>
            <a:r>
              <a:rPr lang="en-US" sz="2000" dirty="0" smtClean="0"/>
              <a:t>where:</a:t>
            </a:r>
          </a:p>
          <a:p>
            <a:r>
              <a:rPr lang="en-US" sz="2000" dirty="0"/>
              <a:t>D</a:t>
            </a:r>
            <a:r>
              <a:rPr lang="en-US" sz="2000" baseline="-25000" dirty="0"/>
              <a:t>LT</a:t>
            </a:r>
            <a:r>
              <a:rPr lang="en-US" sz="2000" dirty="0"/>
              <a:t> is the </a:t>
            </a:r>
            <a:r>
              <a:rPr lang="en-US" sz="2000" dirty="0" smtClean="0"/>
              <a:t>expected demand </a:t>
            </a:r>
            <a:r>
              <a:rPr lang="en-US" sz="2000" dirty="0"/>
              <a:t>during the </a:t>
            </a:r>
            <a:r>
              <a:rPr lang="en-US" sz="2000" dirty="0" smtClean="0"/>
              <a:t>lead </a:t>
            </a:r>
            <a:r>
              <a:rPr lang="en-US" sz="2000" dirty="0"/>
              <a:t>time. </a:t>
            </a:r>
          </a:p>
          <a:p>
            <a:r>
              <a:rPr lang="en-US" sz="2000" dirty="0" smtClean="0"/>
              <a:t>SS is the safety stock that the company has determined it wants to maintain.</a:t>
            </a:r>
          </a:p>
        </p:txBody>
      </p:sp>
    </p:spTree>
    <p:extLst>
      <p:ext uri="{BB962C8B-B14F-4D97-AF65-F5344CB8AC3E}">
        <p14:creationId xmlns:p14="http://schemas.microsoft.com/office/powerpoint/2010/main" val="157394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Classification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Inventory managers adopted Pareto’s Law and created the A-B-C classification with three groups:</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A-class products require careful monitoring and updated order quantities when forecasts change. B-class products    are less carefully monitored, and order quantities changes every 3-5 years. C-class products are managed with rule-      of-thumb techniques.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294696768"/>
              </p:ext>
            </p:extLst>
          </p:nvPr>
        </p:nvGraphicFramePr>
        <p:xfrm>
          <a:off x="1434987" y="2682292"/>
          <a:ext cx="6096000" cy="1483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784169922"/>
                    </a:ext>
                  </a:extLst>
                </a:gridCol>
                <a:gridCol w="2573267">
                  <a:extLst>
                    <a:ext uri="{9D8B030D-6E8A-4147-A177-3AD203B41FA5}">
                      <a16:colId xmlns:a16="http://schemas.microsoft.com/office/drawing/2014/main" val="1134074565"/>
                    </a:ext>
                  </a:extLst>
                </a:gridCol>
                <a:gridCol w="2303533">
                  <a:extLst>
                    <a:ext uri="{9D8B030D-6E8A-4147-A177-3AD203B41FA5}">
                      <a16:colId xmlns:a16="http://schemas.microsoft.com/office/drawing/2014/main" val="3361248535"/>
                    </a:ext>
                  </a:extLst>
                </a:gridCol>
              </a:tblGrid>
              <a:tr h="370840">
                <a:tc>
                  <a:txBody>
                    <a:bodyPr/>
                    <a:lstStyle/>
                    <a:p>
                      <a:pPr algn="ctr"/>
                      <a:r>
                        <a:rPr lang="en-US" sz="1600" dirty="0" smtClean="0">
                          <a:solidFill>
                            <a:schemeClr val="bg1"/>
                          </a:solidFill>
                          <a:latin typeface="Lucida Bright" panose="02040602050505020304" pitchFamily="18" charset="0"/>
                        </a:rPr>
                        <a:t>Group</a:t>
                      </a:r>
                      <a:endParaRPr lang="en-US" sz="1600" dirty="0">
                        <a:solidFill>
                          <a:schemeClr val="bg1"/>
                        </a:solidFill>
                        <a:latin typeface="Lucida Bright" panose="02040602050505020304" pitchFamily="18" charset="0"/>
                      </a:endParaRPr>
                    </a:p>
                  </a:txBody>
                  <a:tcPr>
                    <a:solidFill>
                      <a:schemeClr val="bg2">
                        <a:lumMod val="50000"/>
                      </a:schemeClr>
                    </a:solidFill>
                  </a:tcPr>
                </a:tc>
                <a:tc>
                  <a:txBody>
                    <a:bodyPr/>
                    <a:lstStyle/>
                    <a:p>
                      <a:pPr algn="ctr"/>
                      <a:r>
                        <a:rPr lang="en-US" sz="1600" dirty="0" smtClean="0">
                          <a:solidFill>
                            <a:schemeClr val="bg1"/>
                          </a:solidFill>
                          <a:latin typeface="Lucida Bright" panose="02040602050505020304" pitchFamily="18" charset="0"/>
                        </a:rPr>
                        <a:t>Percentage</a:t>
                      </a:r>
                      <a:r>
                        <a:rPr lang="en-US" sz="1600" baseline="0" dirty="0" smtClean="0">
                          <a:solidFill>
                            <a:schemeClr val="bg1"/>
                          </a:solidFill>
                          <a:latin typeface="Lucida Bright" panose="02040602050505020304" pitchFamily="18" charset="0"/>
                        </a:rPr>
                        <a:t> of Products</a:t>
                      </a:r>
                      <a:endParaRPr lang="en-US" sz="1600" dirty="0">
                        <a:solidFill>
                          <a:schemeClr val="bg1"/>
                        </a:solidFill>
                        <a:latin typeface="Lucida Bright" panose="02040602050505020304" pitchFamily="18" charset="0"/>
                      </a:endParaRPr>
                    </a:p>
                  </a:txBody>
                  <a:tcPr>
                    <a:solidFill>
                      <a:schemeClr val="bg2">
                        <a:lumMod val="50000"/>
                      </a:schemeClr>
                    </a:solidFill>
                  </a:tcPr>
                </a:tc>
                <a:tc>
                  <a:txBody>
                    <a:bodyPr/>
                    <a:lstStyle/>
                    <a:p>
                      <a:pPr algn="ctr"/>
                      <a:r>
                        <a:rPr lang="en-US" sz="1600" dirty="0" smtClean="0">
                          <a:solidFill>
                            <a:schemeClr val="bg1"/>
                          </a:solidFill>
                          <a:latin typeface="Lucida Bright" panose="02040602050505020304" pitchFamily="18" charset="0"/>
                        </a:rPr>
                        <a:t>Percentage of Costs</a:t>
                      </a:r>
                      <a:endParaRPr lang="en-US" sz="1600" dirty="0">
                        <a:solidFill>
                          <a:schemeClr val="bg1"/>
                        </a:solidFill>
                        <a:latin typeface="Lucida Bright" panose="02040602050505020304" pitchFamily="18" charset="0"/>
                      </a:endParaRPr>
                    </a:p>
                  </a:txBody>
                  <a:tcPr>
                    <a:solidFill>
                      <a:schemeClr val="bg2">
                        <a:lumMod val="50000"/>
                      </a:schemeClr>
                    </a:solidFill>
                  </a:tcPr>
                </a:tc>
                <a:extLst>
                  <a:ext uri="{0D108BD9-81ED-4DB2-BD59-A6C34878D82A}">
                    <a16:rowId xmlns:a16="http://schemas.microsoft.com/office/drawing/2014/main" val="932656542"/>
                  </a:ext>
                </a:extLst>
              </a:tr>
              <a:tr h="370840">
                <a:tc>
                  <a:txBody>
                    <a:bodyPr/>
                    <a:lstStyle/>
                    <a:p>
                      <a:pPr algn="ctr"/>
                      <a:r>
                        <a:rPr lang="en-US" sz="1600" dirty="0" smtClean="0">
                          <a:solidFill>
                            <a:schemeClr val="tx1"/>
                          </a:solidFill>
                          <a:latin typeface="Lucida Bright" panose="02040602050505020304" pitchFamily="18" charset="0"/>
                        </a:rPr>
                        <a:t>A</a:t>
                      </a:r>
                      <a:endParaRPr lang="en-US" sz="1600" dirty="0">
                        <a:solidFill>
                          <a:schemeClr val="tx1"/>
                        </a:solidFill>
                        <a:latin typeface="Lucida Bright" panose="02040602050505020304" pitchFamily="18" charset="0"/>
                      </a:endParaRPr>
                    </a:p>
                  </a:txBody>
                  <a:tcPr>
                    <a:solidFill>
                      <a:schemeClr val="bg2">
                        <a:lumMod val="90000"/>
                      </a:schemeClr>
                    </a:solidFill>
                  </a:tcPr>
                </a:tc>
                <a:tc>
                  <a:txBody>
                    <a:bodyPr/>
                    <a:lstStyle/>
                    <a:p>
                      <a:pPr algn="ctr"/>
                      <a:r>
                        <a:rPr lang="en-US" sz="1600" dirty="0" smtClean="0">
                          <a:solidFill>
                            <a:schemeClr val="tx1"/>
                          </a:solidFill>
                          <a:latin typeface="Lucida Bright" panose="02040602050505020304" pitchFamily="18" charset="0"/>
                        </a:rPr>
                        <a:t>20</a:t>
                      </a:r>
                      <a:endParaRPr lang="en-US" sz="1600" dirty="0">
                        <a:solidFill>
                          <a:schemeClr val="tx1"/>
                        </a:solidFill>
                        <a:latin typeface="Lucida Bright" panose="02040602050505020304" pitchFamily="18" charset="0"/>
                      </a:endParaRPr>
                    </a:p>
                  </a:txBody>
                  <a:tcPr>
                    <a:solidFill>
                      <a:schemeClr val="bg2">
                        <a:lumMod val="90000"/>
                      </a:schemeClr>
                    </a:solidFill>
                  </a:tcPr>
                </a:tc>
                <a:tc>
                  <a:txBody>
                    <a:bodyPr/>
                    <a:lstStyle/>
                    <a:p>
                      <a:pPr algn="ctr"/>
                      <a:r>
                        <a:rPr lang="en-US" sz="1600" dirty="0" smtClean="0">
                          <a:solidFill>
                            <a:schemeClr val="tx1"/>
                          </a:solidFill>
                          <a:latin typeface="Lucida Bright" panose="02040602050505020304" pitchFamily="18" charset="0"/>
                        </a:rPr>
                        <a:t>80</a:t>
                      </a:r>
                      <a:endParaRPr lang="en-US" sz="1600" dirty="0">
                        <a:solidFill>
                          <a:schemeClr val="tx1"/>
                        </a:solidFill>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3304929936"/>
                  </a:ext>
                </a:extLst>
              </a:tr>
              <a:tr h="370840">
                <a:tc>
                  <a:txBody>
                    <a:bodyPr/>
                    <a:lstStyle/>
                    <a:p>
                      <a:pPr algn="ctr"/>
                      <a:r>
                        <a:rPr lang="en-US" sz="1600" dirty="0" smtClean="0">
                          <a:solidFill>
                            <a:schemeClr val="tx1"/>
                          </a:solidFill>
                          <a:latin typeface="Lucida Bright" panose="02040602050505020304" pitchFamily="18" charset="0"/>
                        </a:rPr>
                        <a:t>B</a:t>
                      </a:r>
                      <a:endParaRPr lang="en-US" sz="1600" dirty="0">
                        <a:solidFill>
                          <a:schemeClr val="tx1"/>
                        </a:solidFill>
                        <a:latin typeface="Lucida Bright" panose="02040602050505020304" pitchFamily="18" charset="0"/>
                      </a:endParaRPr>
                    </a:p>
                  </a:txBody>
                  <a:tcPr>
                    <a:solidFill>
                      <a:schemeClr val="bg2"/>
                    </a:solidFill>
                  </a:tcPr>
                </a:tc>
                <a:tc>
                  <a:txBody>
                    <a:bodyPr/>
                    <a:lstStyle/>
                    <a:p>
                      <a:pPr algn="ctr"/>
                      <a:r>
                        <a:rPr lang="en-US" sz="1600" dirty="0" smtClean="0">
                          <a:solidFill>
                            <a:schemeClr val="tx1"/>
                          </a:solidFill>
                          <a:latin typeface="Lucida Bright" panose="02040602050505020304" pitchFamily="18" charset="0"/>
                        </a:rPr>
                        <a:t>30</a:t>
                      </a:r>
                      <a:endParaRPr lang="en-US" sz="1600" dirty="0">
                        <a:solidFill>
                          <a:schemeClr val="tx1"/>
                        </a:solidFill>
                        <a:latin typeface="Lucida Bright" panose="02040602050505020304" pitchFamily="18" charset="0"/>
                      </a:endParaRPr>
                    </a:p>
                  </a:txBody>
                  <a:tcPr>
                    <a:solidFill>
                      <a:schemeClr val="bg2"/>
                    </a:solidFill>
                  </a:tcPr>
                </a:tc>
                <a:tc>
                  <a:txBody>
                    <a:bodyPr/>
                    <a:lstStyle/>
                    <a:p>
                      <a:pPr algn="ctr"/>
                      <a:r>
                        <a:rPr lang="en-US" sz="1600" dirty="0" smtClean="0">
                          <a:solidFill>
                            <a:schemeClr val="tx1"/>
                          </a:solidFill>
                          <a:latin typeface="Lucida Bright" panose="02040602050505020304" pitchFamily="18" charset="0"/>
                        </a:rPr>
                        <a:t>15</a:t>
                      </a:r>
                      <a:endParaRPr lang="en-US" sz="1600" dirty="0">
                        <a:solidFill>
                          <a:schemeClr val="tx1"/>
                        </a:solidFill>
                        <a:latin typeface="Lucida Bright" panose="02040602050505020304" pitchFamily="18" charset="0"/>
                      </a:endParaRPr>
                    </a:p>
                  </a:txBody>
                  <a:tcPr>
                    <a:solidFill>
                      <a:schemeClr val="bg2"/>
                    </a:solidFill>
                  </a:tcPr>
                </a:tc>
                <a:extLst>
                  <a:ext uri="{0D108BD9-81ED-4DB2-BD59-A6C34878D82A}">
                    <a16:rowId xmlns:a16="http://schemas.microsoft.com/office/drawing/2014/main" val="2161114583"/>
                  </a:ext>
                </a:extLst>
              </a:tr>
              <a:tr h="370840">
                <a:tc>
                  <a:txBody>
                    <a:bodyPr/>
                    <a:lstStyle/>
                    <a:p>
                      <a:pPr algn="ctr"/>
                      <a:r>
                        <a:rPr lang="en-US" sz="1600" dirty="0" smtClean="0">
                          <a:solidFill>
                            <a:schemeClr val="tx1"/>
                          </a:solidFill>
                          <a:latin typeface="Lucida Bright" panose="02040602050505020304" pitchFamily="18" charset="0"/>
                        </a:rPr>
                        <a:t>C</a:t>
                      </a:r>
                      <a:endParaRPr lang="en-US" sz="1600" dirty="0">
                        <a:solidFill>
                          <a:schemeClr val="tx1"/>
                        </a:solidFill>
                        <a:latin typeface="Lucida Bright" panose="02040602050505020304" pitchFamily="18" charset="0"/>
                      </a:endParaRPr>
                    </a:p>
                  </a:txBody>
                  <a:tcPr>
                    <a:solidFill>
                      <a:schemeClr val="bg2">
                        <a:lumMod val="90000"/>
                      </a:schemeClr>
                    </a:solidFill>
                  </a:tcPr>
                </a:tc>
                <a:tc>
                  <a:txBody>
                    <a:bodyPr/>
                    <a:lstStyle/>
                    <a:p>
                      <a:pPr algn="ctr"/>
                      <a:r>
                        <a:rPr lang="en-US" sz="1600" dirty="0" smtClean="0">
                          <a:solidFill>
                            <a:schemeClr val="tx1"/>
                          </a:solidFill>
                          <a:latin typeface="Lucida Bright" panose="02040602050505020304" pitchFamily="18" charset="0"/>
                        </a:rPr>
                        <a:t>50</a:t>
                      </a:r>
                      <a:endParaRPr lang="en-US" sz="1600" dirty="0">
                        <a:solidFill>
                          <a:schemeClr val="tx1"/>
                        </a:solidFill>
                        <a:latin typeface="Lucida Bright" panose="02040602050505020304" pitchFamily="18" charset="0"/>
                      </a:endParaRPr>
                    </a:p>
                  </a:txBody>
                  <a:tcPr>
                    <a:solidFill>
                      <a:schemeClr val="bg2">
                        <a:lumMod val="90000"/>
                      </a:schemeClr>
                    </a:solidFill>
                  </a:tcPr>
                </a:tc>
                <a:tc>
                  <a:txBody>
                    <a:bodyPr/>
                    <a:lstStyle/>
                    <a:p>
                      <a:pPr algn="ctr"/>
                      <a:r>
                        <a:rPr lang="en-US" sz="1600" dirty="0" smtClean="0">
                          <a:solidFill>
                            <a:schemeClr val="tx1"/>
                          </a:solidFill>
                          <a:latin typeface="Lucida Bright" panose="02040602050505020304" pitchFamily="18" charset="0"/>
                        </a:rPr>
                        <a:t>5</a:t>
                      </a:r>
                      <a:endParaRPr lang="en-US" sz="1600" dirty="0">
                        <a:solidFill>
                          <a:schemeClr val="tx1"/>
                        </a:solidFill>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167960306"/>
                  </a:ext>
                </a:extLst>
              </a:tr>
            </a:tbl>
          </a:graphicData>
        </a:graphic>
      </p:graphicFrame>
    </p:spTree>
    <p:extLst>
      <p:ext uri="{BB962C8B-B14F-4D97-AF65-F5344CB8AC3E}">
        <p14:creationId xmlns:p14="http://schemas.microsoft.com/office/powerpoint/2010/main" val="85633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br>
              <a:rPr lang="en-US" dirty="0" smtClean="0"/>
            </a:br>
            <a:r>
              <a:rPr lang="en-US" dirty="0" smtClean="0"/>
              <a:t>MRP</a:t>
            </a:r>
            <a:endParaRPr lang="en-US" sz="2400" dirty="0"/>
          </a:p>
        </p:txBody>
      </p:sp>
      <p:sp>
        <p:nvSpPr>
          <p:cNvPr id="3" name="Content Placeholder 2"/>
          <p:cNvSpPr>
            <a:spLocks noGrp="1"/>
          </p:cNvSpPr>
          <p:nvPr>
            <p:ph idx="1"/>
          </p:nvPr>
        </p:nvSpPr>
        <p:spPr>
          <a:xfrm>
            <a:off x="498474" y="1981200"/>
            <a:ext cx="7404555" cy="4144963"/>
          </a:xfrm>
        </p:spPr>
        <p:txBody>
          <a:bodyPr>
            <a:normAutofit/>
          </a:bodyPr>
          <a:lstStyle/>
          <a:p>
            <a:pPr marL="0" indent="0">
              <a:buNone/>
            </a:pPr>
            <a:r>
              <a:rPr lang="en-US" sz="2000" dirty="0" smtClean="0"/>
              <a:t>Materials Requirement Planning is a technique that can only be used for dependent-demand items.</a:t>
            </a:r>
          </a:p>
          <a:p>
            <a:pPr marL="0" indent="0">
              <a:buNone/>
            </a:pPr>
            <a:endParaRPr lang="en-US" sz="2000" dirty="0"/>
          </a:p>
          <a:p>
            <a:pPr marL="0" indent="0">
              <a:buNone/>
            </a:pPr>
            <a:r>
              <a:rPr lang="en-US" sz="2000" dirty="0" smtClean="0"/>
              <a:t>It allows a company to use the planned sales of its finished products to determine:</a:t>
            </a:r>
          </a:p>
          <a:p>
            <a:pPr lvl="2"/>
            <a:r>
              <a:rPr lang="en-US" sz="2000" dirty="0" smtClean="0"/>
              <a:t>What to make/buy</a:t>
            </a:r>
          </a:p>
          <a:p>
            <a:pPr lvl="2"/>
            <a:r>
              <a:rPr lang="en-US" sz="2000" dirty="0" smtClean="0"/>
              <a:t>How many to make/buy</a:t>
            </a:r>
          </a:p>
          <a:p>
            <a:pPr lvl="2"/>
            <a:r>
              <a:rPr lang="en-US" sz="2000" dirty="0" smtClean="0"/>
              <a:t>When to make/buy them</a:t>
            </a:r>
          </a:p>
          <a:p>
            <a:pPr lvl="2"/>
            <a:r>
              <a:rPr lang="en-US" sz="2000" dirty="0" smtClean="0"/>
              <a:t>Whether some orders need to be expedited (completed earlier than originally planned) or de-expedited</a:t>
            </a:r>
            <a:endParaRPr lang="en-US" sz="2000" dirty="0"/>
          </a:p>
        </p:txBody>
      </p:sp>
    </p:spTree>
    <p:extLst>
      <p:ext uri="{BB962C8B-B14F-4D97-AF65-F5344CB8AC3E}">
        <p14:creationId xmlns:p14="http://schemas.microsoft.com/office/powerpoint/2010/main" val="2754370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endParaRPr lang="en-US" sz="2400" dirty="0"/>
          </a:p>
        </p:txBody>
      </p:sp>
      <p:sp>
        <p:nvSpPr>
          <p:cNvPr id="3" name="Content Placeholder 2"/>
          <p:cNvSpPr>
            <a:spLocks noGrp="1"/>
          </p:cNvSpPr>
          <p:nvPr>
            <p:ph idx="1"/>
          </p:nvPr>
        </p:nvSpPr>
        <p:spPr>
          <a:xfrm>
            <a:off x="498474" y="1981200"/>
            <a:ext cx="7404555" cy="4144963"/>
          </a:xfrm>
        </p:spPr>
        <p:txBody>
          <a:bodyPr/>
          <a:lstStyle/>
          <a:p>
            <a:pPr marL="228600" lvl="1" indent="0">
              <a:buNone/>
            </a:pPr>
            <a:r>
              <a:rPr lang="en-US" dirty="0" smtClean="0"/>
              <a:t>MRP uses several files to make this process possible:</a:t>
            </a:r>
          </a:p>
          <a:p>
            <a:pPr marL="228600" lvl="1" indent="0">
              <a:buNone/>
            </a:pPr>
            <a:endParaRPr lang="en-US" dirty="0"/>
          </a:p>
          <a:p>
            <a:pPr marL="228600" lvl="1" indent="0">
              <a:buNone/>
            </a:pPr>
            <a:endParaRPr lang="en-US" dirty="0" smtClean="0"/>
          </a:p>
          <a:p>
            <a:pPr marL="2286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74" y="1892402"/>
            <a:ext cx="7056554" cy="3302684"/>
          </a:xfrm>
          <a:prstGeom prst="rect">
            <a:avLst/>
          </a:prstGeom>
        </p:spPr>
      </p:pic>
    </p:spTree>
    <p:extLst>
      <p:ext uri="{BB962C8B-B14F-4D97-AF65-F5344CB8AC3E}">
        <p14:creationId xmlns:p14="http://schemas.microsoft.com/office/powerpoint/2010/main" val="313126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and Independent Demand</a:t>
            </a:r>
            <a:endParaRPr lang="en-US" dirty="0"/>
          </a:p>
        </p:txBody>
      </p:sp>
      <p:sp>
        <p:nvSpPr>
          <p:cNvPr id="3" name="Content Placeholder 2"/>
          <p:cNvSpPr>
            <a:spLocks noGrp="1"/>
          </p:cNvSpPr>
          <p:nvPr>
            <p:ph idx="1"/>
          </p:nvPr>
        </p:nvSpPr>
        <p:spPr/>
        <p:txBody>
          <a:bodyPr/>
          <a:lstStyle/>
          <a:p>
            <a:pPr marL="0" indent="0">
              <a:buNone/>
            </a:pPr>
            <a:r>
              <a:rPr lang="en-US" sz="2000" dirty="0" smtClean="0"/>
              <a:t>Inventory techniques make two fundamental distinctions:</a:t>
            </a:r>
          </a:p>
          <a:p>
            <a:endParaRPr lang="en-US" sz="2000" b="1" dirty="0" smtClean="0"/>
          </a:p>
          <a:p>
            <a:r>
              <a:rPr lang="en-US" sz="2000" b="1" dirty="0" smtClean="0"/>
              <a:t>Dependent Demand</a:t>
            </a:r>
            <a:r>
              <a:rPr lang="en-US" sz="2000" dirty="0" smtClean="0"/>
              <a:t> items have sales that depend on the sales of another item; tires depend on the sale of cars, hydraulic hoses depend on the sale of earth-moving equipment, and memory chips on the sale of computers.</a:t>
            </a:r>
          </a:p>
          <a:p>
            <a:endParaRPr lang="en-US" sz="2000" b="1" dirty="0" smtClean="0"/>
          </a:p>
          <a:p>
            <a:r>
              <a:rPr lang="en-US" sz="2000" b="1" dirty="0" smtClean="0"/>
              <a:t>Independent Demand </a:t>
            </a:r>
            <a:r>
              <a:rPr lang="en-US" sz="2000" dirty="0" smtClean="0"/>
              <a:t>items are sold directly to the end users. Tires are sold to tire retailers, hydraulic hoses to heavy-equipment repair shops, and memory chips to companies upgrading their current systems. Their sales    are independent of the sales of another product.</a:t>
            </a:r>
            <a:endParaRPr lang="en-US" sz="2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br>
              <a:rPr lang="en-US" dirty="0" smtClean="0"/>
            </a:br>
            <a:r>
              <a:rPr lang="en-US" dirty="0" smtClean="0"/>
              <a:t>Bill of Materials</a:t>
            </a:r>
            <a:endParaRPr lang="en-US" dirty="0"/>
          </a:p>
        </p:txBody>
      </p:sp>
      <p:sp>
        <p:nvSpPr>
          <p:cNvPr id="3" name="Content Placeholder 2"/>
          <p:cNvSpPr>
            <a:spLocks noGrp="1"/>
          </p:cNvSpPr>
          <p:nvPr>
            <p:ph idx="1"/>
          </p:nvPr>
        </p:nvSpPr>
        <p:spPr>
          <a:xfrm>
            <a:off x="498476" y="1981200"/>
            <a:ext cx="7165068" cy="4144963"/>
          </a:xfrm>
        </p:spPr>
        <p:txBody>
          <a:bodyPr>
            <a:normAutofit/>
          </a:bodyPr>
          <a:lstStyle/>
          <a:p>
            <a:pPr marL="0" indent="0">
              <a:buNone/>
            </a:pPr>
            <a:r>
              <a:rPr lang="en-US" sz="2000" dirty="0" smtClean="0"/>
              <a:t>The bill of materials file lists all the items that are needed to make the final product: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The final product is assembled from Sub-Assembly 1, Sub-Assembly 2, and Part A. Sub-Assembly 1 is made by combining Parts B and C, and Sub-Assembly 2 is made by combining 4 units of Part D.</a:t>
            </a:r>
          </a:p>
          <a:p>
            <a:pPr marL="0" indent="0">
              <a:buNone/>
            </a:pPr>
            <a:endParaRPr lang="en-US" sz="2000" dirty="0"/>
          </a:p>
          <a:p>
            <a:pPr marL="0" indent="0">
              <a:buNone/>
            </a:pPr>
            <a:endParaRPr lang="en-US" sz="2000" dirty="0"/>
          </a:p>
        </p:txBody>
      </p:sp>
      <p:sp>
        <p:nvSpPr>
          <p:cNvPr id="4" name="Rounded Rectangle 3"/>
          <p:cNvSpPr/>
          <p:nvPr/>
        </p:nvSpPr>
        <p:spPr>
          <a:xfrm>
            <a:off x="3293458" y="2799844"/>
            <a:ext cx="1836892" cy="35605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Lucida Bright" panose="02040602050505020304" pitchFamily="18" charset="0"/>
              </a:rPr>
              <a:t>Final Product</a:t>
            </a:r>
            <a:endParaRPr lang="en-US" dirty="0">
              <a:latin typeface="Lucida Bright" panose="02040602050505020304" pitchFamily="18" charset="0"/>
            </a:endParaRPr>
          </a:p>
        </p:txBody>
      </p:sp>
      <p:sp>
        <p:nvSpPr>
          <p:cNvPr id="5" name="Rounded Rectangle 4"/>
          <p:cNvSpPr/>
          <p:nvPr/>
        </p:nvSpPr>
        <p:spPr>
          <a:xfrm>
            <a:off x="1341929" y="3486318"/>
            <a:ext cx="1836892" cy="35605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Lucida Bright" panose="02040602050505020304" pitchFamily="18" charset="0"/>
              </a:rPr>
              <a:t>Sub </a:t>
            </a:r>
            <a:r>
              <a:rPr lang="en-US" dirty="0" err="1" smtClean="0">
                <a:latin typeface="Lucida Bright" panose="02040602050505020304" pitchFamily="18" charset="0"/>
              </a:rPr>
              <a:t>Assy</a:t>
            </a:r>
            <a:r>
              <a:rPr lang="en-US" dirty="0" smtClean="0">
                <a:latin typeface="Lucida Bright" panose="02040602050505020304" pitchFamily="18" charset="0"/>
              </a:rPr>
              <a:t> 1</a:t>
            </a:r>
            <a:endParaRPr lang="en-US" dirty="0">
              <a:latin typeface="Lucida Bright" panose="02040602050505020304" pitchFamily="18" charset="0"/>
            </a:endParaRPr>
          </a:p>
        </p:txBody>
      </p:sp>
      <p:sp>
        <p:nvSpPr>
          <p:cNvPr id="6" name="Rounded Rectangle 5"/>
          <p:cNvSpPr/>
          <p:nvPr/>
        </p:nvSpPr>
        <p:spPr>
          <a:xfrm>
            <a:off x="3293458" y="3486318"/>
            <a:ext cx="1836892" cy="35605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Lucida Bright" panose="02040602050505020304" pitchFamily="18" charset="0"/>
              </a:rPr>
              <a:t>Part A</a:t>
            </a:r>
            <a:endParaRPr lang="en-US" dirty="0">
              <a:latin typeface="Lucida Bright" panose="02040602050505020304" pitchFamily="18" charset="0"/>
            </a:endParaRPr>
          </a:p>
        </p:txBody>
      </p:sp>
      <p:sp>
        <p:nvSpPr>
          <p:cNvPr id="7" name="Rounded Rectangle 6"/>
          <p:cNvSpPr/>
          <p:nvPr/>
        </p:nvSpPr>
        <p:spPr>
          <a:xfrm>
            <a:off x="5281401" y="3486318"/>
            <a:ext cx="1836892" cy="35605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Lucida Bright" panose="02040602050505020304" pitchFamily="18" charset="0"/>
              </a:rPr>
              <a:t>Sub </a:t>
            </a:r>
            <a:r>
              <a:rPr lang="en-US" dirty="0" err="1" smtClean="0">
                <a:latin typeface="Lucida Bright" panose="02040602050505020304" pitchFamily="18" charset="0"/>
              </a:rPr>
              <a:t>Assy</a:t>
            </a:r>
            <a:r>
              <a:rPr lang="en-US" dirty="0" smtClean="0">
                <a:latin typeface="Lucida Bright" panose="02040602050505020304" pitchFamily="18" charset="0"/>
              </a:rPr>
              <a:t> 2</a:t>
            </a:r>
            <a:endParaRPr lang="en-US" dirty="0">
              <a:latin typeface="Lucida Bright" panose="02040602050505020304" pitchFamily="18" charset="0"/>
            </a:endParaRPr>
          </a:p>
        </p:txBody>
      </p:sp>
      <p:sp>
        <p:nvSpPr>
          <p:cNvPr id="8" name="Rounded Rectangle 7"/>
          <p:cNvSpPr/>
          <p:nvPr/>
        </p:nvSpPr>
        <p:spPr>
          <a:xfrm>
            <a:off x="217136" y="4172792"/>
            <a:ext cx="1836892" cy="35605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Lucida Bright" panose="02040602050505020304" pitchFamily="18" charset="0"/>
              </a:rPr>
              <a:t>Part B</a:t>
            </a:r>
            <a:endParaRPr lang="en-US" dirty="0">
              <a:latin typeface="Lucida Bright" panose="02040602050505020304" pitchFamily="18" charset="0"/>
            </a:endParaRPr>
          </a:p>
        </p:txBody>
      </p:sp>
      <p:sp>
        <p:nvSpPr>
          <p:cNvPr id="9" name="Rounded Rectangle 8"/>
          <p:cNvSpPr/>
          <p:nvPr/>
        </p:nvSpPr>
        <p:spPr>
          <a:xfrm>
            <a:off x="2252957" y="4172792"/>
            <a:ext cx="1836892" cy="35605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Lucida Bright" panose="02040602050505020304" pitchFamily="18" charset="0"/>
              </a:rPr>
              <a:t>Part C</a:t>
            </a:r>
            <a:endParaRPr lang="en-US" dirty="0">
              <a:latin typeface="Lucida Bright" panose="02040602050505020304" pitchFamily="18" charset="0"/>
            </a:endParaRPr>
          </a:p>
        </p:txBody>
      </p:sp>
      <p:sp>
        <p:nvSpPr>
          <p:cNvPr id="10" name="Rounded Rectangle 9"/>
          <p:cNvSpPr/>
          <p:nvPr/>
        </p:nvSpPr>
        <p:spPr>
          <a:xfrm>
            <a:off x="5282750" y="4170641"/>
            <a:ext cx="1836892" cy="35605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Lucida Bright" panose="02040602050505020304" pitchFamily="18" charset="0"/>
              </a:rPr>
              <a:t>Part D (4)</a:t>
            </a:r>
            <a:endParaRPr lang="en-US" dirty="0">
              <a:latin typeface="Lucida Bright" panose="02040602050505020304" pitchFamily="18" charset="0"/>
            </a:endParaRPr>
          </a:p>
        </p:txBody>
      </p:sp>
      <p:cxnSp>
        <p:nvCxnSpPr>
          <p:cNvPr id="12" name="Straight Connector 11"/>
          <p:cNvCxnSpPr>
            <a:endCxn id="6" idx="0"/>
          </p:cNvCxnSpPr>
          <p:nvPr/>
        </p:nvCxnSpPr>
        <p:spPr>
          <a:xfrm>
            <a:off x="4211904" y="3155894"/>
            <a:ext cx="0" cy="33042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65932" y="3842368"/>
            <a:ext cx="0" cy="33042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64281" y="3321106"/>
            <a:ext cx="0" cy="16521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75372" y="3321106"/>
            <a:ext cx="0" cy="16521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71403" y="4007580"/>
            <a:ext cx="0" cy="16521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35582" y="4005429"/>
            <a:ext cx="0" cy="16521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64281" y="3321106"/>
            <a:ext cx="411109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35582" y="4005429"/>
            <a:ext cx="2035821" cy="215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53492" y="3842368"/>
            <a:ext cx="0" cy="16521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76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br>
              <a:rPr lang="en-US" dirty="0" smtClean="0"/>
            </a:br>
            <a:r>
              <a:rPr lang="en-US" dirty="0" smtClean="0"/>
              <a:t>Bill of Materials</a:t>
            </a:r>
            <a:endParaRPr lang="en-US" dirty="0"/>
          </a:p>
        </p:txBody>
      </p:sp>
      <p:sp>
        <p:nvSpPr>
          <p:cNvPr id="3" name="Content Placeholder 2"/>
          <p:cNvSpPr>
            <a:spLocks noGrp="1"/>
          </p:cNvSpPr>
          <p:nvPr>
            <p:ph idx="1"/>
          </p:nvPr>
        </p:nvSpPr>
        <p:spPr/>
        <p:txBody>
          <a:bodyPr>
            <a:normAutofit/>
          </a:bodyPr>
          <a:lstStyle/>
          <a:p>
            <a:pPr marL="0" indent="0">
              <a:buNone/>
            </a:pPr>
            <a:endParaRPr lang="en-US" sz="2000" dirty="0"/>
          </a:p>
          <a:p>
            <a:pPr marL="0" indent="0">
              <a:buNone/>
            </a:pPr>
            <a:r>
              <a:rPr lang="en-US" sz="2000" dirty="0" smtClean="0"/>
              <a:t>The next slide will be the bill of materials for the following toy:</a:t>
            </a:r>
            <a:endParaRPr lang="en-US" sz="2000"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156" y="2723637"/>
            <a:ext cx="4425904" cy="3523415"/>
          </a:xfrm>
          <a:prstGeom prst="rect">
            <a:avLst/>
          </a:prstGeom>
        </p:spPr>
      </p:pic>
    </p:spTree>
    <p:extLst>
      <p:ext uri="{BB962C8B-B14F-4D97-AF65-F5344CB8AC3E}">
        <p14:creationId xmlns:p14="http://schemas.microsoft.com/office/powerpoint/2010/main" val="292224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br>
              <a:rPr lang="en-US" dirty="0" smtClean="0"/>
            </a:br>
            <a:r>
              <a:rPr lang="en-US" dirty="0" smtClean="0"/>
              <a:t>Bill of Materials</a:t>
            </a:r>
            <a:endParaRPr lang="en-US" dirty="0"/>
          </a:p>
        </p:txBody>
      </p:sp>
      <p:sp>
        <p:nvSpPr>
          <p:cNvPr id="3" name="Content Placeholder 2"/>
          <p:cNvSpPr>
            <a:spLocks noGrp="1"/>
          </p:cNvSpPr>
          <p:nvPr>
            <p:ph idx="1"/>
          </p:nvPr>
        </p:nvSpPr>
        <p:spPr>
          <a:xfrm>
            <a:off x="498476" y="1981200"/>
            <a:ext cx="7165068" cy="4144963"/>
          </a:xfrm>
        </p:spPr>
        <p:txBody>
          <a:bodyPr>
            <a:normAutofit/>
          </a:bodyPr>
          <a:lstStyle/>
          <a:p>
            <a:pPr marL="0" indent="0">
              <a:buNone/>
            </a:pPr>
            <a:endParaRPr lang="en-US" sz="2000" dirty="0"/>
          </a:p>
          <a:p>
            <a:pPr marL="0" indent="0">
              <a:buNone/>
            </a:pPr>
            <a:endParaRPr lang="en-US" sz="2000" dirty="0"/>
          </a:p>
        </p:txBody>
      </p:sp>
      <p:pic>
        <p:nvPicPr>
          <p:cNvPr id="15" name="Picture 14"/>
          <p:cNvPicPr>
            <a:picLocks noChangeAspect="1"/>
          </p:cNvPicPr>
          <p:nvPr/>
        </p:nvPicPr>
        <p:blipFill>
          <a:blip r:embed="rId2"/>
          <a:stretch>
            <a:fillRect/>
          </a:stretch>
        </p:blipFill>
        <p:spPr>
          <a:xfrm>
            <a:off x="814759" y="1690689"/>
            <a:ext cx="6532501" cy="4857500"/>
          </a:xfrm>
          <a:prstGeom prst="rect">
            <a:avLst/>
          </a:prstGeom>
        </p:spPr>
      </p:pic>
    </p:spTree>
    <p:extLst>
      <p:ext uri="{BB962C8B-B14F-4D97-AF65-F5344CB8AC3E}">
        <p14:creationId xmlns:p14="http://schemas.microsoft.com/office/powerpoint/2010/main" val="573744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br>
              <a:rPr lang="en-US" dirty="0" smtClean="0"/>
            </a:br>
            <a:r>
              <a:rPr lang="en-US" dirty="0" smtClean="0"/>
              <a:t>Bill of Materials</a:t>
            </a:r>
            <a:endParaRPr lang="en-US" dirty="0"/>
          </a:p>
        </p:txBody>
      </p:sp>
      <p:sp>
        <p:nvSpPr>
          <p:cNvPr id="3" name="Content Placeholder 2"/>
          <p:cNvSpPr>
            <a:spLocks noGrp="1"/>
          </p:cNvSpPr>
          <p:nvPr>
            <p:ph idx="1"/>
          </p:nvPr>
        </p:nvSpPr>
        <p:spPr/>
        <p:txBody>
          <a:bodyPr>
            <a:normAutofit/>
          </a:bodyPr>
          <a:lstStyle/>
          <a:p>
            <a:pPr marL="0" indent="0">
              <a:buNone/>
            </a:pPr>
            <a:endParaRPr lang="en-US" sz="2000" dirty="0"/>
          </a:p>
          <a:p>
            <a:pPr marL="0" indent="0">
              <a:buNone/>
            </a:pPr>
            <a:r>
              <a:rPr lang="en-US" sz="2000" dirty="0" smtClean="0"/>
              <a:t>The bill of materials shows that the wagon (level 0) is made with six parts (level 1 parts):</a:t>
            </a:r>
          </a:p>
          <a:p>
            <a:pPr lvl="3"/>
            <a:r>
              <a:rPr lang="en-US" sz="2000" dirty="0" smtClean="0"/>
              <a:t>One wagon tray (part 101-050)</a:t>
            </a:r>
          </a:p>
          <a:p>
            <a:pPr lvl="3"/>
            <a:r>
              <a:rPr lang="en-US" sz="2000" dirty="0" smtClean="0"/>
              <a:t>One rear-wheel subassembly (part 101-051)</a:t>
            </a:r>
          </a:p>
          <a:p>
            <a:pPr lvl="3"/>
            <a:r>
              <a:rPr lang="en-US" sz="2000" dirty="0" smtClean="0"/>
              <a:t>One front-wheel subassembly (part 101-052)</a:t>
            </a:r>
          </a:p>
          <a:p>
            <a:pPr lvl="3"/>
            <a:r>
              <a:rPr lang="en-US" sz="2000" dirty="0" smtClean="0"/>
              <a:t>10 ¼ bolts (parts 101-025)</a:t>
            </a:r>
          </a:p>
          <a:p>
            <a:pPr lvl="3"/>
            <a:r>
              <a:rPr lang="en-US" sz="2000" dirty="0" smtClean="0"/>
              <a:t>10 ¼ nuts (parts 101-026)</a:t>
            </a:r>
          </a:p>
          <a:p>
            <a:pPr lvl="3"/>
            <a:r>
              <a:rPr lang="en-US" sz="2000" dirty="0" smtClean="0"/>
              <a:t>10 ¼ washers (parts 101-027)</a:t>
            </a:r>
          </a:p>
          <a:p>
            <a:pPr marL="0" indent="0">
              <a:buNone/>
            </a:pPr>
            <a:r>
              <a:rPr lang="en-US" sz="2000" dirty="0" smtClean="0"/>
              <a:t>In turn, each level-1 sub-assembly is made with level-2     parts, and each level-2 part is made with level-3 parts.</a:t>
            </a:r>
          </a:p>
        </p:txBody>
      </p:sp>
    </p:spTree>
    <p:extLst>
      <p:ext uri="{BB962C8B-B14F-4D97-AF65-F5344CB8AC3E}">
        <p14:creationId xmlns:p14="http://schemas.microsoft.com/office/powerpoint/2010/main" val="2255236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br>
              <a:rPr lang="en-US" dirty="0" smtClean="0"/>
            </a:br>
            <a:r>
              <a:rPr lang="en-US" dirty="0" smtClean="0"/>
              <a:t>Bill of Materials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The bill of materials also includes two other pieces of information: </a:t>
            </a:r>
          </a:p>
          <a:p>
            <a:pPr marL="0" indent="0">
              <a:buNone/>
            </a:pPr>
            <a:endParaRPr lang="en-US" sz="2000" dirty="0" smtClean="0"/>
          </a:p>
          <a:p>
            <a:pPr lvl="1"/>
            <a:r>
              <a:rPr lang="en-US" sz="2000" dirty="0" smtClean="0"/>
              <a:t>The </a:t>
            </a:r>
            <a:r>
              <a:rPr lang="en-US" sz="2000" dirty="0"/>
              <a:t>lot size (how many parts to make at once [Economic Lot Size] or how many parts to purchase at once [Economic Order Quantity]). When the lot size is L4L, that indicates that the quantity to be made is flexible (lot-for-lot</a:t>
            </a:r>
            <a:r>
              <a:rPr lang="en-US" sz="2000" dirty="0" smtClean="0"/>
              <a:t>).</a:t>
            </a:r>
          </a:p>
          <a:p>
            <a:pPr lvl="1"/>
            <a:r>
              <a:rPr lang="en-US" sz="2000" dirty="0" smtClean="0"/>
              <a:t>The </a:t>
            </a:r>
            <a:r>
              <a:rPr lang="en-US" sz="2000" dirty="0"/>
              <a:t>lead time (the time between the moment the order </a:t>
            </a:r>
            <a:r>
              <a:rPr lang="en-US" sz="2000" dirty="0" smtClean="0"/>
              <a:t>  is </a:t>
            </a:r>
            <a:r>
              <a:rPr lang="en-US" sz="2000" dirty="0"/>
              <a:t>placed (for manufacture or for purchase) and the </a:t>
            </a:r>
            <a:r>
              <a:rPr lang="en-US" sz="2000" dirty="0" smtClean="0"/>
              <a:t>   time </a:t>
            </a:r>
            <a:r>
              <a:rPr lang="en-US" sz="2000" dirty="0"/>
              <a:t>at which the lot is completed or arrives.</a:t>
            </a:r>
            <a:br>
              <a:rPr lang="en-US" sz="2000" dirty="0"/>
            </a:br>
            <a:endParaRPr lang="en-US" sz="2000" dirty="0" smtClean="0"/>
          </a:p>
          <a:p>
            <a:pPr marL="0" indent="0">
              <a:buNone/>
            </a:pPr>
            <a:r>
              <a:rPr lang="en-US" sz="2000" dirty="0" smtClean="0"/>
              <a:t>With </a:t>
            </a:r>
            <a:r>
              <a:rPr lang="en-US" sz="2000" dirty="0"/>
              <a:t>the bill-of-materials file, the inventory files, and an </a:t>
            </a:r>
            <a:r>
              <a:rPr lang="en-US" sz="2000" dirty="0" smtClean="0"/>
              <a:t> order </a:t>
            </a:r>
            <a:r>
              <a:rPr lang="en-US" sz="2000" dirty="0"/>
              <a:t>for the final product, the Master Production </a:t>
            </a:r>
            <a:r>
              <a:rPr lang="en-US" sz="2000" dirty="0" smtClean="0"/>
              <a:t>     Schedule </a:t>
            </a:r>
            <a:r>
              <a:rPr lang="en-US" sz="2000" dirty="0"/>
              <a:t>can be </a:t>
            </a:r>
            <a:r>
              <a:rPr lang="en-US" sz="2000" dirty="0" smtClean="0"/>
              <a:t>created.</a:t>
            </a:r>
            <a:endParaRPr lang="en-US" sz="2000" dirty="0"/>
          </a:p>
          <a:p>
            <a:pPr marL="0" indent="0">
              <a:buNone/>
            </a:pPr>
            <a:endParaRPr lang="en-US" sz="2000" dirty="0" smtClean="0"/>
          </a:p>
          <a:p>
            <a:pPr marL="0" indent="0">
              <a:buNone/>
            </a:pPr>
            <a:endParaRPr lang="en-US" sz="1250" dirty="0"/>
          </a:p>
        </p:txBody>
      </p:sp>
    </p:spTree>
    <p:extLst>
      <p:ext uri="{BB962C8B-B14F-4D97-AF65-F5344CB8AC3E}">
        <p14:creationId xmlns:p14="http://schemas.microsoft.com/office/powerpoint/2010/main" val="3110130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Requirement Planning</a:t>
            </a:r>
            <a:br>
              <a:rPr lang="en-US" dirty="0" smtClean="0"/>
            </a:br>
            <a:r>
              <a:rPr lang="en-US" dirty="0" smtClean="0"/>
              <a:t>Master Production Schedule</a:t>
            </a:r>
            <a:endParaRPr lang="en-US" dirty="0"/>
          </a:p>
        </p:txBody>
      </p:sp>
      <p:sp>
        <p:nvSpPr>
          <p:cNvPr id="11" name="Content Placeholder 10"/>
          <p:cNvSpPr>
            <a:spLocks noGrp="1"/>
          </p:cNvSpPr>
          <p:nvPr>
            <p:ph idx="1"/>
          </p:nvPr>
        </p:nvSpPr>
        <p:spPr/>
        <p:txBody>
          <a:bodyPr>
            <a:normAutofit/>
          </a:bodyPr>
          <a:lstStyle/>
          <a:p>
            <a:pPr marL="0" indent="0">
              <a:buNone/>
            </a:pPr>
            <a:r>
              <a:rPr lang="en-US" sz="2000" dirty="0" smtClean="0"/>
              <a:t>For each week, the Master Production Schedule keeps track of, or determines:</a:t>
            </a:r>
          </a:p>
          <a:p>
            <a:pPr lvl="2"/>
            <a:r>
              <a:rPr lang="en-US" sz="2000" b="1" dirty="0" smtClean="0"/>
              <a:t>Gross Requirements</a:t>
            </a:r>
            <a:r>
              <a:rPr lang="en-US" sz="2000" dirty="0" smtClean="0"/>
              <a:t>: </a:t>
            </a:r>
            <a:r>
              <a:rPr lang="en-US" sz="2000" dirty="0"/>
              <a:t>The number of units ordered or forecast to be </a:t>
            </a:r>
            <a:r>
              <a:rPr lang="en-US" sz="2000" dirty="0" smtClean="0"/>
              <a:t>sold.</a:t>
            </a:r>
          </a:p>
          <a:p>
            <a:pPr lvl="2"/>
            <a:r>
              <a:rPr lang="en-US" sz="2000" b="1" dirty="0" smtClean="0"/>
              <a:t>On-Hand:</a:t>
            </a:r>
            <a:r>
              <a:rPr lang="en-US" sz="2000" dirty="0" smtClean="0"/>
              <a:t> The </a:t>
            </a:r>
            <a:r>
              <a:rPr lang="en-US" sz="2000" dirty="0"/>
              <a:t>number of units already in </a:t>
            </a:r>
            <a:r>
              <a:rPr lang="en-US" sz="2000" dirty="0" smtClean="0"/>
              <a:t>inventory.</a:t>
            </a:r>
          </a:p>
          <a:p>
            <a:pPr lvl="2"/>
            <a:r>
              <a:rPr lang="en-US" sz="2000" b="1" dirty="0" smtClean="0"/>
              <a:t>Net Requirements: </a:t>
            </a:r>
            <a:r>
              <a:rPr lang="en-US" sz="2000" dirty="0"/>
              <a:t>The number of units needed to be obtained because the gross requirements are higher than the number of units on </a:t>
            </a:r>
            <a:r>
              <a:rPr lang="en-US" sz="2000" dirty="0" smtClean="0"/>
              <a:t>hand.</a:t>
            </a:r>
          </a:p>
          <a:p>
            <a:pPr lvl="2"/>
            <a:r>
              <a:rPr lang="en-US" sz="2000" b="1" dirty="0" smtClean="0"/>
              <a:t>Planned Order Receipts</a:t>
            </a:r>
            <a:r>
              <a:rPr lang="en-US" sz="2000" dirty="0" smtClean="0"/>
              <a:t>: The number of units expected to be received.  </a:t>
            </a:r>
          </a:p>
          <a:p>
            <a:pPr lvl="2"/>
            <a:r>
              <a:rPr lang="en-US" sz="2000" b="1" dirty="0" smtClean="0"/>
              <a:t>Planned Order Releases</a:t>
            </a:r>
            <a:r>
              <a:rPr lang="en-US" sz="2000" dirty="0" smtClean="0"/>
              <a:t>: The number of units for </a:t>
            </a:r>
            <a:r>
              <a:rPr lang="en-US" sz="2000" dirty="0"/>
              <a:t>w</a:t>
            </a:r>
            <a:r>
              <a:rPr lang="en-US" sz="2000" dirty="0" smtClean="0"/>
              <a:t>hich a purchase order or a manufacturing order       is expected to be released.    </a:t>
            </a: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57373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Requirement Planning</a:t>
            </a:r>
            <a:br>
              <a:rPr lang="en-US" dirty="0"/>
            </a:br>
            <a:r>
              <a:rPr lang="en-US" dirty="0"/>
              <a:t>Master Production Schedule</a:t>
            </a:r>
          </a:p>
        </p:txBody>
      </p:sp>
      <p:sp>
        <p:nvSpPr>
          <p:cNvPr id="3" name="Content Placeholder 2"/>
          <p:cNvSpPr>
            <a:spLocks noGrp="1"/>
          </p:cNvSpPr>
          <p:nvPr>
            <p:ph idx="1"/>
          </p:nvPr>
        </p:nvSpPr>
        <p:spPr>
          <a:xfrm>
            <a:off x="550258" y="1825625"/>
            <a:ext cx="7965092" cy="435133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A Master Production Schedule for which there are no  orders and for which the initial quantity on hand is 0. </a:t>
            </a:r>
          </a:p>
          <a:p>
            <a:endParaRPr lang="en-US" dirty="0"/>
          </a:p>
        </p:txBody>
      </p:sp>
      <p:pic>
        <p:nvPicPr>
          <p:cNvPr id="4" name="Picture 3"/>
          <p:cNvPicPr>
            <a:picLocks noChangeAspect="1"/>
          </p:cNvPicPr>
          <p:nvPr/>
        </p:nvPicPr>
        <p:blipFill>
          <a:blip r:embed="rId2"/>
          <a:stretch>
            <a:fillRect/>
          </a:stretch>
        </p:blipFill>
        <p:spPr>
          <a:xfrm>
            <a:off x="801111" y="1825625"/>
            <a:ext cx="4547723" cy="2920830"/>
          </a:xfrm>
          <a:prstGeom prst="rect">
            <a:avLst/>
          </a:prstGeom>
        </p:spPr>
      </p:pic>
    </p:spTree>
    <p:extLst>
      <p:ext uri="{BB962C8B-B14F-4D97-AF65-F5344CB8AC3E}">
        <p14:creationId xmlns:p14="http://schemas.microsoft.com/office/powerpoint/2010/main" val="189081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a:t>
            </a:r>
            <a:r>
              <a:rPr lang="en-US" dirty="0"/>
              <a:t>Production </a:t>
            </a:r>
            <a:r>
              <a:rPr lang="en-US" dirty="0" smtClean="0"/>
              <a:t>Schedule</a:t>
            </a:r>
            <a:br>
              <a:rPr lang="en-US" dirty="0" smtClean="0"/>
            </a:br>
            <a:r>
              <a:rPr lang="en-US" dirty="0" smtClean="0"/>
              <a:t/>
            </a:r>
            <a:br>
              <a:rPr lang="en-US" dirty="0" smtClean="0"/>
            </a:br>
            <a:r>
              <a:rPr lang="en-US" sz="2000" dirty="0" smtClean="0"/>
              <a:t>Order for 24 wagons in week 8</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720192" y="1753387"/>
            <a:ext cx="7108004" cy="2665454"/>
          </a:xfrm>
          <a:prstGeom prst="rect">
            <a:avLst/>
          </a:prstGeom>
        </p:spPr>
      </p:pic>
      <p:sp>
        <p:nvSpPr>
          <p:cNvPr id="8" name="Oval 7"/>
          <p:cNvSpPr/>
          <p:nvPr/>
        </p:nvSpPr>
        <p:spPr>
          <a:xfrm>
            <a:off x="6327972" y="2574140"/>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8" idx="6"/>
          </p:cNvCxnSpPr>
          <p:nvPr/>
        </p:nvCxnSpPr>
        <p:spPr>
          <a:xfrm flipH="1">
            <a:off x="6659745" y="1565034"/>
            <a:ext cx="632604" cy="1130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88321" y="1195702"/>
            <a:ext cx="2727029"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Order for 24 in week 8</a:t>
            </a:r>
            <a:endParaRPr lang="en-US" dirty="0">
              <a:solidFill>
                <a:schemeClr val="bg1"/>
              </a:solidFill>
              <a:latin typeface="Lucida Bright" panose="02040602050505020304" pitchFamily="18" charset="0"/>
            </a:endParaRPr>
          </a:p>
        </p:txBody>
      </p:sp>
      <p:sp>
        <p:nvSpPr>
          <p:cNvPr id="15" name="TextBox 14"/>
          <p:cNvSpPr txBox="1"/>
          <p:nvPr/>
        </p:nvSpPr>
        <p:spPr>
          <a:xfrm>
            <a:off x="720192" y="4835570"/>
            <a:ext cx="2727029" cy="923330"/>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Net requirements are 24 since there are no wagon in inventory</a:t>
            </a:r>
            <a:endParaRPr lang="en-US" dirty="0">
              <a:solidFill>
                <a:schemeClr val="bg1"/>
              </a:solidFill>
              <a:latin typeface="Lucida Bright" panose="02040602050505020304" pitchFamily="18" charset="0"/>
            </a:endParaRPr>
          </a:p>
        </p:txBody>
      </p:sp>
      <p:sp>
        <p:nvSpPr>
          <p:cNvPr id="16" name="Oval 15"/>
          <p:cNvSpPr/>
          <p:nvPr/>
        </p:nvSpPr>
        <p:spPr>
          <a:xfrm>
            <a:off x="6319545" y="3288108"/>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3447221" y="3416910"/>
            <a:ext cx="2888507" cy="1421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327971" y="3648890"/>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827533" y="4835570"/>
            <a:ext cx="2043031" cy="1477328"/>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Planned order releases are for 24 in week 7, since the lead time is one week</a:t>
            </a:r>
            <a:endParaRPr lang="en-US" dirty="0">
              <a:solidFill>
                <a:schemeClr val="bg1"/>
              </a:solidFill>
              <a:latin typeface="Lucida Bright" panose="02040602050505020304" pitchFamily="18" charset="0"/>
            </a:endParaRPr>
          </a:p>
        </p:txBody>
      </p:sp>
      <p:cxnSp>
        <p:nvCxnSpPr>
          <p:cNvPr id="55" name="Straight Arrow Connector 54"/>
          <p:cNvCxnSpPr>
            <a:stCxn id="35" idx="0"/>
          </p:cNvCxnSpPr>
          <p:nvPr/>
        </p:nvCxnSpPr>
        <p:spPr>
          <a:xfrm flipH="1" flipV="1">
            <a:off x="6501984" y="3891651"/>
            <a:ext cx="790365" cy="965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870564" y="4008179"/>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Elbow Connector 62"/>
          <p:cNvCxnSpPr>
            <a:stCxn id="51" idx="3"/>
            <a:endCxn id="57" idx="4"/>
          </p:cNvCxnSpPr>
          <p:nvPr/>
        </p:nvCxnSpPr>
        <p:spPr>
          <a:xfrm flipV="1">
            <a:off x="5870564" y="4250940"/>
            <a:ext cx="165887" cy="132329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38203" y="4856797"/>
            <a:ext cx="2108292" cy="1200329"/>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Planned Order Receipts are 24 because lot size is lot-for-lot </a:t>
            </a:r>
            <a:endParaRPr lang="en-US"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1944561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Materials Requirement Planning</a:t>
            </a:r>
            <a:br>
              <a:rPr lang="en-US" dirty="0"/>
            </a:br>
            <a:r>
              <a:rPr lang="en-US" dirty="0" smtClean="0"/>
              <a:t/>
            </a:r>
            <a:br>
              <a:rPr lang="en-US" dirty="0" smtClean="0"/>
            </a:br>
            <a:r>
              <a:rPr lang="en-US" sz="2200" dirty="0" smtClean="0"/>
              <a:t>The company needs to obtain the parts necessary to start making the 24 wagons in week 7</a:t>
            </a:r>
            <a:br>
              <a:rPr lang="en-US" sz="2200" dirty="0" smtClean="0"/>
            </a:br>
            <a:endParaRPr lang="en-US" sz="2200" dirty="0"/>
          </a:p>
        </p:txBody>
      </p:sp>
      <p:pic>
        <p:nvPicPr>
          <p:cNvPr id="11" name="Picture 10"/>
          <p:cNvPicPr>
            <a:picLocks noChangeAspect="1"/>
          </p:cNvPicPr>
          <p:nvPr/>
        </p:nvPicPr>
        <p:blipFill>
          <a:blip r:embed="rId2"/>
          <a:stretch>
            <a:fillRect/>
          </a:stretch>
        </p:blipFill>
        <p:spPr>
          <a:xfrm>
            <a:off x="840563" y="2563335"/>
            <a:ext cx="6944984" cy="2560320"/>
          </a:xfrm>
          <a:prstGeom prst="rect">
            <a:avLst/>
          </a:prstGeom>
        </p:spPr>
      </p:pic>
      <p:sp>
        <p:nvSpPr>
          <p:cNvPr id="5" name="TextBox 4"/>
          <p:cNvSpPr txBox="1"/>
          <p:nvPr/>
        </p:nvSpPr>
        <p:spPr>
          <a:xfrm>
            <a:off x="3943337" y="1913105"/>
            <a:ext cx="4286751"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Gross requirements of 24 in week 7</a:t>
            </a:r>
            <a:endParaRPr lang="en-US" dirty="0">
              <a:solidFill>
                <a:schemeClr val="bg1"/>
              </a:solidFill>
              <a:latin typeface="Lucida Bright" panose="02040602050505020304" pitchFamily="18" charset="0"/>
            </a:endParaRPr>
          </a:p>
        </p:txBody>
      </p:sp>
      <p:sp>
        <p:nvSpPr>
          <p:cNvPr id="6" name="Oval 5"/>
          <p:cNvSpPr/>
          <p:nvPr/>
        </p:nvSpPr>
        <p:spPr>
          <a:xfrm>
            <a:off x="5754939" y="3286239"/>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54938" y="3633873"/>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54937" y="4011074"/>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54939" y="4363742"/>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51511" y="4710438"/>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5" idx="2"/>
            <a:endCxn id="6" idx="0"/>
          </p:cNvCxnSpPr>
          <p:nvPr/>
        </p:nvCxnSpPr>
        <p:spPr>
          <a:xfrm flipH="1">
            <a:off x="5920826" y="2282437"/>
            <a:ext cx="165887" cy="1003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330" y="1913105"/>
            <a:ext cx="2097049"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10 units on hand</a:t>
            </a:r>
            <a:endParaRPr lang="en-US" dirty="0">
              <a:solidFill>
                <a:schemeClr val="bg1"/>
              </a:solidFill>
              <a:latin typeface="Lucida Bright" panose="02040602050505020304" pitchFamily="18" charset="0"/>
            </a:endParaRPr>
          </a:p>
        </p:txBody>
      </p:sp>
      <p:cxnSp>
        <p:nvCxnSpPr>
          <p:cNvPr id="16" name="Straight Arrow Connector 15"/>
          <p:cNvCxnSpPr>
            <a:stCxn id="15" idx="2"/>
            <a:endCxn id="7" idx="2"/>
          </p:cNvCxnSpPr>
          <p:nvPr/>
        </p:nvCxnSpPr>
        <p:spPr>
          <a:xfrm>
            <a:off x="1693855" y="2282437"/>
            <a:ext cx="4061083" cy="1472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89333" y="5332202"/>
            <a:ext cx="2727029" cy="923330"/>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Net requirements are 14 since there are 10 trays in inventory</a:t>
            </a:r>
            <a:endParaRPr lang="en-US" dirty="0">
              <a:solidFill>
                <a:schemeClr val="bg1"/>
              </a:solidFill>
              <a:latin typeface="Lucida Bright" panose="02040602050505020304" pitchFamily="18" charset="0"/>
            </a:endParaRPr>
          </a:p>
        </p:txBody>
      </p:sp>
      <p:cxnSp>
        <p:nvCxnSpPr>
          <p:cNvPr id="20" name="Straight Arrow Connector 19"/>
          <p:cNvCxnSpPr>
            <a:stCxn id="19" idx="0"/>
            <a:endCxn id="8" idx="6"/>
          </p:cNvCxnSpPr>
          <p:nvPr/>
        </p:nvCxnSpPr>
        <p:spPr>
          <a:xfrm flipH="1" flipV="1">
            <a:off x="6086710" y="4132455"/>
            <a:ext cx="1366138" cy="1199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24396" y="5341870"/>
            <a:ext cx="2108292" cy="1200329"/>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Planned Order Receipts are 75 units because lot size is 75 trays </a:t>
            </a:r>
            <a:endParaRPr lang="en-US" dirty="0">
              <a:solidFill>
                <a:schemeClr val="bg1"/>
              </a:solidFill>
              <a:latin typeface="Lucida Bright" panose="02040602050505020304" pitchFamily="18" charset="0"/>
            </a:endParaRPr>
          </a:p>
        </p:txBody>
      </p:sp>
      <p:cxnSp>
        <p:nvCxnSpPr>
          <p:cNvPr id="24" name="Straight Arrow Connector 23"/>
          <p:cNvCxnSpPr>
            <a:stCxn id="23" idx="0"/>
            <a:endCxn id="9" idx="3"/>
          </p:cNvCxnSpPr>
          <p:nvPr/>
        </p:nvCxnSpPr>
        <p:spPr>
          <a:xfrm flipV="1">
            <a:off x="4778542" y="4570951"/>
            <a:ext cx="1024984" cy="770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9205" y="5341870"/>
            <a:ext cx="2678972" cy="1200329"/>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Planned order releases are for 75 in week 4, since the lead time is three weeks</a:t>
            </a:r>
            <a:endParaRPr lang="en-US" dirty="0">
              <a:solidFill>
                <a:schemeClr val="bg1"/>
              </a:solidFill>
              <a:latin typeface="Lucida Bright" panose="02040602050505020304" pitchFamily="18" charset="0"/>
            </a:endParaRPr>
          </a:p>
        </p:txBody>
      </p:sp>
      <p:cxnSp>
        <p:nvCxnSpPr>
          <p:cNvPr id="29" name="Straight Arrow Connector 28"/>
          <p:cNvCxnSpPr>
            <a:stCxn id="28" idx="0"/>
            <a:endCxn id="10" idx="2"/>
          </p:cNvCxnSpPr>
          <p:nvPr/>
        </p:nvCxnSpPr>
        <p:spPr>
          <a:xfrm flipV="1">
            <a:off x="2148691" y="4831819"/>
            <a:ext cx="2202820" cy="510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972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5576" y="2500198"/>
            <a:ext cx="6907766" cy="2560320"/>
          </a:xfrm>
          <a:prstGeom prst="rect">
            <a:avLst/>
          </a:prstGeom>
        </p:spPr>
      </p:pic>
      <p:sp>
        <p:nvSpPr>
          <p:cNvPr id="2" name="Title 1"/>
          <p:cNvSpPr>
            <a:spLocks noGrp="1"/>
          </p:cNvSpPr>
          <p:nvPr>
            <p:ph type="title"/>
          </p:nvPr>
        </p:nvSpPr>
        <p:spPr/>
        <p:txBody>
          <a:bodyPr>
            <a:normAutofit fontScale="90000"/>
          </a:bodyPr>
          <a:lstStyle/>
          <a:p>
            <a:r>
              <a:rPr lang="en-US" dirty="0"/>
              <a:t>Materials Requirement Planning</a:t>
            </a:r>
            <a:br>
              <a:rPr lang="en-US" dirty="0"/>
            </a:br>
            <a:r>
              <a:rPr lang="en-US" dirty="0" smtClean="0"/>
              <a:t/>
            </a:r>
            <a:br>
              <a:rPr lang="en-US" dirty="0" smtClean="0"/>
            </a:br>
            <a:r>
              <a:rPr lang="en-US" sz="2200" dirty="0" smtClean="0"/>
              <a:t>The company needs to obtain the parts necessary to start making the 24 wagons in week 7</a:t>
            </a:r>
            <a:br>
              <a:rPr lang="en-US" sz="2200" dirty="0" smtClean="0"/>
            </a:br>
            <a:endParaRPr lang="en-US" sz="2200" dirty="0"/>
          </a:p>
        </p:txBody>
      </p:sp>
      <p:sp>
        <p:nvSpPr>
          <p:cNvPr id="5" name="TextBox 4"/>
          <p:cNvSpPr txBox="1"/>
          <p:nvPr/>
        </p:nvSpPr>
        <p:spPr>
          <a:xfrm>
            <a:off x="3943337" y="1913105"/>
            <a:ext cx="4286751"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Gross requirements of 24 in week 7</a:t>
            </a:r>
            <a:endParaRPr lang="en-US" dirty="0">
              <a:solidFill>
                <a:schemeClr val="bg1"/>
              </a:solidFill>
              <a:latin typeface="Lucida Bright" panose="02040602050505020304" pitchFamily="18" charset="0"/>
            </a:endParaRPr>
          </a:p>
        </p:txBody>
      </p:sp>
      <p:sp>
        <p:nvSpPr>
          <p:cNvPr id="6" name="Oval 5"/>
          <p:cNvSpPr/>
          <p:nvPr/>
        </p:nvSpPr>
        <p:spPr>
          <a:xfrm>
            <a:off x="5754939" y="3286239"/>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54938" y="3633873"/>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54940" y="3984686"/>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70896" y="4312466"/>
            <a:ext cx="398011" cy="273933"/>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62719" y="4680507"/>
            <a:ext cx="410217" cy="235308"/>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5" idx="2"/>
            <a:endCxn id="6" idx="0"/>
          </p:cNvCxnSpPr>
          <p:nvPr/>
        </p:nvCxnSpPr>
        <p:spPr>
          <a:xfrm flipH="1">
            <a:off x="5920826" y="2282437"/>
            <a:ext cx="165887" cy="1003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330" y="1913105"/>
            <a:ext cx="2097049"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18 units on hand</a:t>
            </a:r>
            <a:endParaRPr lang="en-US" dirty="0">
              <a:solidFill>
                <a:schemeClr val="bg1"/>
              </a:solidFill>
              <a:latin typeface="Lucida Bright" panose="02040602050505020304" pitchFamily="18" charset="0"/>
            </a:endParaRPr>
          </a:p>
        </p:txBody>
      </p:sp>
      <p:cxnSp>
        <p:nvCxnSpPr>
          <p:cNvPr id="16" name="Straight Arrow Connector 15"/>
          <p:cNvCxnSpPr>
            <a:stCxn id="15" idx="2"/>
            <a:endCxn id="7" idx="2"/>
          </p:cNvCxnSpPr>
          <p:nvPr/>
        </p:nvCxnSpPr>
        <p:spPr>
          <a:xfrm>
            <a:off x="1693855" y="2282437"/>
            <a:ext cx="4061083" cy="1472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68907" y="5332202"/>
            <a:ext cx="2747455" cy="1200329"/>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Net requirements are 6 since there are 18 rear-wheel sub-assemblies in inventory</a:t>
            </a:r>
            <a:endParaRPr lang="en-US" dirty="0">
              <a:solidFill>
                <a:schemeClr val="bg1"/>
              </a:solidFill>
              <a:latin typeface="Lucida Bright" panose="02040602050505020304" pitchFamily="18" charset="0"/>
            </a:endParaRPr>
          </a:p>
        </p:txBody>
      </p:sp>
      <p:cxnSp>
        <p:nvCxnSpPr>
          <p:cNvPr id="20" name="Straight Arrow Connector 19"/>
          <p:cNvCxnSpPr>
            <a:stCxn id="19" idx="0"/>
            <a:endCxn id="8" idx="6"/>
          </p:cNvCxnSpPr>
          <p:nvPr/>
        </p:nvCxnSpPr>
        <p:spPr>
          <a:xfrm flipH="1" flipV="1">
            <a:off x="6086713" y="4106067"/>
            <a:ext cx="1355922" cy="1226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95759" y="5341870"/>
            <a:ext cx="2336929" cy="1200329"/>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Planned Order Receipts are 200 units because lot size is 200. </a:t>
            </a:r>
            <a:endParaRPr lang="en-US" dirty="0">
              <a:solidFill>
                <a:schemeClr val="bg1"/>
              </a:solidFill>
              <a:latin typeface="Lucida Bright" panose="02040602050505020304" pitchFamily="18" charset="0"/>
            </a:endParaRPr>
          </a:p>
        </p:txBody>
      </p:sp>
      <p:cxnSp>
        <p:nvCxnSpPr>
          <p:cNvPr id="24" name="Straight Arrow Connector 23"/>
          <p:cNvCxnSpPr>
            <a:stCxn id="23" idx="0"/>
            <a:endCxn id="9" idx="4"/>
          </p:cNvCxnSpPr>
          <p:nvPr/>
        </p:nvCxnSpPr>
        <p:spPr>
          <a:xfrm flipV="1">
            <a:off x="4664224" y="4586399"/>
            <a:ext cx="1205678" cy="7554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1120" y="5341870"/>
            <a:ext cx="2605636" cy="1200329"/>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Planned order releases are for 200 in week 6, since the lead time is one week</a:t>
            </a:r>
            <a:endParaRPr lang="en-US" dirty="0">
              <a:solidFill>
                <a:schemeClr val="bg1"/>
              </a:solidFill>
              <a:latin typeface="Lucida Bright" panose="02040602050505020304" pitchFamily="18" charset="0"/>
            </a:endParaRPr>
          </a:p>
        </p:txBody>
      </p:sp>
      <p:cxnSp>
        <p:nvCxnSpPr>
          <p:cNvPr id="29" name="Straight Arrow Connector 28"/>
          <p:cNvCxnSpPr>
            <a:stCxn id="28" idx="0"/>
            <a:endCxn id="10" idx="2"/>
          </p:cNvCxnSpPr>
          <p:nvPr/>
        </p:nvCxnSpPr>
        <p:spPr>
          <a:xfrm flipV="1">
            <a:off x="1993938" y="4798161"/>
            <a:ext cx="3168781" cy="543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44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Alternative 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There are two ways to approach inventory management. The first is the periodic re-order model:</a:t>
            </a:r>
          </a:p>
          <a:p>
            <a:endParaRPr lang="en-US" sz="2000" dirty="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The inventory is replenished at regular intervals, and the quantity of goods re-ordered changes.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902" y="2773292"/>
            <a:ext cx="6668256" cy="2130481"/>
          </a:xfrm>
          <a:prstGeom prst="rect">
            <a:avLst/>
          </a:prstGeom>
        </p:spPr>
      </p:pic>
    </p:spTree>
    <p:extLst>
      <p:ext uri="{BB962C8B-B14F-4D97-AF65-F5344CB8AC3E}">
        <p14:creationId xmlns:p14="http://schemas.microsoft.com/office/powerpoint/2010/main" val="3039152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5504" y="2521834"/>
            <a:ext cx="6814043" cy="2560320"/>
          </a:xfrm>
          <a:prstGeom prst="rect">
            <a:avLst/>
          </a:prstGeom>
        </p:spPr>
      </p:pic>
      <p:sp>
        <p:nvSpPr>
          <p:cNvPr id="2" name="Title 1"/>
          <p:cNvSpPr>
            <a:spLocks noGrp="1"/>
          </p:cNvSpPr>
          <p:nvPr>
            <p:ph type="title"/>
          </p:nvPr>
        </p:nvSpPr>
        <p:spPr/>
        <p:txBody>
          <a:bodyPr>
            <a:normAutofit fontScale="90000"/>
          </a:bodyPr>
          <a:lstStyle/>
          <a:p>
            <a:r>
              <a:rPr lang="en-US" dirty="0"/>
              <a:t>Materials Requirement Planning</a:t>
            </a:r>
            <a:br>
              <a:rPr lang="en-US" dirty="0"/>
            </a:br>
            <a:r>
              <a:rPr lang="en-US" dirty="0" smtClean="0"/>
              <a:t/>
            </a:r>
            <a:br>
              <a:rPr lang="en-US" dirty="0" smtClean="0"/>
            </a:br>
            <a:r>
              <a:rPr lang="en-US" sz="2200" dirty="0" smtClean="0"/>
              <a:t>The company needs to obtain the parts necessary to start making the 24 wagons in week 7</a:t>
            </a:r>
            <a:br>
              <a:rPr lang="en-US" sz="2200" dirty="0" smtClean="0"/>
            </a:br>
            <a:endParaRPr lang="en-US" sz="2200" dirty="0"/>
          </a:p>
        </p:txBody>
      </p:sp>
      <p:sp>
        <p:nvSpPr>
          <p:cNvPr id="5" name="TextBox 4"/>
          <p:cNvSpPr txBox="1"/>
          <p:nvPr/>
        </p:nvSpPr>
        <p:spPr>
          <a:xfrm>
            <a:off x="3943337" y="1913105"/>
            <a:ext cx="4286751"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Gross requirements of 24 in week 7</a:t>
            </a:r>
            <a:endParaRPr lang="en-US" dirty="0">
              <a:solidFill>
                <a:schemeClr val="bg1"/>
              </a:solidFill>
              <a:latin typeface="Lucida Bright" panose="02040602050505020304" pitchFamily="18" charset="0"/>
            </a:endParaRPr>
          </a:p>
        </p:txBody>
      </p:sp>
      <p:sp>
        <p:nvSpPr>
          <p:cNvPr id="6" name="Oval 5"/>
          <p:cNvSpPr/>
          <p:nvPr/>
        </p:nvSpPr>
        <p:spPr>
          <a:xfrm>
            <a:off x="5754939" y="3286239"/>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54938" y="3633873"/>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54937" y="3962236"/>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5" idx="2"/>
            <a:endCxn id="6" idx="0"/>
          </p:cNvCxnSpPr>
          <p:nvPr/>
        </p:nvCxnSpPr>
        <p:spPr>
          <a:xfrm flipH="1">
            <a:off x="5920826" y="2282437"/>
            <a:ext cx="165887" cy="1003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330" y="1913105"/>
            <a:ext cx="2097049"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52 units on hand</a:t>
            </a:r>
            <a:endParaRPr lang="en-US" dirty="0">
              <a:solidFill>
                <a:schemeClr val="bg1"/>
              </a:solidFill>
              <a:latin typeface="Lucida Bright" panose="02040602050505020304" pitchFamily="18" charset="0"/>
            </a:endParaRPr>
          </a:p>
        </p:txBody>
      </p:sp>
      <p:cxnSp>
        <p:nvCxnSpPr>
          <p:cNvPr id="16" name="Straight Arrow Connector 15"/>
          <p:cNvCxnSpPr>
            <a:stCxn id="15" idx="2"/>
            <a:endCxn id="7" idx="2"/>
          </p:cNvCxnSpPr>
          <p:nvPr/>
        </p:nvCxnSpPr>
        <p:spPr>
          <a:xfrm>
            <a:off x="1693855" y="2282437"/>
            <a:ext cx="4061083" cy="1472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5329" y="5321551"/>
            <a:ext cx="4323181" cy="923330"/>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Net requirements are 0 since there are more front-wheel sub-assemblies in inventory than are needed</a:t>
            </a:r>
            <a:endParaRPr lang="en-US" dirty="0">
              <a:solidFill>
                <a:schemeClr val="bg1"/>
              </a:solidFill>
              <a:latin typeface="Lucida Bright" panose="02040602050505020304" pitchFamily="18" charset="0"/>
            </a:endParaRPr>
          </a:p>
        </p:txBody>
      </p:sp>
      <p:cxnSp>
        <p:nvCxnSpPr>
          <p:cNvPr id="20" name="Straight Arrow Connector 19"/>
          <p:cNvCxnSpPr>
            <a:stCxn id="19" idx="0"/>
            <a:endCxn id="8" idx="2"/>
          </p:cNvCxnSpPr>
          <p:nvPr/>
        </p:nvCxnSpPr>
        <p:spPr>
          <a:xfrm flipV="1">
            <a:off x="2806920" y="4083617"/>
            <a:ext cx="2948017" cy="1237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192060" y="3633872"/>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3572" y="5321550"/>
            <a:ext cx="3207490" cy="923330"/>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Inventory decreases to 28, since 24 are taken from an inventory of 52 units</a:t>
            </a:r>
            <a:endParaRPr lang="en-US" dirty="0">
              <a:solidFill>
                <a:schemeClr val="bg1"/>
              </a:solidFill>
              <a:latin typeface="Lucida Bright" panose="02040602050505020304" pitchFamily="18" charset="0"/>
            </a:endParaRPr>
          </a:p>
        </p:txBody>
      </p:sp>
      <p:cxnSp>
        <p:nvCxnSpPr>
          <p:cNvPr id="27" name="Straight Arrow Connector 26"/>
          <p:cNvCxnSpPr>
            <a:stCxn id="26" idx="0"/>
            <a:endCxn id="25" idx="4"/>
          </p:cNvCxnSpPr>
          <p:nvPr/>
        </p:nvCxnSpPr>
        <p:spPr>
          <a:xfrm flipH="1" flipV="1">
            <a:off x="6357947" y="3876633"/>
            <a:ext cx="659370" cy="1444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770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856" y="2509695"/>
            <a:ext cx="6922096" cy="2560320"/>
          </a:xfrm>
          <a:prstGeom prst="rect">
            <a:avLst/>
          </a:prstGeom>
        </p:spPr>
      </p:pic>
      <p:sp>
        <p:nvSpPr>
          <p:cNvPr id="2" name="Title 1"/>
          <p:cNvSpPr>
            <a:spLocks noGrp="1"/>
          </p:cNvSpPr>
          <p:nvPr>
            <p:ph type="title"/>
          </p:nvPr>
        </p:nvSpPr>
        <p:spPr/>
        <p:txBody>
          <a:bodyPr>
            <a:normAutofit fontScale="90000"/>
          </a:bodyPr>
          <a:lstStyle/>
          <a:p>
            <a:r>
              <a:rPr lang="en-US" dirty="0"/>
              <a:t>Materials Requirement Planning</a:t>
            </a:r>
            <a:br>
              <a:rPr lang="en-US" dirty="0"/>
            </a:br>
            <a:r>
              <a:rPr lang="en-US" dirty="0" smtClean="0"/>
              <a:t/>
            </a:r>
            <a:br>
              <a:rPr lang="en-US" dirty="0" smtClean="0"/>
            </a:br>
            <a:r>
              <a:rPr lang="en-US" sz="2200" dirty="0" smtClean="0"/>
              <a:t>The company needs to obtain the parts necessary to start making the 200 rear-wheel subassemblies in week 6</a:t>
            </a:r>
            <a:br>
              <a:rPr lang="en-US" sz="2200" dirty="0" smtClean="0"/>
            </a:br>
            <a:endParaRPr lang="en-US" sz="2200" dirty="0"/>
          </a:p>
        </p:txBody>
      </p:sp>
      <p:sp>
        <p:nvSpPr>
          <p:cNvPr id="5" name="TextBox 4"/>
          <p:cNvSpPr txBox="1"/>
          <p:nvPr/>
        </p:nvSpPr>
        <p:spPr>
          <a:xfrm>
            <a:off x="755856" y="5206802"/>
            <a:ext cx="7759493" cy="1200329"/>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Gross requirements are 400 in week 6, since there are two wheels per rear sub-assemblies. Had there been front sub-assemblies to be made, gross requirements for wheels would have included enough to make them   </a:t>
            </a:r>
            <a:endParaRPr lang="en-US" dirty="0">
              <a:solidFill>
                <a:schemeClr val="bg1"/>
              </a:solidFill>
              <a:latin typeface="Lucida Bright" panose="02040602050505020304" pitchFamily="18" charset="0"/>
            </a:endParaRPr>
          </a:p>
        </p:txBody>
      </p:sp>
      <p:sp>
        <p:nvSpPr>
          <p:cNvPr id="6" name="Oval 5"/>
          <p:cNvSpPr/>
          <p:nvPr/>
        </p:nvSpPr>
        <p:spPr>
          <a:xfrm>
            <a:off x="5289670" y="3286239"/>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3110" y="3625620"/>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97042" y="3983676"/>
            <a:ext cx="331773" cy="242761"/>
          </a:xfrm>
          <a:prstGeom prst="ellipse">
            <a:avLst/>
          </a:prstGeom>
          <a:solidFill>
            <a:schemeClr val="bg2">
              <a:lumMod val="9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5330" y="1913105"/>
            <a:ext cx="2238113" cy="369332"/>
          </a:xfrm>
          <a:prstGeom prst="rect">
            <a:avLst/>
          </a:prstGeom>
          <a:noFill/>
          <a:ln>
            <a:solidFill>
              <a:schemeClr val="bg1"/>
            </a:solidFill>
          </a:ln>
        </p:spPr>
        <p:txBody>
          <a:bodyPr wrap="none" rtlCol="0">
            <a:spAutoFit/>
          </a:bodyPr>
          <a:lstStyle/>
          <a:p>
            <a:r>
              <a:rPr lang="en-US" dirty="0" smtClean="0">
                <a:solidFill>
                  <a:schemeClr val="bg1"/>
                </a:solidFill>
                <a:latin typeface="Lucida Bright" panose="02040602050505020304" pitchFamily="18" charset="0"/>
              </a:rPr>
              <a:t>450 units on hand</a:t>
            </a:r>
            <a:endParaRPr lang="en-US" dirty="0">
              <a:solidFill>
                <a:schemeClr val="bg1"/>
              </a:solidFill>
              <a:latin typeface="Lucida Bright" panose="02040602050505020304" pitchFamily="18" charset="0"/>
            </a:endParaRPr>
          </a:p>
        </p:txBody>
      </p:sp>
      <p:cxnSp>
        <p:nvCxnSpPr>
          <p:cNvPr id="16" name="Straight Arrow Connector 15"/>
          <p:cNvCxnSpPr>
            <a:endCxn id="7" idx="2"/>
          </p:cNvCxnSpPr>
          <p:nvPr/>
        </p:nvCxnSpPr>
        <p:spPr>
          <a:xfrm>
            <a:off x="1261602" y="2237840"/>
            <a:ext cx="4031508" cy="1509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5950" y="1727436"/>
            <a:ext cx="3967748" cy="646331"/>
          </a:xfrm>
          <a:prstGeom prst="rect">
            <a:avLst/>
          </a:prstGeom>
          <a:noFill/>
          <a:ln>
            <a:solidFill>
              <a:schemeClr val="bg1"/>
            </a:solidFill>
          </a:ln>
        </p:spPr>
        <p:txBody>
          <a:bodyPr wrap="square" rtlCol="0">
            <a:spAutoFit/>
          </a:bodyPr>
          <a:lstStyle/>
          <a:p>
            <a:r>
              <a:rPr lang="en-US" dirty="0" smtClean="0">
                <a:solidFill>
                  <a:schemeClr val="bg1"/>
                </a:solidFill>
                <a:latin typeface="Lucida Bright" panose="02040602050505020304" pitchFamily="18" charset="0"/>
              </a:rPr>
              <a:t>Net requirements are 0 since there are 450 wheels in inventory</a:t>
            </a:r>
            <a:endParaRPr lang="en-US" dirty="0">
              <a:solidFill>
                <a:schemeClr val="bg1"/>
              </a:solidFill>
              <a:latin typeface="Lucida Bright" panose="02040602050505020304" pitchFamily="18" charset="0"/>
            </a:endParaRPr>
          </a:p>
        </p:txBody>
      </p:sp>
      <p:cxnSp>
        <p:nvCxnSpPr>
          <p:cNvPr id="43" name="Elbow Connector 42"/>
          <p:cNvCxnSpPr>
            <a:stCxn id="5" idx="0"/>
          </p:cNvCxnSpPr>
          <p:nvPr/>
        </p:nvCxnSpPr>
        <p:spPr>
          <a:xfrm rot="5400000" flipH="1" flipV="1">
            <a:off x="4062610" y="3979743"/>
            <a:ext cx="1800053" cy="654067"/>
          </a:xfrm>
          <a:prstGeom prst="bentConnector3">
            <a:avLst>
              <a:gd name="adj1" fmla="val 10034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9" idx="2"/>
          </p:cNvCxnSpPr>
          <p:nvPr/>
        </p:nvCxnSpPr>
        <p:spPr>
          <a:xfrm rot="5400000">
            <a:off x="5048676" y="2953907"/>
            <a:ext cx="1731289" cy="571009"/>
          </a:xfrm>
          <a:prstGeom prst="bentConnector3">
            <a:avLst>
              <a:gd name="adj1" fmla="val 9907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898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Requirement Planning</a:t>
            </a:r>
            <a:br>
              <a:rPr lang="en-US" dirty="0" smtClean="0"/>
            </a:br>
            <a:r>
              <a:rPr lang="en-US" dirty="0" smtClean="0"/>
              <a:t>Just-In-Time Inventory Systems</a:t>
            </a:r>
            <a:r>
              <a:rPr lang="en-US" dirty="0" smtClean="0"/>
              <a:t/>
            </a:r>
            <a:br>
              <a:rPr lang="en-US" dirty="0" smtClean="0"/>
            </a:br>
            <a:endParaRPr lang="en-US" dirty="0"/>
          </a:p>
        </p:txBody>
      </p:sp>
      <p:sp>
        <p:nvSpPr>
          <p:cNvPr id="11" name="Content Placeholder 10"/>
          <p:cNvSpPr>
            <a:spLocks noGrp="1"/>
          </p:cNvSpPr>
          <p:nvPr>
            <p:ph idx="1"/>
          </p:nvPr>
        </p:nvSpPr>
        <p:spPr/>
        <p:txBody>
          <a:bodyPr>
            <a:normAutofit/>
          </a:bodyPr>
          <a:lstStyle/>
          <a:p>
            <a:pPr marL="0" indent="0">
              <a:buNone/>
            </a:pPr>
            <a:r>
              <a:rPr lang="en-US" sz="2000" dirty="0" smtClean="0"/>
              <a:t>Just-in-Time inventory systems where first developed by Toyota with a system of cards (called </a:t>
            </a:r>
            <a:r>
              <a:rPr lang="en-US" sz="2000" i="1" dirty="0" err="1" smtClean="0"/>
              <a:t>kanban</a:t>
            </a:r>
            <a:r>
              <a:rPr lang="en-US" sz="2000" dirty="0" smtClean="0"/>
              <a:t>). </a:t>
            </a:r>
            <a:endParaRPr lang="en-US" sz="2000" dirty="0"/>
          </a:p>
          <a:p>
            <a:pPr marL="0" indent="0">
              <a:buNone/>
            </a:pPr>
            <a:r>
              <a:rPr lang="en-US" sz="2000" dirty="0" smtClean="0"/>
              <a:t>Each Toyota production batch was accompanied by a card. </a:t>
            </a:r>
            <a:r>
              <a:rPr lang="en-US" sz="2000" dirty="0" smtClean="0"/>
              <a:t>When the batch started to be used on the assembly line, the card was sent back to the production area, and it triggered the production of another batch. This system was very effective at eliminating inventories of component parts.</a:t>
            </a:r>
          </a:p>
          <a:p>
            <a:pPr marL="0" indent="0">
              <a:buNone/>
            </a:pPr>
            <a:r>
              <a:rPr lang="en-US" sz="2000" dirty="0" smtClean="0"/>
              <a:t>Few companies adopted the </a:t>
            </a:r>
            <a:r>
              <a:rPr lang="en-US" sz="2000" i="1" dirty="0" err="1" smtClean="0"/>
              <a:t>k</a:t>
            </a:r>
            <a:r>
              <a:rPr lang="en-US" sz="2000" i="1" dirty="0" err="1" smtClean="0"/>
              <a:t>anban</a:t>
            </a:r>
            <a:r>
              <a:rPr lang="en-US" sz="2000" dirty="0"/>
              <a:t> </a:t>
            </a:r>
            <a:r>
              <a:rPr lang="en-US" sz="2000" dirty="0" smtClean="0"/>
              <a:t>system, but the just-in-time concept was implemented with the help of the MRP system.</a:t>
            </a:r>
            <a:endParaRPr lang="en-US" sz="2000" dirty="0" smtClean="0"/>
          </a:p>
          <a:p>
            <a:pPr marL="0" indent="0">
              <a:buNone/>
            </a:pPr>
            <a:endParaRPr lang="en-US" sz="20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752560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Requirement Planning</a:t>
            </a:r>
            <a:br>
              <a:rPr lang="en-US" dirty="0" smtClean="0"/>
            </a:br>
            <a:r>
              <a:rPr lang="en-US" dirty="0"/>
              <a:t>Just-In-Time Inventory </a:t>
            </a:r>
            <a:r>
              <a:rPr lang="en-US" dirty="0" smtClean="0"/>
              <a:t>Systems</a:t>
            </a:r>
            <a:endParaRPr lang="en-US" dirty="0"/>
          </a:p>
        </p:txBody>
      </p:sp>
      <p:sp>
        <p:nvSpPr>
          <p:cNvPr id="11" name="Content Placeholder 10"/>
          <p:cNvSpPr>
            <a:spLocks noGrp="1"/>
          </p:cNvSpPr>
          <p:nvPr>
            <p:ph idx="1"/>
          </p:nvPr>
        </p:nvSpPr>
        <p:spPr/>
        <p:txBody>
          <a:bodyPr>
            <a:normAutofit/>
          </a:bodyPr>
          <a:lstStyle/>
          <a:p>
            <a:pPr marL="0" indent="0">
              <a:buNone/>
            </a:pPr>
            <a:r>
              <a:rPr lang="en-US" sz="2000" dirty="0" smtClean="0"/>
              <a:t>Materials Requirement </a:t>
            </a:r>
            <a:r>
              <a:rPr lang="en-US" sz="2000" dirty="0"/>
              <a:t>Planning (MRP) allows companies to manufacture “just in time</a:t>
            </a:r>
            <a:r>
              <a:rPr lang="en-US" sz="2000" dirty="0" smtClean="0"/>
              <a:t>”:</a:t>
            </a:r>
          </a:p>
          <a:p>
            <a:pPr lvl="2"/>
            <a:r>
              <a:rPr lang="en-US" sz="2000" dirty="0" smtClean="0"/>
              <a:t>Reductions in lot sizes were achievable because of reductions in set-up costs, mostly due to technological improvements. Set-up costs have a direct impact on the size of lot sizes.</a:t>
            </a:r>
          </a:p>
          <a:p>
            <a:pPr lvl="2"/>
            <a:r>
              <a:rPr lang="en-US" sz="2000" dirty="0" smtClean="0"/>
              <a:t>Lower technology costs have allowed MRP programs  to run in real time—rather than in batch mode—and MRP  programs of suppliers are linked to MRP programs of Original Equipment Manufacturers.     This allows changes in forecasts and sales to have     an immediate impact on the entire supply chain.</a:t>
            </a: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6319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Requirement Planning</a:t>
            </a:r>
            <a:br>
              <a:rPr lang="en-US" dirty="0" smtClean="0"/>
            </a:br>
            <a:r>
              <a:rPr lang="en-US" dirty="0" smtClean="0"/>
              <a:t>Derivatives</a:t>
            </a:r>
            <a:endParaRPr lang="en-US" dirty="0"/>
          </a:p>
        </p:txBody>
      </p:sp>
      <p:sp>
        <p:nvSpPr>
          <p:cNvPr id="11" name="Content Placeholder 10"/>
          <p:cNvSpPr>
            <a:spLocks noGrp="1"/>
          </p:cNvSpPr>
          <p:nvPr>
            <p:ph idx="1"/>
          </p:nvPr>
        </p:nvSpPr>
        <p:spPr/>
        <p:txBody>
          <a:bodyPr>
            <a:normAutofit/>
          </a:bodyPr>
          <a:lstStyle/>
          <a:p>
            <a:pPr marL="0" indent="0">
              <a:buNone/>
            </a:pPr>
            <a:r>
              <a:rPr lang="en-US" sz="2000" dirty="0" smtClean="0"/>
              <a:t>The benefits of Materials Requirement </a:t>
            </a:r>
            <a:r>
              <a:rPr lang="en-US" sz="2000" dirty="0"/>
              <a:t>Planning (MRP) </a:t>
            </a:r>
            <a:r>
              <a:rPr lang="en-US" sz="2000" dirty="0" smtClean="0"/>
              <a:t>programs in manufacturing environment triggered the development of similar dependent-demand programs:</a:t>
            </a:r>
          </a:p>
          <a:p>
            <a:pPr lvl="3"/>
            <a:r>
              <a:rPr lang="en-US" sz="2000" dirty="0" smtClean="0"/>
              <a:t>Manufacturing Resources Planning (MRP II) is a program similar to MRP, but that includes data on costs, and allows production times to be changed, to accommodate holidays, staff shortages, and so on.</a:t>
            </a:r>
          </a:p>
          <a:p>
            <a:pPr lvl="3"/>
            <a:r>
              <a:rPr lang="en-US" sz="2000" dirty="0" smtClean="0"/>
              <a:t>Distribution Resources Planning (DRP) is a   program that uses the “pull” principle and applies  it to retail. The retail sale “pulls” the demand for  the product in the supply chain, from wholesaler        to the manufacturer.</a:t>
            </a: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177075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Requirement Planning</a:t>
            </a:r>
            <a:br>
              <a:rPr lang="en-US" dirty="0" smtClean="0"/>
            </a:br>
            <a:r>
              <a:rPr lang="en-US" dirty="0" smtClean="0"/>
              <a:t>Derivatives</a:t>
            </a:r>
            <a:endParaRPr lang="en-US" dirty="0"/>
          </a:p>
        </p:txBody>
      </p:sp>
      <p:sp>
        <p:nvSpPr>
          <p:cNvPr id="11" name="Content Placeholder 10"/>
          <p:cNvSpPr>
            <a:spLocks noGrp="1"/>
          </p:cNvSpPr>
          <p:nvPr>
            <p:ph idx="1"/>
          </p:nvPr>
        </p:nvSpPr>
        <p:spPr/>
        <p:txBody>
          <a:bodyPr>
            <a:normAutofit/>
          </a:bodyPr>
          <a:lstStyle/>
          <a:p>
            <a:pPr marL="0" indent="0">
              <a:buNone/>
            </a:pPr>
            <a:r>
              <a:rPr lang="en-US" sz="2000" dirty="0" smtClean="0"/>
              <a:t>Another derivative product is Enterprise Resources Planning (ERP) that includes all of the programs that are necessary to run a corporation, from an MRP II to a warehouse management module, an accounting module, a finance module, a human resources management module and so on.</a:t>
            </a:r>
          </a:p>
          <a:p>
            <a:pPr marL="0" indent="0">
              <a:buNone/>
            </a:pPr>
            <a:r>
              <a:rPr lang="en-US" sz="2000" dirty="0" smtClean="0"/>
              <a:t>The growth of ERP was triggered in part by the success of MPR II programs, which were successful in controlling manufacturing costs, but mostly by concerns about legacy management systems affected by the Y2K transition.</a:t>
            </a:r>
            <a:endParaRPr lang="en-US" sz="2000" dirty="0"/>
          </a:p>
          <a:p>
            <a:pPr marL="0" indent="0">
              <a:buNone/>
            </a:pPr>
            <a:endParaRPr lang="en-US" sz="2000" dirty="0"/>
          </a:p>
        </p:txBody>
      </p:sp>
    </p:spTree>
    <p:extLst>
      <p:ext uri="{BB962C8B-B14F-4D97-AF65-F5344CB8AC3E}">
        <p14:creationId xmlns:p14="http://schemas.microsoft.com/office/powerpoint/2010/main" val="3978327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Management </a:t>
            </a:r>
            <a:r>
              <a:rPr lang="en-US" dirty="0" smtClean="0"/>
              <a:t>as a Marketing Tool</a:t>
            </a:r>
            <a:endParaRPr lang="en-US" dirty="0"/>
          </a:p>
        </p:txBody>
      </p:sp>
      <p:sp>
        <p:nvSpPr>
          <p:cNvPr id="3" name="Content Placeholder 2"/>
          <p:cNvSpPr>
            <a:spLocks noGrp="1"/>
          </p:cNvSpPr>
          <p:nvPr>
            <p:ph idx="1"/>
          </p:nvPr>
        </p:nvSpPr>
        <p:spPr/>
        <p:txBody>
          <a:bodyPr/>
          <a:lstStyle/>
          <a:p>
            <a:pPr marL="0" indent="0">
              <a:buNone/>
            </a:pPr>
            <a:r>
              <a:rPr lang="en-US" sz="2000" dirty="0"/>
              <a:t>A benefit of </a:t>
            </a:r>
            <a:r>
              <a:rPr lang="en-US" sz="2000" dirty="0" smtClean="0"/>
              <a:t>good inventory management is that companies are able to deliver goods to their customers when the goods are needed. Ther</a:t>
            </a:r>
            <a:r>
              <a:rPr lang="en-US" sz="2000" dirty="0" smtClean="0"/>
              <a:t>e is a greater likelihood that the item is in inventory and available for sale.</a:t>
            </a:r>
          </a:p>
          <a:p>
            <a:pPr marL="0" indent="0">
              <a:buNone/>
            </a:pPr>
            <a:r>
              <a:rPr lang="en-US" sz="2000" dirty="0" smtClean="0"/>
              <a:t>Good inventory practices also lower costs, which allows a company to be more profitable or allows a company to sell at a lower price, which translates into a competitive advantage.</a:t>
            </a:r>
          </a:p>
          <a:p>
            <a:pPr marL="0" indent="0">
              <a:buNone/>
            </a:pPr>
            <a:r>
              <a:rPr lang="en-US" sz="2000" dirty="0" smtClean="0"/>
              <a:t>Good inventory practices (an MRP) allows companies to inform their customers of the status of an order. </a:t>
            </a:r>
            <a:endParaRPr lang="en-US" sz="2000" dirty="0"/>
          </a:p>
          <a:p>
            <a:endParaRPr lang="en-US" dirty="0"/>
          </a:p>
        </p:txBody>
      </p:sp>
    </p:spTree>
    <p:extLst>
      <p:ext uri="{BB962C8B-B14F-4D97-AF65-F5344CB8AC3E}">
        <p14:creationId xmlns:p14="http://schemas.microsoft.com/office/powerpoint/2010/main" val="229548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Alternative II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most frequently used alternative is the fixed-order-quantity model:</a:t>
            </a:r>
          </a:p>
          <a:p>
            <a:endParaRPr lang="en-US" sz="2000" dirty="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The inventory is replenished whenever inventory level  reaches a certain point. The periodicity changes.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6" y="2773292"/>
            <a:ext cx="6484315" cy="2130481"/>
          </a:xfrm>
          <a:prstGeom prst="rect">
            <a:avLst/>
          </a:prstGeom>
        </p:spPr>
      </p:pic>
    </p:spTree>
    <p:extLst>
      <p:ext uri="{BB962C8B-B14F-4D97-AF65-F5344CB8AC3E}">
        <p14:creationId xmlns:p14="http://schemas.microsoft.com/office/powerpoint/2010/main" val="245327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Costs</a:t>
            </a:r>
            <a:endParaRPr lang="en-US" dirty="0"/>
          </a:p>
        </p:txBody>
      </p:sp>
      <p:sp>
        <p:nvSpPr>
          <p:cNvPr id="3" name="Content Placeholder 2"/>
          <p:cNvSpPr>
            <a:spLocks noGrp="1"/>
          </p:cNvSpPr>
          <p:nvPr>
            <p:ph idx="1"/>
          </p:nvPr>
        </p:nvSpPr>
        <p:spPr>
          <a:xfrm>
            <a:off x="498474" y="1981200"/>
            <a:ext cx="7219497" cy="4144963"/>
          </a:xfrm>
        </p:spPr>
        <p:txBody>
          <a:bodyPr>
            <a:normAutofit/>
          </a:bodyPr>
          <a:lstStyle/>
          <a:p>
            <a:pPr marL="0" indent="0">
              <a:buNone/>
            </a:pPr>
            <a:r>
              <a:rPr lang="en-US" sz="2000" dirty="0" smtClean="0"/>
              <a:t>Inventory management involves trade-offs between several costs:</a:t>
            </a:r>
          </a:p>
          <a:p>
            <a:pPr marL="0" indent="0">
              <a:buNone/>
            </a:pPr>
            <a:endParaRPr lang="en-US" sz="2000" b="1" dirty="0"/>
          </a:p>
          <a:p>
            <a:pPr lvl="2"/>
            <a:r>
              <a:rPr lang="en-US" sz="2000" dirty="0" smtClean="0"/>
              <a:t>Ordering costs</a:t>
            </a:r>
          </a:p>
          <a:p>
            <a:pPr lvl="2"/>
            <a:r>
              <a:rPr lang="en-US" sz="2000" dirty="0" smtClean="0"/>
              <a:t>Set-up costs</a:t>
            </a:r>
          </a:p>
          <a:p>
            <a:pPr lvl="2"/>
            <a:r>
              <a:rPr lang="en-US" sz="2000" dirty="0" smtClean="0"/>
              <a:t>Holding (Carrying) costs</a:t>
            </a:r>
          </a:p>
          <a:p>
            <a:pPr lvl="2"/>
            <a:r>
              <a:rPr lang="en-US" sz="2000" dirty="0" smtClean="0"/>
              <a:t>Shortage costs</a:t>
            </a:r>
            <a:endParaRPr lang="en-US" sz="2000" dirty="0"/>
          </a:p>
          <a:p>
            <a:pPr marL="0" indent="0">
              <a:buNone/>
            </a:pPr>
            <a:endParaRPr lang="en-US" dirty="0"/>
          </a:p>
        </p:txBody>
      </p:sp>
    </p:spTree>
    <p:extLst>
      <p:ext uri="{BB962C8B-B14F-4D97-AF65-F5344CB8AC3E}">
        <p14:creationId xmlns:p14="http://schemas.microsoft.com/office/powerpoint/2010/main" val="74360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Costs</a:t>
            </a:r>
            <a:endParaRPr lang="en-US" dirty="0"/>
          </a:p>
        </p:txBody>
      </p:sp>
      <p:sp>
        <p:nvSpPr>
          <p:cNvPr id="3" name="Content Placeholder 2"/>
          <p:cNvSpPr>
            <a:spLocks noGrp="1"/>
          </p:cNvSpPr>
          <p:nvPr>
            <p:ph idx="1"/>
          </p:nvPr>
        </p:nvSpPr>
        <p:spPr>
          <a:xfrm>
            <a:off x="498474" y="1981200"/>
            <a:ext cx="7219497" cy="4144963"/>
          </a:xfrm>
        </p:spPr>
        <p:txBody>
          <a:bodyPr>
            <a:normAutofit/>
          </a:bodyPr>
          <a:lstStyle/>
          <a:p>
            <a:pPr marL="0" indent="0">
              <a:buNone/>
            </a:pPr>
            <a:r>
              <a:rPr lang="en-US" sz="2000" dirty="0" smtClean="0"/>
              <a:t>Inventory ordering costs are incurred whenever a purchase is made. They are unaffected by the size of the order. They include:</a:t>
            </a:r>
          </a:p>
          <a:p>
            <a:pPr lvl="2"/>
            <a:r>
              <a:rPr lang="en-US" sz="2000" dirty="0" smtClean="0"/>
              <a:t>The transaction costs associated with making an international purchase: international wire transfers, letters of credit, and bank fees.</a:t>
            </a:r>
          </a:p>
          <a:p>
            <a:pPr lvl="2"/>
            <a:r>
              <a:rPr lang="en-US" sz="2000" dirty="0" smtClean="0"/>
              <a:t>The document costs, such as certificates of origin, import license, customs brokerage fees.</a:t>
            </a:r>
          </a:p>
          <a:p>
            <a:pPr lvl="2"/>
            <a:r>
              <a:rPr lang="en-US" sz="2000" dirty="0" smtClean="0"/>
              <a:t>The time spent, as all international purchases take more time than domestic purchases.</a:t>
            </a:r>
          </a:p>
          <a:p>
            <a:pPr marL="0" indent="0">
              <a:buNone/>
            </a:pPr>
            <a:endParaRPr lang="en-US" dirty="0"/>
          </a:p>
          <a:p>
            <a:pPr lvl="2"/>
            <a:endParaRPr lang="en-US" sz="2000" dirty="0" smtClean="0"/>
          </a:p>
        </p:txBody>
      </p:sp>
    </p:spTree>
    <p:extLst>
      <p:ext uri="{BB962C8B-B14F-4D97-AF65-F5344CB8AC3E}">
        <p14:creationId xmlns:p14="http://schemas.microsoft.com/office/powerpoint/2010/main" val="10046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Costs</a:t>
            </a:r>
            <a:endParaRPr lang="en-US" dirty="0"/>
          </a:p>
        </p:txBody>
      </p:sp>
      <p:sp>
        <p:nvSpPr>
          <p:cNvPr id="3" name="Content Placeholder 2"/>
          <p:cNvSpPr>
            <a:spLocks noGrp="1"/>
          </p:cNvSpPr>
          <p:nvPr>
            <p:ph idx="1"/>
          </p:nvPr>
        </p:nvSpPr>
        <p:spPr>
          <a:xfrm>
            <a:off x="498474" y="1981200"/>
            <a:ext cx="7219497" cy="4144963"/>
          </a:xfrm>
        </p:spPr>
        <p:txBody>
          <a:bodyPr>
            <a:normAutofit/>
          </a:bodyPr>
          <a:lstStyle/>
          <a:p>
            <a:pPr marL="0" indent="0">
              <a:buNone/>
            </a:pPr>
            <a:r>
              <a:rPr lang="en-US" sz="2000" dirty="0" smtClean="0"/>
              <a:t>Set-up costs are similar to ordering costs: they are incurred every time a new production process is initiated. They are unaffected by the quantity produced. They include:</a:t>
            </a:r>
          </a:p>
          <a:p>
            <a:pPr lvl="2"/>
            <a:r>
              <a:rPr lang="en-US" sz="2000" dirty="0" smtClean="0"/>
              <a:t>The process-change costs associated with switching from making one type of part to making another type of part. Different raw materials, different settings, different speed.</a:t>
            </a:r>
          </a:p>
          <a:p>
            <a:pPr lvl="2"/>
            <a:r>
              <a:rPr lang="en-US" sz="2000" dirty="0" smtClean="0"/>
              <a:t>The time involved in making the change, from employees’ costs to production downtime costs.</a:t>
            </a:r>
          </a:p>
        </p:txBody>
      </p:sp>
    </p:spTree>
    <p:extLst>
      <p:ext uri="{BB962C8B-B14F-4D97-AF65-F5344CB8AC3E}">
        <p14:creationId xmlns:p14="http://schemas.microsoft.com/office/powerpoint/2010/main" val="95535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20" y="1163003"/>
            <a:ext cx="7564794" cy="5043196"/>
          </a:xfrm>
          <a:prstGeom prst="rect">
            <a:avLst/>
          </a:prstGeom>
        </p:spPr>
      </p:pic>
      <p:sp>
        <p:nvSpPr>
          <p:cNvPr id="5" name="TextBox 4"/>
          <p:cNvSpPr txBox="1"/>
          <p:nvPr/>
        </p:nvSpPr>
        <p:spPr>
          <a:xfrm>
            <a:off x="4077754" y="423387"/>
            <a:ext cx="4626735" cy="923330"/>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An offset printing machine incurs a setup cost when production changes from one job to another.</a:t>
            </a:r>
            <a:endParaRPr lang="en-US" dirty="0">
              <a:solidFill>
                <a:srgbClr val="000000"/>
              </a:solidFill>
              <a:latin typeface="Lucida Bright" pitchFamily="18" charset="0"/>
            </a:endParaRPr>
          </a:p>
        </p:txBody>
      </p:sp>
    </p:spTree>
    <p:extLst>
      <p:ext uri="{BB962C8B-B14F-4D97-AF65-F5344CB8AC3E}">
        <p14:creationId xmlns:p14="http://schemas.microsoft.com/office/powerpoint/2010/main" val="565061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17.potx" id="{3CE21A30-DFB3-454A-9DA7-F3E3AB7314F1}" vid="{DB49847D-81AF-43F5-BBCE-D3B502F588B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22832</TotalTime>
  <Words>2571</Words>
  <Application>Microsoft Office PowerPoint</Application>
  <PresentationFormat>On-screen Show (4:3)</PresentationFormat>
  <Paragraphs>302</Paragraphs>
  <Slides>46</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46</vt:i4>
      </vt:variant>
    </vt:vector>
  </HeadingPairs>
  <TitlesOfParts>
    <vt:vector size="55" baseType="lpstr">
      <vt:lpstr>Arial</vt:lpstr>
      <vt:lpstr>Calibri</vt:lpstr>
      <vt:lpstr>Cambria Math</vt:lpstr>
      <vt:lpstr>Lucida Bright</vt:lpstr>
      <vt:lpstr>Office Theme</vt:lpstr>
      <vt:lpstr>Office Theme</vt:lpstr>
      <vt:lpstr>Office Theme</vt:lpstr>
      <vt:lpstr>Office Theme</vt:lpstr>
      <vt:lpstr>chapter18</vt:lpstr>
      <vt:lpstr>Chapter 18 Supply Chain Operations—Inventory</vt:lpstr>
      <vt:lpstr>Inventory Management</vt:lpstr>
      <vt:lpstr>Dependent and Independent Demand</vt:lpstr>
      <vt:lpstr>Management Alternative I</vt:lpstr>
      <vt:lpstr>Management Alternative II</vt:lpstr>
      <vt:lpstr>Inventory Costs</vt:lpstr>
      <vt:lpstr>Ordering Costs</vt:lpstr>
      <vt:lpstr>Set-up Costs</vt:lpstr>
      <vt:lpstr>PowerPoint Presentation</vt:lpstr>
      <vt:lpstr>Holding Costs</vt:lpstr>
      <vt:lpstr>Shortage Costs</vt:lpstr>
      <vt:lpstr>Economic Order Quantity</vt:lpstr>
      <vt:lpstr>PowerPoint Presentation</vt:lpstr>
      <vt:lpstr>Economic Order Quantity</vt:lpstr>
      <vt:lpstr>Economic Order Quantity</vt:lpstr>
      <vt:lpstr>Economic Lot Size</vt:lpstr>
      <vt:lpstr>Economic Lot Size</vt:lpstr>
      <vt:lpstr>Economic Lot Size</vt:lpstr>
      <vt:lpstr>Lead Time</vt:lpstr>
      <vt:lpstr>Reorder Point</vt:lpstr>
      <vt:lpstr>Safety Stock</vt:lpstr>
      <vt:lpstr>PowerPoint Presentation</vt:lpstr>
      <vt:lpstr>Safety Stock Determination</vt:lpstr>
      <vt:lpstr>Safety Stock Determination</vt:lpstr>
      <vt:lpstr>Safety Stock Determination</vt:lpstr>
      <vt:lpstr>Re-order Point Determination</vt:lpstr>
      <vt:lpstr>A-B-C Classification</vt:lpstr>
      <vt:lpstr>Materials Requirement Planning MRP</vt:lpstr>
      <vt:lpstr>Materials Requirement Planning</vt:lpstr>
      <vt:lpstr>Materials Requirement Planning Bill of Materials</vt:lpstr>
      <vt:lpstr>Materials Requirement Planning Bill of Materials</vt:lpstr>
      <vt:lpstr>Materials Requirement Planning Bill of Materials</vt:lpstr>
      <vt:lpstr>Materials Requirement Planning Bill of Materials</vt:lpstr>
      <vt:lpstr>Materials Requirement Planning Bill of Materials</vt:lpstr>
      <vt:lpstr>Materials Requirement Planning Master Production Schedule</vt:lpstr>
      <vt:lpstr>Materials Requirement Planning Master Production Schedule</vt:lpstr>
      <vt:lpstr>Master Production Schedule  Order for 24 wagons in week 8</vt:lpstr>
      <vt:lpstr>Materials Requirement Planning  The company needs to obtain the parts necessary to start making the 24 wagons in week 7 </vt:lpstr>
      <vt:lpstr>Materials Requirement Planning  The company needs to obtain the parts necessary to start making the 24 wagons in week 7 </vt:lpstr>
      <vt:lpstr>Materials Requirement Planning  The company needs to obtain the parts necessary to start making the 24 wagons in week 7 </vt:lpstr>
      <vt:lpstr>Materials Requirement Planning  The company needs to obtain the parts necessary to start making the 200 rear-wheel subassemblies in week 6 </vt:lpstr>
      <vt:lpstr>Materials Requirement Planning Just-In-Time Inventory Systems </vt:lpstr>
      <vt:lpstr>Materials Requirement Planning Just-In-Time Inventory Systems</vt:lpstr>
      <vt:lpstr>Materials Requirement Planning Derivatives</vt:lpstr>
      <vt:lpstr>Materials Requirement Planning Derivatives</vt:lpstr>
      <vt:lpstr>Inventory Management as a Marketing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128</cp:revision>
  <dcterms:created xsi:type="dcterms:W3CDTF">2013-08-07T18:50:55Z</dcterms:created>
  <dcterms:modified xsi:type="dcterms:W3CDTF">2017-07-12T18:01:54Z</dcterms:modified>
</cp:coreProperties>
</file>