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 id="2147483799" r:id="rId2"/>
    <p:sldMasterId id="2147483811" r:id="rId3"/>
    <p:sldMasterId id="2147483824" r:id="rId4"/>
    <p:sldMasterId id="2147483848" r:id="rId5"/>
  </p:sldMasterIdLst>
  <p:sldIdLst>
    <p:sldId id="257" r:id="rId6"/>
    <p:sldId id="258" r:id="rId7"/>
    <p:sldId id="259" r:id="rId8"/>
    <p:sldId id="260" r:id="rId9"/>
    <p:sldId id="261" r:id="rId10"/>
    <p:sldId id="262" r:id="rId11"/>
    <p:sldId id="263" r:id="rId12"/>
    <p:sldId id="264" r:id="rId13"/>
    <p:sldId id="301"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302" r:id="rId44"/>
    <p:sldId id="294" r:id="rId45"/>
    <p:sldId id="295" r:id="rId46"/>
    <p:sldId id="296" r:id="rId47"/>
    <p:sldId id="297" r:id="rId48"/>
    <p:sldId id="298" r:id="rId49"/>
    <p:sldId id="30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FF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6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89689-7291-4BE3-A14B-00B0D81BC566}" type="doc">
      <dgm:prSet loTypeId="urn:microsoft.com/office/officeart/2005/8/layout/hProcess9" loCatId="process" qsTypeId="urn:microsoft.com/office/officeart/2005/8/quickstyle/simple1" qsCatId="simple" csTypeId="urn:microsoft.com/office/officeart/2005/8/colors/accent0_1" csCatId="mainScheme" phldr="1"/>
      <dgm:spPr/>
    </dgm:pt>
    <dgm:pt modelId="{5D997CD3-D3D1-492F-95D1-0F9A1E7504C8}">
      <dgm:prSet phldrT="[Text]" custT="1"/>
      <dgm:spPr/>
      <dgm:t>
        <a:bodyPr/>
        <a:lstStyle/>
        <a:p>
          <a:r>
            <a:rPr lang="en-US" sz="2000" dirty="0" smtClean="0"/>
            <a:t>Entry</a:t>
          </a:r>
          <a:endParaRPr lang="en-US" sz="2000" dirty="0"/>
        </a:p>
      </dgm:t>
    </dgm:pt>
    <dgm:pt modelId="{808BA44D-9C2A-41E5-895F-7FE2B43341CB}" type="parTrans" cxnId="{D7A6CF75-969B-4A98-BC7A-189B9BC37BA4}">
      <dgm:prSet/>
      <dgm:spPr/>
      <dgm:t>
        <a:bodyPr/>
        <a:lstStyle/>
        <a:p>
          <a:endParaRPr lang="en-US"/>
        </a:p>
      </dgm:t>
    </dgm:pt>
    <dgm:pt modelId="{6C37D779-EA9D-4B1F-9179-A60609BA765E}" type="sibTrans" cxnId="{D7A6CF75-969B-4A98-BC7A-189B9BC37BA4}">
      <dgm:prSet/>
      <dgm:spPr/>
      <dgm:t>
        <a:bodyPr/>
        <a:lstStyle/>
        <a:p>
          <a:endParaRPr lang="en-US"/>
        </a:p>
      </dgm:t>
    </dgm:pt>
    <dgm:pt modelId="{2E9D0844-4EC1-4354-AB8E-ED3BAFA1C9C3}">
      <dgm:prSet phldrT="[Text]" custT="1"/>
      <dgm:spPr/>
      <dgm:t>
        <a:bodyPr/>
        <a:lstStyle/>
        <a:p>
          <a:r>
            <a:rPr lang="en-US" sz="2000" dirty="0" smtClean="0"/>
            <a:t>Clearance</a:t>
          </a:r>
          <a:endParaRPr lang="en-US" sz="2000" dirty="0"/>
        </a:p>
      </dgm:t>
    </dgm:pt>
    <dgm:pt modelId="{E655073C-AC76-4049-A1C7-712E1935EA8A}" type="parTrans" cxnId="{C73CBD42-25BE-4148-AC6B-001C588B71DC}">
      <dgm:prSet/>
      <dgm:spPr/>
      <dgm:t>
        <a:bodyPr/>
        <a:lstStyle/>
        <a:p>
          <a:endParaRPr lang="en-US"/>
        </a:p>
      </dgm:t>
    </dgm:pt>
    <dgm:pt modelId="{F5625C13-F9BB-4EC6-845F-8897E1540DA6}" type="sibTrans" cxnId="{C73CBD42-25BE-4148-AC6B-001C588B71DC}">
      <dgm:prSet/>
      <dgm:spPr/>
      <dgm:t>
        <a:bodyPr/>
        <a:lstStyle/>
        <a:p>
          <a:endParaRPr lang="en-US"/>
        </a:p>
      </dgm:t>
    </dgm:pt>
    <dgm:pt modelId="{32F6B312-038C-4B7E-84EF-D5C1589E02AD}">
      <dgm:prSet phldrT="[Text]" custT="1"/>
      <dgm:spPr/>
      <dgm:t>
        <a:bodyPr/>
        <a:lstStyle/>
        <a:p>
          <a:r>
            <a:rPr lang="en-US" sz="2000" dirty="0" smtClean="0"/>
            <a:t>Liquidated Entry</a:t>
          </a:r>
          <a:endParaRPr lang="en-US" sz="2000" dirty="0"/>
        </a:p>
      </dgm:t>
    </dgm:pt>
    <dgm:pt modelId="{5093AF00-4C35-4511-9587-BBCE0D504493}" type="parTrans" cxnId="{C1F17E59-37BB-4D83-953B-2AD15698ECD5}">
      <dgm:prSet/>
      <dgm:spPr/>
      <dgm:t>
        <a:bodyPr/>
        <a:lstStyle/>
        <a:p>
          <a:endParaRPr lang="en-US"/>
        </a:p>
      </dgm:t>
    </dgm:pt>
    <dgm:pt modelId="{8CD3F837-98FC-49FB-B6B6-876FCC6F9371}" type="sibTrans" cxnId="{C1F17E59-37BB-4D83-953B-2AD15698ECD5}">
      <dgm:prSet/>
      <dgm:spPr/>
      <dgm:t>
        <a:bodyPr/>
        <a:lstStyle/>
        <a:p>
          <a:endParaRPr lang="en-US"/>
        </a:p>
      </dgm:t>
    </dgm:pt>
    <dgm:pt modelId="{417BA70C-2A9D-4A8F-9B91-377BB517E964}">
      <dgm:prSet phldrT="[Text]" custT="1"/>
      <dgm:spPr>
        <a:solidFill>
          <a:schemeClr val="bg2">
            <a:lumMod val="50000"/>
          </a:schemeClr>
        </a:solidFill>
      </dgm:spPr>
      <dgm:t>
        <a:bodyPr/>
        <a:lstStyle/>
        <a:p>
          <a:r>
            <a:rPr lang="en-US" sz="2000" dirty="0" smtClean="0">
              <a:solidFill>
                <a:srgbClr val="FFFFFF"/>
              </a:solidFill>
            </a:rPr>
            <a:t>Protest</a:t>
          </a:r>
        </a:p>
        <a:p>
          <a:r>
            <a:rPr lang="en-US" sz="1400" dirty="0" smtClean="0">
              <a:solidFill>
                <a:srgbClr val="FFFFFF"/>
              </a:solidFill>
            </a:rPr>
            <a:t>(if necessary) </a:t>
          </a:r>
          <a:endParaRPr lang="en-US" sz="1400" dirty="0">
            <a:solidFill>
              <a:srgbClr val="FFFFFF"/>
            </a:solidFill>
          </a:endParaRPr>
        </a:p>
      </dgm:t>
    </dgm:pt>
    <dgm:pt modelId="{9C497A01-F32F-405F-9740-9135BD96CD1F}" type="parTrans" cxnId="{4EB4410E-5771-4981-8B09-790245196352}">
      <dgm:prSet/>
      <dgm:spPr/>
      <dgm:t>
        <a:bodyPr/>
        <a:lstStyle/>
        <a:p>
          <a:endParaRPr lang="en-US"/>
        </a:p>
      </dgm:t>
    </dgm:pt>
    <dgm:pt modelId="{E1F9AA6F-8973-4C22-9B59-0CDA257A9918}" type="sibTrans" cxnId="{4EB4410E-5771-4981-8B09-790245196352}">
      <dgm:prSet/>
      <dgm:spPr/>
      <dgm:t>
        <a:bodyPr/>
        <a:lstStyle/>
        <a:p>
          <a:endParaRPr lang="en-US"/>
        </a:p>
      </dgm:t>
    </dgm:pt>
    <dgm:pt modelId="{BF9CABCE-4C75-4BAF-BED9-555ABE0C2CD6}" type="pres">
      <dgm:prSet presAssocID="{9EB89689-7291-4BE3-A14B-00B0D81BC566}" presName="CompostProcess" presStyleCnt="0">
        <dgm:presLayoutVars>
          <dgm:dir/>
          <dgm:resizeHandles val="exact"/>
        </dgm:presLayoutVars>
      </dgm:prSet>
      <dgm:spPr/>
    </dgm:pt>
    <dgm:pt modelId="{4326BC6A-9953-43CA-893B-3930048FF600}" type="pres">
      <dgm:prSet presAssocID="{9EB89689-7291-4BE3-A14B-00B0D81BC566}" presName="arrow" presStyleLbl="bgShp" presStyleIdx="0" presStyleCnt="1" custScaleX="117647"/>
      <dgm:spPr/>
    </dgm:pt>
    <dgm:pt modelId="{48DC6FCF-044D-4FDA-8E1C-2D6686EE6623}" type="pres">
      <dgm:prSet presAssocID="{9EB89689-7291-4BE3-A14B-00B0D81BC566}" presName="linearProcess" presStyleCnt="0"/>
      <dgm:spPr/>
    </dgm:pt>
    <dgm:pt modelId="{7099BCF5-85C0-4948-B93A-66F5AF9BD3F6}" type="pres">
      <dgm:prSet presAssocID="{5D997CD3-D3D1-492F-95D1-0F9A1E7504C8}" presName="textNode" presStyleLbl="node1" presStyleIdx="0" presStyleCnt="4" custScaleX="67390" custScaleY="80300">
        <dgm:presLayoutVars>
          <dgm:bulletEnabled val="1"/>
        </dgm:presLayoutVars>
      </dgm:prSet>
      <dgm:spPr/>
      <dgm:t>
        <a:bodyPr/>
        <a:lstStyle/>
        <a:p>
          <a:endParaRPr lang="en-US"/>
        </a:p>
      </dgm:t>
    </dgm:pt>
    <dgm:pt modelId="{2A3D7F6A-76FA-476E-8A7A-63FEEC87B8B3}" type="pres">
      <dgm:prSet presAssocID="{6C37D779-EA9D-4B1F-9179-A60609BA765E}" presName="sibTrans" presStyleCnt="0"/>
      <dgm:spPr/>
    </dgm:pt>
    <dgm:pt modelId="{58A1E637-A2C8-4108-A110-D0ABA4F57334}" type="pres">
      <dgm:prSet presAssocID="{2E9D0844-4EC1-4354-AB8E-ED3BAFA1C9C3}" presName="textNode" presStyleLbl="node1" presStyleIdx="1" presStyleCnt="4" custScaleX="90410" custScaleY="77571">
        <dgm:presLayoutVars>
          <dgm:bulletEnabled val="1"/>
        </dgm:presLayoutVars>
      </dgm:prSet>
      <dgm:spPr/>
      <dgm:t>
        <a:bodyPr/>
        <a:lstStyle/>
        <a:p>
          <a:endParaRPr lang="en-US"/>
        </a:p>
      </dgm:t>
    </dgm:pt>
    <dgm:pt modelId="{587A3AA7-2D1B-4D01-8020-97B06FC38700}" type="pres">
      <dgm:prSet presAssocID="{F5625C13-F9BB-4EC6-845F-8897E1540DA6}" presName="sibTrans" presStyleCnt="0"/>
      <dgm:spPr/>
    </dgm:pt>
    <dgm:pt modelId="{CB05183D-46C7-464B-8F8D-7EC8907F9742}" type="pres">
      <dgm:prSet presAssocID="{32F6B312-038C-4B7E-84EF-D5C1589E02AD}" presName="textNode" presStyleLbl="node1" presStyleIdx="2" presStyleCnt="4" custScaleX="88205" custScaleY="77571">
        <dgm:presLayoutVars>
          <dgm:bulletEnabled val="1"/>
        </dgm:presLayoutVars>
      </dgm:prSet>
      <dgm:spPr/>
      <dgm:t>
        <a:bodyPr/>
        <a:lstStyle/>
        <a:p>
          <a:endParaRPr lang="en-US"/>
        </a:p>
      </dgm:t>
    </dgm:pt>
    <dgm:pt modelId="{5BFBD559-2430-4799-A86B-B71093BF065F}" type="pres">
      <dgm:prSet presAssocID="{8CD3F837-98FC-49FB-B6B6-876FCC6F9371}" presName="sibTrans" presStyleCnt="0"/>
      <dgm:spPr/>
    </dgm:pt>
    <dgm:pt modelId="{2E0D31A4-249B-4D5A-9F0C-A6EDA995B716}" type="pres">
      <dgm:prSet presAssocID="{417BA70C-2A9D-4A8F-9B91-377BB517E964}" presName="textNode" presStyleLbl="node1" presStyleIdx="3" presStyleCnt="4" custScaleX="93267" custScaleY="76399" custLinFactNeighborX="4160" custLinFactNeighborY="586">
        <dgm:presLayoutVars>
          <dgm:bulletEnabled val="1"/>
        </dgm:presLayoutVars>
      </dgm:prSet>
      <dgm:spPr/>
      <dgm:t>
        <a:bodyPr/>
        <a:lstStyle/>
        <a:p>
          <a:endParaRPr lang="en-US"/>
        </a:p>
      </dgm:t>
    </dgm:pt>
  </dgm:ptLst>
  <dgm:cxnLst>
    <dgm:cxn modelId="{66BBB225-70D3-43C2-B802-741735067BB0}" type="presOf" srcId="{32F6B312-038C-4B7E-84EF-D5C1589E02AD}" destId="{CB05183D-46C7-464B-8F8D-7EC8907F9742}" srcOrd="0" destOrd="0" presId="urn:microsoft.com/office/officeart/2005/8/layout/hProcess9"/>
    <dgm:cxn modelId="{C73CBD42-25BE-4148-AC6B-001C588B71DC}" srcId="{9EB89689-7291-4BE3-A14B-00B0D81BC566}" destId="{2E9D0844-4EC1-4354-AB8E-ED3BAFA1C9C3}" srcOrd="1" destOrd="0" parTransId="{E655073C-AC76-4049-A1C7-712E1935EA8A}" sibTransId="{F5625C13-F9BB-4EC6-845F-8897E1540DA6}"/>
    <dgm:cxn modelId="{D85028B2-2A17-4578-837A-7F9981F981E5}" type="presOf" srcId="{417BA70C-2A9D-4A8F-9B91-377BB517E964}" destId="{2E0D31A4-249B-4D5A-9F0C-A6EDA995B716}" srcOrd="0" destOrd="0" presId="urn:microsoft.com/office/officeart/2005/8/layout/hProcess9"/>
    <dgm:cxn modelId="{D7A6CF75-969B-4A98-BC7A-189B9BC37BA4}" srcId="{9EB89689-7291-4BE3-A14B-00B0D81BC566}" destId="{5D997CD3-D3D1-492F-95D1-0F9A1E7504C8}" srcOrd="0" destOrd="0" parTransId="{808BA44D-9C2A-41E5-895F-7FE2B43341CB}" sibTransId="{6C37D779-EA9D-4B1F-9179-A60609BA765E}"/>
    <dgm:cxn modelId="{4EB4410E-5771-4981-8B09-790245196352}" srcId="{9EB89689-7291-4BE3-A14B-00B0D81BC566}" destId="{417BA70C-2A9D-4A8F-9B91-377BB517E964}" srcOrd="3" destOrd="0" parTransId="{9C497A01-F32F-405F-9740-9135BD96CD1F}" sibTransId="{E1F9AA6F-8973-4C22-9B59-0CDA257A9918}"/>
    <dgm:cxn modelId="{EFFFE707-7281-4E75-80CD-899FA45CFA65}" type="presOf" srcId="{2E9D0844-4EC1-4354-AB8E-ED3BAFA1C9C3}" destId="{58A1E637-A2C8-4108-A110-D0ABA4F57334}" srcOrd="0" destOrd="0" presId="urn:microsoft.com/office/officeart/2005/8/layout/hProcess9"/>
    <dgm:cxn modelId="{C1F17E59-37BB-4D83-953B-2AD15698ECD5}" srcId="{9EB89689-7291-4BE3-A14B-00B0D81BC566}" destId="{32F6B312-038C-4B7E-84EF-D5C1589E02AD}" srcOrd="2" destOrd="0" parTransId="{5093AF00-4C35-4511-9587-BBCE0D504493}" sibTransId="{8CD3F837-98FC-49FB-B6B6-876FCC6F9371}"/>
    <dgm:cxn modelId="{82B01063-2DBF-40A4-B36A-E1CB8B63E589}" type="presOf" srcId="{5D997CD3-D3D1-492F-95D1-0F9A1E7504C8}" destId="{7099BCF5-85C0-4948-B93A-66F5AF9BD3F6}" srcOrd="0" destOrd="0" presId="urn:microsoft.com/office/officeart/2005/8/layout/hProcess9"/>
    <dgm:cxn modelId="{C0B7C06F-95AD-4733-90BD-54B8E14FA204}" type="presOf" srcId="{9EB89689-7291-4BE3-A14B-00B0D81BC566}" destId="{BF9CABCE-4C75-4BAF-BED9-555ABE0C2CD6}" srcOrd="0" destOrd="0" presId="urn:microsoft.com/office/officeart/2005/8/layout/hProcess9"/>
    <dgm:cxn modelId="{D13671C9-1C16-4C80-8C4A-58D4AB19A0DC}" type="presParOf" srcId="{BF9CABCE-4C75-4BAF-BED9-555ABE0C2CD6}" destId="{4326BC6A-9953-43CA-893B-3930048FF600}" srcOrd="0" destOrd="0" presId="urn:microsoft.com/office/officeart/2005/8/layout/hProcess9"/>
    <dgm:cxn modelId="{3BFA9F2F-2469-4BAB-AE58-328B4C58F2D5}" type="presParOf" srcId="{BF9CABCE-4C75-4BAF-BED9-555ABE0C2CD6}" destId="{48DC6FCF-044D-4FDA-8E1C-2D6686EE6623}" srcOrd="1" destOrd="0" presId="urn:microsoft.com/office/officeart/2005/8/layout/hProcess9"/>
    <dgm:cxn modelId="{85D58B9C-AC2C-460B-8D53-6A5A1D292A5E}" type="presParOf" srcId="{48DC6FCF-044D-4FDA-8E1C-2D6686EE6623}" destId="{7099BCF5-85C0-4948-B93A-66F5AF9BD3F6}" srcOrd="0" destOrd="0" presId="urn:microsoft.com/office/officeart/2005/8/layout/hProcess9"/>
    <dgm:cxn modelId="{2431641D-989A-45CB-9590-93D613A76DCD}" type="presParOf" srcId="{48DC6FCF-044D-4FDA-8E1C-2D6686EE6623}" destId="{2A3D7F6A-76FA-476E-8A7A-63FEEC87B8B3}" srcOrd="1" destOrd="0" presId="urn:microsoft.com/office/officeart/2005/8/layout/hProcess9"/>
    <dgm:cxn modelId="{7A181B02-7DD2-4463-B395-24B7484728CF}" type="presParOf" srcId="{48DC6FCF-044D-4FDA-8E1C-2D6686EE6623}" destId="{58A1E637-A2C8-4108-A110-D0ABA4F57334}" srcOrd="2" destOrd="0" presId="urn:microsoft.com/office/officeart/2005/8/layout/hProcess9"/>
    <dgm:cxn modelId="{54B90A78-7068-43D0-B5C4-F9823DA2B8AB}" type="presParOf" srcId="{48DC6FCF-044D-4FDA-8E1C-2D6686EE6623}" destId="{587A3AA7-2D1B-4D01-8020-97B06FC38700}" srcOrd="3" destOrd="0" presId="urn:microsoft.com/office/officeart/2005/8/layout/hProcess9"/>
    <dgm:cxn modelId="{759AC34E-8C31-45FD-9ECE-505520D990D5}" type="presParOf" srcId="{48DC6FCF-044D-4FDA-8E1C-2D6686EE6623}" destId="{CB05183D-46C7-464B-8F8D-7EC8907F9742}" srcOrd="4" destOrd="0" presId="urn:microsoft.com/office/officeart/2005/8/layout/hProcess9"/>
    <dgm:cxn modelId="{0555C323-2037-401A-856F-0CF78473FA1A}" type="presParOf" srcId="{48DC6FCF-044D-4FDA-8E1C-2D6686EE6623}" destId="{5BFBD559-2430-4799-A86B-B71093BF065F}" srcOrd="5" destOrd="0" presId="urn:microsoft.com/office/officeart/2005/8/layout/hProcess9"/>
    <dgm:cxn modelId="{3E16C698-9857-421C-9EB8-EFF17DEB506F}" type="presParOf" srcId="{48DC6FCF-044D-4FDA-8E1C-2D6686EE6623}" destId="{2E0D31A4-249B-4D5A-9F0C-A6EDA995B71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6BC6A-9953-43CA-893B-3930048FF600}">
      <dsp:nvSpPr>
        <dsp:cNvPr id="0" name=""/>
        <dsp:cNvSpPr/>
      </dsp:nvSpPr>
      <dsp:spPr>
        <a:xfrm>
          <a:off x="1" y="0"/>
          <a:ext cx="7369172" cy="3352801"/>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9BCF5-85C0-4948-B93A-66F5AF9BD3F6}">
      <dsp:nvSpPr>
        <dsp:cNvPr id="0" name=""/>
        <dsp:cNvSpPr/>
      </dsp:nvSpPr>
      <dsp:spPr>
        <a:xfrm>
          <a:off x="2776" y="1137940"/>
          <a:ext cx="1284354" cy="10769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Entry</a:t>
          </a:r>
          <a:endParaRPr lang="en-US" sz="2000" kern="1200" dirty="0"/>
        </a:p>
      </dsp:txBody>
      <dsp:txXfrm>
        <a:off x="55347" y="1190511"/>
        <a:ext cx="1179212" cy="971777"/>
      </dsp:txXfrm>
    </dsp:sp>
    <dsp:sp modelId="{58A1E637-A2C8-4108-A110-D0ABA4F57334}">
      <dsp:nvSpPr>
        <dsp:cNvPr id="0" name=""/>
        <dsp:cNvSpPr/>
      </dsp:nvSpPr>
      <dsp:spPr>
        <a:xfrm>
          <a:off x="1586329" y="1156240"/>
          <a:ext cx="1723082" cy="1040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Clearance</a:t>
          </a:r>
          <a:endParaRPr lang="en-US" sz="2000" kern="1200" dirty="0"/>
        </a:p>
      </dsp:txBody>
      <dsp:txXfrm>
        <a:off x="1637113" y="1207024"/>
        <a:ext cx="1621514" cy="938752"/>
      </dsp:txXfrm>
    </dsp:sp>
    <dsp:sp modelId="{CB05183D-46C7-464B-8F8D-7EC8907F9742}">
      <dsp:nvSpPr>
        <dsp:cNvPr id="0" name=""/>
        <dsp:cNvSpPr/>
      </dsp:nvSpPr>
      <dsp:spPr>
        <a:xfrm>
          <a:off x="3608610" y="1156240"/>
          <a:ext cx="1681057" cy="104032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Liquidated Entry</a:t>
          </a:r>
          <a:endParaRPr lang="en-US" sz="2000" kern="1200" dirty="0"/>
        </a:p>
      </dsp:txBody>
      <dsp:txXfrm>
        <a:off x="3659394" y="1207024"/>
        <a:ext cx="1579489" cy="938752"/>
      </dsp:txXfrm>
    </dsp:sp>
    <dsp:sp modelId="{2E0D31A4-249B-4D5A-9F0C-A6EDA995B716}">
      <dsp:nvSpPr>
        <dsp:cNvPr id="0" name=""/>
        <dsp:cNvSpPr/>
      </dsp:nvSpPr>
      <dsp:spPr>
        <a:xfrm>
          <a:off x="5591643" y="1171958"/>
          <a:ext cx="1777532" cy="1024602"/>
        </a:xfrm>
        <a:prstGeom prst="roundRect">
          <a:avLst/>
        </a:prstGeom>
        <a:solidFill>
          <a:schemeClr val="bg2">
            <a:lumMod val="5000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FFFF"/>
              </a:solidFill>
            </a:rPr>
            <a:t>Protest</a:t>
          </a:r>
        </a:p>
        <a:p>
          <a:pPr lvl="0" algn="ctr" defTabSz="889000">
            <a:lnSpc>
              <a:spcPct val="90000"/>
            </a:lnSpc>
            <a:spcBef>
              <a:spcPct val="0"/>
            </a:spcBef>
            <a:spcAft>
              <a:spcPct val="35000"/>
            </a:spcAft>
          </a:pPr>
          <a:r>
            <a:rPr lang="en-US" sz="1400" kern="1200" dirty="0" smtClean="0">
              <a:solidFill>
                <a:srgbClr val="FFFFFF"/>
              </a:solidFill>
            </a:rPr>
            <a:t>(if necessary) </a:t>
          </a:r>
          <a:endParaRPr lang="en-US" sz="1400" kern="1200" dirty="0">
            <a:solidFill>
              <a:srgbClr val="FFFFFF"/>
            </a:solidFill>
          </a:endParaRPr>
        </a:p>
      </dsp:txBody>
      <dsp:txXfrm>
        <a:off x="5641660" y="1221975"/>
        <a:ext cx="1677498" cy="9245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029122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643933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3569278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04607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770108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862974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255271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2739983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6488562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98031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673877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6/23/2017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57586655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b="1" smtClean="0">
                <a:solidFill>
                  <a:srgbClr val="FFFFFF"/>
                </a:solidFill>
              </a:rPr>
              <a:t>Chapter </a:t>
            </a:r>
            <a:r>
              <a:rPr lang="en-US" b="1" smtClean="0">
                <a:solidFill>
                  <a:srgbClr val="FFFFFF"/>
                </a:solidFill>
              </a:rPr>
              <a:t>17</a:t>
            </a:r>
            <a:r>
              <a:rPr lang="en-US" b="1" dirty="0" smtClean="0">
                <a:solidFill>
                  <a:srgbClr val="FFFFFF"/>
                </a:solidFill>
              </a:rPr>
              <a:t/>
            </a:r>
            <a:br>
              <a:rPr lang="en-US" b="1" dirty="0" smtClean="0">
                <a:solidFill>
                  <a:srgbClr val="FFFFFF"/>
                </a:solidFill>
              </a:rPr>
            </a:br>
            <a:r>
              <a:rPr lang="en-US" dirty="0" smtClean="0">
                <a:solidFill>
                  <a:srgbClr val="FFFFFF"/>
                </a:solidFill>
              </a:rPr>
              <a:t>Customs Clearance</a:t>
            </a:r>
            <a:endParaRPr lang="en-US"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a:t>
            </a:r>
            <a:endParaRPr lang="en-US" dirty="0"/>
          </a:p>
        </p:txBody>
      </p:sp>
      <p:sp>
        <p:nvSpPr>
          <p:cNvPr id="3" name="Content Placeholder 2"/>
          <p:cNvSpPr>
            <a:spLocks noGrp="1"/>
          </p:cNvSpPr>
          <p:nvPr>
            <p:ph idx="1"/>
          </p:nvPr>
        </p:nvSpPr>
        <p:spPr/>
        <p:txBody>
          <a:bodyPr/>
          <a:lstStyle/>
          <a:p>
            <a:pPr marL="0" indent="0">
              <a:buNone/>
            </a:pPr>
            <a:r>
              <a:rPr lang="en-US" sz="2000" dirty="0" smtClean="0"/>
              <a:t>Most </a:t>
            </a:r>
            <a:r>
              <a:rPr lang="en-US" sz="2000" dirty="0"/>
              <a:t>duty is collected based on the value of the </a:t>
            </a:r>
            <a:r>
              <a:rPr lang="en-US" sz="2000" dirty="0" smtClean="0"/>
              <a:t>goods. Customs terminology is that duty is collected </a:t>
            </a:r>
            <a:r>
              <a:rPr lang="en-US" sz="2000" i="1" dirty="0" smtClean="0"/>
              <a:t>ad valorem</a:t>
            </a:r>
            <a:r>
              <a:rPr lang="en-US" sz="2000" dirty="0" smtClean="0"/>
              <a:t>. </a:t>
            </a:r>
          </a:p>
          <a:p>
            <a:pPr marL="0" indent="0">
              <a:buNone/>
            </a:pPr>
            <a:r>
              <a:rPr lang="en-US" sz="2000" dirty="0" smtClean="0"/>
              <a:t>It is therefore very important to determine the correct value of the goods. </a:t>
            </a:r>
            <a:endParaRPr lang="en-US" sz="2000" dirty="0"/>
          </a:p>
          <a:p>
            <a:pPr marL="0" indent="0">
              <a:buNone/>
            </a:pPr>
            <a:r>
              <a:rPr lang="en-US" sz="2000" dirty="0" smtClean="0"/>
              <a:t>For </a:t>
            </a:r>
            <a:r>
              <a:rPr lang="en-US" sz="2000" dirty="0" smtClean="0"/>
              <a:t>customs</a:t>
            </a:r>
            <a:r>
              <a:rPr lang="en-US" sz="2000" dirty="0"/>
              <a:t>’ purposes, valuation is generally the amount billed by the exporter and shown on the invoice.</a:t>
            </a:r>
          </a:p>
          <a:p>
            <a:pPr marL="0" indent="0">
              <a:buNone/>
            </a:pPr>
            <a:r>
              <a:rPr lang="en-US" sz="2000" dirty="0" smtClean="0"/>
              <a:t>However</a:t>
            </a:r>
            <a:r>
              <a:rPr lang="en-US" sz="2000" dirty="0"/>
              <a:t>, there are some cases where the invoice amount is modified or superseded.</a:t>
            </a:r>
          </a:p>
          <a:p>
            <a:pPr marL="0" indent="0">
              <a:buNone/>
            </a:pPr>
            <a:endParaRPr lang="en-US" dirty="0"/>
          </a:p>
        </p:txBody>
      </p:sp>
    </p:spTree>
    <p:extLst>
      <p:ext uri="{BB962C8B-B14F-4D97-AF65-F5344CB8AC3E}">
        <p14:creationId xmlns:p14="http://schemas.microsoft.com/office/powerpoint/2010/main" val="348026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and Incoterms® Rules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For most countries, </a:t>
            </a:r>
            <a:r>
              <a:rPr lang="en-US" sz="2000" dirty="0" smtClean="0"/>
              <a:t>the dutiable amount, the amount on which duty </a:t>
            </a:r>
            <a:r>
              <a:rPr lang="en-US" sz="2000" dirty="0"/>
              <a:t>is </a:t>
            </a:r>
            <a:r>
              <a:rPr lang="en-US" sz="2000" dirty="0" smtClean="0"/>
              <a:t>calculated, is the </a:t>
            </a:r>
            <a:r>
              <a:rPr lang="en-US" sz="2000" dirty="0"/>
              <a:t>“landed value” of the </a:t>
            </a:r>
            <a:r>
              <a:rPr lang="en-US" sz="2000" dirty="0" smtClean="0"/>
              <a:t>goods. This is </a:t>
            </a:r>
            <a:r>
              <a:rPr lang="en-US" sz="2000" dirty="0"/>
              <a:t>interpreted by most countries as the CIF or CIP value of the goods (the amount that the importer would pay if the purchase was made on a CIF or CIP basis</a:t>
            </a:r>
            <a:r>
              <a:rPr lang="en-US" sz="2000" dirty="0" smtClean="0"/>
              <a:t>). Others use the CFR or CPT value.</a:t>
            </a:r>
            <a:endParaRPr lang="en-US" sz="2000" dirty="0"/>
          </a:p>
          <a:p>
            <a:pPr marL="0" indent="0">
              <a:buNone/>
            </a:pPr>
            <a:r>
              <a:rPr lang="en-US" sz="2000" dirty="0" smtClean="0"/>
              <a:t>If </a:t>
            </a:r>
            <a:r>
              <a:rPr lang="en-US" sz="2000" dirty="0"/>
              <a:t>the invoice is for an FAS transaction, the costs of international transportation and insurance are added to the invoice value to determine the dutiable amount.</a:t>
            </a:r>
          </a:p>
          <a:p>
            <a:pPr marL="0" indent="0">
              <a:buNone/>
            </a:pPr>
            <a:r>
              <a:rPr lang="en-US" sz="2000" dirty="0" smtClean="0"/>
              <a:t>If </a:t>
            </a:r>
            <a:r>
              <a:rPr lang="en-US" sz="2000" dirty="0"/>
              <a:t>the invoice is for a </a:t>
            </a:r>
            <a:r>
              <a:rPr lang="en-US" sz="2000" dirty="0" smtClean="0"/>
              <a:t>DAP </a:t>
            </a:r>
            <a:r>
              <a:rPr lang="en-US" sz="2000" dirty="0"/>
              <a:t>transaction, the costs of </a:t>
            </a:r>
            <a:r>
              <a:rPr lang="en-US" sz="2000" dirty="0" smtClean="0"/>
              <a:t>on </a:t>
            </a:r>
            <a:r>
              <a:rPr lang="en-US" sz="2000" dirty="0" smtClean="0"/>
              <a:t> carriage </a:t>
            </a:r>
            <a:r>
              <a:rPr lang="en-US" sz="2000" dirty="0" smtClean="0"/>
              <a:t>in </a:t>
            </a:r>
            <a:r>
              <a:rPr lang="en-US" sz="2000" dirty="0"/>
              <a:t>the importing country should be deducted </a:t>
            </a:r>
            <a:r>
              <a:rPr lang="en-US" sz="2000" dirty="0" smtClean="0"/>
              <a:t>      from </a:t>
            </a:r>
            <a:r>
              <a:rPr lang="en-US" sz="2000" dirty="0"/>
              <a:t>the dutiable amount.</a:t>
            </a:r>
          </a:p>
          <a:p>
            <a:endParaRPr lang="en-US" dirty="0"/>
          </a:p>
        </p:txBody>
      </p:sp>
    </p:spTree>
    <p:extLst>
      <p:ext uri="{BB962C8B-B14F-4D97-AF65-F5344CB8AC3E}">
        <p14:creationId xmlns:p14="http://schemas.microsoft.com/office/powerpoint/2010/main" val="123814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 and Incoterms® Rules</a:t>
            </a:r>
            <a:endParaRPr lang="en-US" dirty="0"/>
          </a:p>
        </p:txBody>
      </p:sp>
      <p:sp>
        <p:nvSpPr>
          <p:cNvPr id="3" name="Content Placeholder 2"/>
          <p:cNvSpPr>
            <a:spLocks noGrp="1"/>
          </p:cNvSpPr>
          <p:nvPr>
            <p:ph idx="1"/>
          </p:nvPr>
        </p:nvSpPr>
        <p:spPr>
          <a:xfrm>
            <a:off x="412749" y="1981200"/>
            <a:ext cx="7556313" cy="4144963"/>
          </a:xfrm>
        </p:spPr>
        <p:txBody>
          <a:bodyPr>
            <a:normAutofit/>
          </a:bodyPr>
          <a:lstStyle/>
          <a:p>
            <a:pPr marL="0" indent="0">
              <a:buNone/>
            </a:pPr>
            <a:r>
              <a:rPr lang="en-US" sz="2000" dirty="0"/>
              <a:t>The United States uses a different standard for dutiable amount.</a:t>
            </a:r>
          </a:p>
          <a:p>
            <a:pPr marL="0" indent="0">
              <a:buNone/>
            </a:pPr>
            <a:r>
              <a:rPr lang="en-US" sz="2000" dirty="0" smtClean="0"/>
              <a:t>Goods </a:t>
            </a:r>
            <a:r>
              <a:rPr lang="en-US" sz="2000" dirty="0"/>
              <a:t>imported in the United States are valued on an FAS or FCA basis, or the value of the goods as they were leaving the exporting country. </a:t>
            </a:r>
          </a:p>
          <a:p>
            <a:pPr marL="0" indent="0">
              <a:buNone/>
            </a:pPr>
            <a:r>
              <a:rPr lang="en-US" sz="2000" dirty="0" smtClean="0"/>
              <a:t>A </a:t>
            </a:r>
            <a:r>
              <a:rPr lang="en-US" sz="2000" dirty="0"/>
              <a:t>U.S. importer receiving goods on a CIF or CIP basis should therefore deduct the costs of international transportation and insurance from the invoice value to determine the dutiable amount.</a:t>
            </a:r>
          </a:p>
          <a:p>
            <a:pPr marL="0" indent="0">
              <a:buNone/>
            </a:pPr>
            <a:r>
              <a:rPr lang="en-US" sz="2000" dirty="0"/>
              <a:t>In all cases, it is therefore critical to have exporters provide as much detail as possible on invoices so that the importer can determine the correct dutiable amount, and pay the least duty.</a:t>
            </a:r>
          </a:p>
          <a:p>
            <a:pPr marL="0" indent="0">
              <a:buNone/>
            </a:pPr>
            <a:endParaRPr lang="en-US" dirty="0"/>
          </a:p>
        </p:txBody>
      </p:sp>
    </p:spTree>
    <p:extLst>
      <p:ext uri="{BB962C8B-B14F-4D97-AF65-F5344CB8AC3E}">
        <p14:creationId xmlns:p14="http://schemas.microsoft.com/office/powerpoint/2010/main" val="33754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In some cases, </a:t>
            </a:r>
            <a:r>
              <a:rPr lang="en-US" sz="2000" dirty="0" smtClean="0"/>
              <a:t>customs </a:t>
            </a:r>
            <a:r>
              <a:rPr lang="en-US" sz="2000" dirty="0"/>
              <a:t>determine that the invoice amount is not reliable, and another dutiable amount should be used.</a:t>
            </a:r>
          </a:p>
          <a:p>
            <a:pPr marL="0" indent="0">
              <a:buNone/>
            </a:pPr>
            <a:r>
              <a:rPr lang="en-US" sz="2000" dirty="0" smtClean="0"/>
              <a:t>There </a:t>
            </a:r>
            <a:r>
              <a:rPr lang="en-US" sz="2000" dirty="0"/>
              <a:t>are four alternative methods used by </a:t>
            </a:r>
            <a:r>
              <a:rPr lang="en-US" sz="2000" dirty="0" smtClean="0"/>
              <a:t>customs </a:t>
            </a:r>
            <a:r>
              <a:rPr lang="en-US" sz="2000" dirty="0"/>
              <a:t>authorities worldwide to determine how goods must be valued:</a:t>
            </a:r>
          </a:p>
          <a:p>
            <a:pPr marL="798513" lvl="1" indent="-341313"/>
            <a:r>
              <a:rPr lang="en-US" sz="2000" dirty="0" smtClean="0"/>
              <a:t>Comparative </a:t>
            </a:r>
            <a:r>
              <a:rPr lang="en-US" sz="2000" dirty="0"/>
              <a:t>method</a:t>
            </a:r>
          </a:p>
          <a:p>
            <a:pPr marL="798513" lvl="1" indent="-341313"/>
            <a:r>
              <a:rPr lang="en-US" sz="2000" dirty="0" smtClean="0"/>
              <a:t>Deductive </a:t>
            </a:r>
            <a:r>
              <a:rPr lang="en-US" sz="2000" dirty="0"/>
              <a:t>method</a:t>
            </a:r>
          </a:p>
          <a:p>
            <a:pPr marL="798513" lvl="1" indent="-341313"/>
            <a:r>
              <a:rPr lang="en-US" sz="2000" dirty="0" smtClean="0"/>
              <a:t>Computed </a:t>
            </a:r>
            <a:r>
              <a:rPr lang="en-US" sz="2000" dirty="0"/>
              <a:t>or reconstructed value method</a:t>
            </a:r>
          </a:p>
          <a:p>
            <a:pPr marL="798513" lvl="1" indent="-341313"/>
            <a:r>
              <a:rPr lang="en-US" sz="2000" dirty="0" smtClean="0"/>
              <a:t>Method </a:t>
            </a:r>
            <a:r>
              <a:rPr lang="en-US" sz="2000" dirty="0"/>
              <a:t>of last resort</a:t>
            </a:r>
          </a:p>
        </p:txBody>
      </p:sp>
    </p:spTree>
    <p:extLst>
      <p:ext uri="{BB962C8B-B14F-4D97-AF65-F5344CB8AC3E}">
        <p14:creationId xmlns:p14="http://schemas.microsoft.com/office/powerpoint/2010/main" val="829751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Methods of Valuation (I)</a:t>
            </a:r>
            <a:endParaRPr lang="en-US" dirty="0"/>
          </a:p>
        </p:txBody>
      </p:sp>
      <p:sp>
        <p:nvSpPr>
          <p:cNvPr id="3" name="Content Placeholder 2"/>
          <p:cNvSpPr>
            <a:spLocks noGrp="1"/>
          </p:cNvSpPr>
          <p:nvPr>
            <p:ph idx="1"/>
          </p:nvPr>
        </p:nvSpPr>
        <p:spPr/>
        <p:txBody>
          <a:bodyPr/>
          <a:lstStyle/>
          <a:p>
            <a:r>
              <a:rPr lang="en-US" sz="2000" dirty="0" smtClean="0"/>
              <a:t>Comparative Method</a:t>
            </a:r>
          </a:p>
          <a:p>
            <a:pPr marL="228600" lvl="1" indent="0">
              <a:buNone/>
            </a:pPr>
            <a:r>
              <a:rPr lang="en-US" dirty="0"/>
              <a:t>The dutiable value of the goods is based upon the value of identical or similar goods imported in similar quantity to the same country</a:t>
            </a:r>
            <a:r>
              <a:rPr lang="en-US" dirty="0" smtClean="0"/>
              <a:t>.</a:t>
            </a:r>
          </a:p>
          <a:p>
            <a:r>
              <a:rPr lang="en-US" sz="2000" dirty="0" smtClean="0"/>
              <a:t>Deductive Method</a:t>
            </a:r>
          </a:p>
          <a:p>
            <a:pPr marL="228600" lvl="1" indent="0">
              <a:buNone/>
            </a:pPr>
            <a:r>
              <a:rPr lang="en-US" dirty="0"/>
              <a:t>The value of the goods is determined from the price at which identical or similar goods are sold within 90 days of </a:t>
            </a:r>
            <a:r>
              <a:rPr lang="en-US" dirty="0" smtClean="0"/>
              <a:t>importation  </a:t>
            </a:r>
            <a:r>
              <a:rPr lang="en-US" dirty="0"/>
              <a:t>in the importing country, using “normal” markups in the distribution channel.</a:t>
            </a:r>
          </a:p>
          <a:p>
            <a:pPr marL="228600" lvl="1" indent="0">
              <a:buNone/>
            </a:pPr>
            <a:endParaRPr lang="en-US" dirty="0" smtClean="0"/>
          </a:p>
        </p:txBody>
      </p:sp>
    </p:spTree>
    <p:extLst>
      <p:ext uri="{BB962C8B-B14F-4D97-AF65-F5344CB8AC3E}">
        <p14:creationId xmlns:p14="http://schemas.microsoft.com/office/powerpoint/2010/main" val="2050740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Methods of Valuation (II)</a:t>
            </a:r>
            <a:endParaRPr lang="en-US" dirty="0"/>
          </a:p>
        </p:txBody>
      </p:sp>
      <p:sp>
        <p:nvSpPr>
          <p:cNvPr id="3" name="Content Placeholder 2"/>
          <p:cNvSpPr>
            <a:spLocks noGrp="1"/>
          </p:cNvSpPr>
          <p:nvPr>
            <p:ph idx="1"/>
          </p:nvPr>
        </p:nvSpPr>
        <p:spPr/>
        <p:txBody>
          <a:bodyPr/>
          <a:lstStyle/>
          <a:p>
            <a:r>
              <a:rPr lang="en-US" sz="2000" dirty="0" smtClean="0"/>
              <a:t>Computed or Reconstructive Method</a:t>
            </a:r>
          </a:p>
          <a:p>
            <a:pPr marL="228600" lvl="1" indent="0">
              <a:buNone/>
            </a:pPr>
            <a:r>
              <a:rPr lang="en-US" dirty="0"/>
              <a:t>The value of the goods is determined by computing the manufacturing costs of the goods, adding customary expenses for overhead, as well as a reasonable profit.</a:t>
            </a:r>
          </a:p>
          <a:p>
            <a:r>
              <a:rPr lang="en-US" sz="2000" dirty="0" smtClean="0"/>
              <a:t>Method of Last Resort</a:t>
            </a:r>
          </a:p>
          <a:p>
            <a:pPr marL="228600" lvl="1" indent="0">
              <a:spcAft>
                <a:spcPts val="600"/>
              </a:spcAft>
              <a:buNone/>
            </a:pPr>
            <a:r>
              <a:rPr lang="en-US" dirty="0"/>
              <a:t>Customs use well-trained and well-informed Customs officials to determine the value of the goods imported; no specific guidelines are given, other than that the valuation cannot be “arbitrary.”</a:t>
            </a:r>
          </a:p>
          <a:p>
            <a:pPr marL="228600" lvl="1" indent="0">
              <a:buNone/>
            </a:pPr>
            <a:endParaRPr lang="en-US" dirty="0" smtClean="0"/>
          </a:p>
        </p:txBody>
      </p:sp>
    </p:spTree>
    <p:extLst>
      <p:ext uri="{BB962C8B-B14F-4D97-AF65-F5344CB8AC3E}">
        <p14:creationId xmlns:p14="http://schemas.microsoft.com/office/powerpoint/2010/main" val="272829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Origin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The third element necessary to determine the duty that will be applied to a specific import is the country of origin of the goods. </a:t>
            </a:r>
          </a:p>
          <a:p>
            <a:pPr marL="0" indent="0">
              <a:buNone/>
            </a:pPr>
            <a:r>
              <a:rPr lang="en-US" sz="2000" dirty="0" smtClean="0"/>
              <a:t>Goods </a:t>
            </a:r>
            <a:r>
              <a:rPr lang="en-US" sz="2000" dirty="0"/>
              <a:t>are given a country of origin based upon a set of rules that are known as “rules of origin.” </a:t>
            </a:r>
          </a:p>
          <a:p>
            <a:pPr marL="0" indent="0">
              <a:buNone/>
            </a:pPr>
            <a:r>
              <a:rPr lang="en-US" sz="2000" dirty="0" smtClean="0"/>
              <a:t>Rules </a:t>
            </a:r>
            <a:r>
              <a:rPr lang="en-US" sz="2000" dirty="0"/>
              <a:t>of origin follow one of the two following methods</a:t>
            </a:r>
            <a:r>
              <a:rPr lang="en-US" sz="2000" dirty="0" smtClean="0"/>
              <a:t>:</a:t>
            </a:r>
            <a:endParaRPr lang="en-US" sz="2000" dirty="0"/>
          </a:p>
          <a:p>
            <a:pPr marL="800100" lvl="3" indent="-342900"/>
            <a:r>
              <a:rPr lang="en-US" sz="2000" dirty="0"/>
              <a:t>Substantial transformation</a:t>
            </a:r>
          </a:p>
          <a:p>
            <a:pPr marL="800100" lvl="3" indent="-342900"/>
            <a:r>
              <a:rPr lang="en-US" sz="2000" dirty="0"/>
              <a:t>Change in Harmonized System Classification</a:t>
            </a:r>
          </a:p>
          <a:p>
            <a:pPr marL="0" indent="0">
              <a:buNone/>
            </a:pPr>
            <a:endParaRPr lang="en-US" dirty="0"/>
          </a:p>
        </p:txBody>
      </p:sp>
    </p:spTree>
    <p:extLst>
      <p:ext uri="{BB962C8B-B14F-4D97-AF65-F5344CB8AC3E}">
        <p14:creationId xmlns:p14="http://schemas.microsoft.com/office/powerpoint/2010/main" val="3163995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Substantial Transformation</a:t>
            </a:r>
            <a:endParaRPr lang="en-US" dirty="0"/>
          </a:p>
        </p:txBody>
      </p:sp>
      <p:sp>
        <p:nvSpPr>
          <p:cNvPr id="3" name="Content Placeholder 2"/>
          <p:cNvSpPr>
            <a:spLocks noGrp="1"/>
          </p:cNvSpPr>
          <p:nvPr>
            <p:ph idx="1"/>
          </p:nvPr>
        </p:nvSpPr>
        <p:spPr/>
        <p:txBody>
          <a:bodyPr/>
          <a:lstStyle/>
          <a:p>
            <a:pPr marL="0" indent="0">
              <a:buNone/>
            </a:pPr>
            <a:r>
              <a:rPr lang="en-US" sz="2000" dirty="0"/>
              <a:t>The country of origin of a product is the country in which it acquired its most substantial transformation. </a:t>
            </a:r>
          </a:p>
          <a:p>
            <a:pPr marL="0" indent="0">
              <a:buNone/>
            </a:pPr>
            <a:r>
              <a:rPr lang="en-US" sz="2000" dirty="0" smtClean="0"/>
              <a:t>The </a:t>
            </a:r>
            <a:r>
              <a:rPr lang="en-US" sz="2000" dirty="0"/>
              <a:t>determination of the “substantial transformation” can be very difficult in some cases and can lead to widely different results and interpretations.</a:t>
            </a:r>
          </a:p>
          <a:p>
            <a:pPr marL="0" indent="0">
              <a:buNone/>
            </a:pPr>
            <a:r>
              <a:rPr lang="en-US" sz="2000" dirty="0" smtClean="0"/>
              <a:t>The </a:t>
            </a:r>
            <a:r>
              <a:rPr lang="en-US" sz="2000" dirty="0"/>
              <a:t>“substantial transformation” rule is the one followed by most countries for manufactured goods</a:t>
            </a:r>
            <a:r>
              <a:rPr lang="en-US" sz="2000" dirty="0" smtClean="0"/>
              <a:t>.</a:t>
            </a:r>
          </a:p>
          <a:p>
            <a:pPr marL="0" indent="0">
              <a:buNone/>
            </a:pPr>
            <a:r>
              <a:rPr lang="en-US" sz="2000" dirty="0"/>
              <a:t>The country of origin of a computer has been based on the country of manufacture of the motherboard, that of the </a:t>
            </a:r>
            <a:r>
              <a:rPr lang="en-US" sz="2000" dirty="0" smtClean="0"/>
              <a:t>   final </a:t>
            </a:r>
            <a:r>
              <a:rPr lang="en-US" sz="2000" dirty="0"/>
              <a:t>assembly of the product, and that of the operating system.</a:t>
            </a:r>
          </a:p>
          <a:p>
            <a:pPr marL="0" indent="0">
              <a:buNone/>
            </a:pPr>
            <a:endParaRPr lang="en-US" dirty="0"/>
          </a:p>
        </p:txBody>
      </p:sp>
    </p:spTree>
    <p:extLst>
      <p:ext uri="{BB962C8B-B14F-4D97-AF65-F5344CB8AC3E}">
        <p14:creationId xmlns:p14="http://schemas.microsoft.com/office/powerpoint/2010/main" val="314116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H.S. Classification</a:t>
            </a:r>
            <a:endParaRPr lang="en-US" dirty="0"/>
          </a:p>
        </p:txBody>
      </p:sp>
      <p:sp>
        <p:nvSpPr>
          <p:cNvPr id="3" name="Content Placeholder 2"/>
          <p:cNvSpPr>
            <a:spLocks noGrp="1"/>
          </p:cNvSpPr>
          <p:nvPr>
            <p:ph idx="1"/>
          </p:nvPr>
        </p:nvSpPr>
        <p:spPr>
          <a:xfrm>
            <a:off x="498474" y="1981200"/>
            <a:ext cx="7359651" cy="4144963"/>
          </a:xfrm>
        </p:spPr>
        <p:txBody>
          <a:bodyPr>
            <a:normAutofit lnSpcReduction="10000"/>
          </a:bodyPr>
          <a:lstStyle/>
          <a:p>
            <a:pPr marL="0" indent="0">
              <a:buNone/>
            </a:pPr>
            <a:r>
              <a:rPr lang="en-US" sz="2000" dirty="0"/>
              <a:t>The country of origin is the country in which the last change in the Harmonized System classification of the product occurred. </a:t>
            </a:r>
          </a:p>
          <a:p>
            <a:pPr marL="0" indent="0">
              <a:buNone/>
            </a:pPr>
            <a:r>
              <a:rPr lang="en-US" sz="2000" dirty="0" smtClean="0"/>
              <a:t>This </a:t>
            </a:r>
            <a:r>
              <a:rPr lang="en-US" sz="2000" dirty="0"/>
              <a:t>method can sometimes lead to a product's country of origin being a country in which a fairly inconsequential transformation took place, and where little value was added.</a:t>
            </a:r>
          </a:p>
          <a:p>
            <a:pPr marL="0" indent="0">
              <a:buNone/>
            </a:pPr>
            <a:r>
              <a:rPr lang="en-US" sz="2000" dirty="0" smtClean="0"/>
              <a:t>This </a:t>
            </a:r>
            <a:r>
              <a:rPr lang="en-US" sz="2000" dirty="0"/>
              <a:t>method is the one currently followed by the United States for textile products.</a:t>
            </a:r>
          </a:p>
          <a:p>
            <a:pPr marL="0" indent="0">
              <a:buNone/>
            </a:pPr>
            <a:r>
              <a:rPr lang="en-US" sz="2000" dirty="0"/>
              <a:t>Silk scarves, hand-painted in Italy (and that would therefore have been “made in Italy” under the “substantial transformation rule”), are “made in China” under the “change in HS classification” </a:t>
            </a:r>
            <a:r>
              <a:rPr lang="en-US" sz="2000" dirty="0" smtClean="0"/>
              <a:t>rule because they were woven in China.</a:t>
            </a:r>
            <a:endParaRPr lang="en-US" sz="2000" dirty="0"/>
          </a:p>
          <a:p>
            <a:pPr marL="0" indent="0">
              <a:buNone/>
            </a:pPr>
            <a:endParaRPr lang="en-US" dirty="0"/>
          </a:p>
        </p:txBody>
      </p:sp>
    </p:spTree>
    <p:extLst>
      <p:ext uri="{BB962C8B-B14F-4D97-AF65-F5344CB8AC3E}">
        <p14:creationId xmlns:p14="http://schemas.microsoft.com/office/powerpoint/2010/main" val="183346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Tariffs</a:t>
            </a:r>
            <a:endParaRPr lang="en-US" dirty="0"/>
          </a:p>
        </p:txBody>
      </p:sp>
      <p:sp>
        <p:nvSpPr>
          <p:cNvPr id="3" name="Content Placeholder 2"/>
          <p:cNvSpPr>
            <a:spLocks noGrp="1"/>
          </p:cNvSpPr>
          <p:nvPr>
            <p:ph idx="1"/>
          </p:nvPr>
        </p:nvSpPr>
        <p:spPr/>
        <p:txBody>
          <a:bodyPr/>
          <a:lstStyle/>
          <a:p>
            <a:pPr marL="0" indent="0">
              <a:buNone/>
            </a:pPr>
            <a:r>
              <a:rPr lang="en-US" sz="2000" dirty="0"/>
              <a:t>The tariff rate for an imported product is found in the tariff schedule, which lists all the possible Harmonized System classification categories, as well as their associated tariff rates for the different types of countries. </a:t>
            </a:r>
          </a:p>
          <a:p>
            <a:pPr marL="0" indent="0">
              <a:buNone/>
            </a:pPr>
            <a:r>
              <a:rPr lang="en-US" sz="2000" dirty="0" smtClean="0"/>
              <a:t>Most </a:t>
            </a:r>
            <a:r>
              <a:rPr lang="en-US" sz="2000" dirty="0"/>
              <a:t>tariff schedules are two- or three-column schedules, giving two or three different rates for each product classification, depending on the country of origin.</a:t>
            </a:r>
          </a:p>
          <a:p>
            <a:pPr marL="0" indent="0">
              <a:buNone/>
            </a:pPr>
            <a:r>
              <a:rPr lang="en-US" sz="2000" dirty="0"/>
              <a:t>The United States has a two-column tariff schedule, with the countries with which it has “Normal Trade Relations (NTR)” </a:t>
            </a:r>
            <a:r>
              <a:rPr lang="en-US" sz="2000" dirty="0" smtClean="0"/>
              <a:t> in </a:t>
            </a:r>
            <a:r>
              <a:rPr lang="en-US" sz="2000" dirty="0"/>
              <a:t>column 1 and the ones with which it does not in </a:t>
            </a:r>
            <a:r>
              <a:rPr lang="en-US" sz="2000" dirty="0" smtClean="0"/>
              <a:t>      column </a:t>
            </a:r>
            <a:r>
              <a:rPr lang="en-US" sz="2000" dirty="0"/>
              <a:t>2.</a:t>
            </a:r>
          </a:p>
          <a:p>
            <a:pPr marL="0" indent="0">
              <a:buNone/>
            </a:pPr>
            <a:endParaRPr lang="en-US" dirty="0"/>
          </a:p>
        </p:txBody>
      </p:sp>
    </p:spTree>
    <p:extLst>
      <p:ext uri="{BB962C8B-B14F-4D97-AF65-F5344CB8AC3E}">
        <p14:creationId xmlns:p14="http://schemas.microsoft.com/office/powerpoint/2010/main" val="210180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Clearance</a:t>
            </a:r>
            <a:endParaRPr lang="en-US" dirty="0"/>
          </a:p>
        </p:txBody>
      </p:sp>
      <p:sp>
        <p:nvSpPr>
          <p:cNvPr id="3" name="Content Placeholder 2"/>
          <p:cNvSpPr>
            <a:spLocks noGrp="1"/>
          </p:cNvSpPr>
          <p:nvPr>
            <p:ph idx="1"/>
          </p:nvPr>
        </p:nvSpPr>
        <p:spPr/>
        <p:txBody>
          <a:bodyPr/>
          <a:lstStyle/>
          <a:p>
            <a:r>
              <a:rPr lang="en-US" dirty="0"/>
              <a:t>Duty Determination</a:t>
            </a:r>
          </a:p>
          <a:p>
            <a:r>
              <a:rPr lang="en-US" dirty="0"/>
              <a:t>Non-Tariff Barriers</a:t>
            </a:r>
          </a:p>
          <a:p>
            <a:r>
              <a:rPr lang="en-US" dirty="0"/>
              <a:t>Customs Clearance Process</a:t>
            </a:r>
          </a:p>
          <a:p>
            <a:r>
              <a:rPr lang="en-US" dirty="0"/>
              <a:t>Foreign Trade Zones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838" y="310217"/>
            <a:ext cx="4409630" cy="6290608"/>
          </a:xfrm>
          <a:prstGeom prst="rect">
            <a:avLst/>
          </a:prstGeom>
        </p:spPr>
      </p:pic>
      <p:sp>
        <p:nvSpPr>
          <p:cNvPr id="5" name="TextBox 4"/>
          <p:cNvSpPr txBox="1"/>
          <p:nvPr/>
        </p:nvSpPr>
        <p:spPr>
          <a:xfrm>
            <a:off x="334737" y="1029332"/>
            <a:ext cx="2960913" cy="923330"/>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The Tariff Schedule of the United States is dense and complicated.</a:t>
            </a:r>
            <a:endParaRPr lang="en-US" dirty="0">
              <a:solidFill>
                <a:srgbClr val="000000"/>
              </a:solidFill>
              <a:latin typeface="Lucida Bright" pitchFamily="18" charset="0"/>
            </a:endParaRPr>
          </a:p>
        </p:txBody>
      </p:sp>
    </p:spTree>
    <p:extLst>
      <p:ext uri="{BB962C8B-B14F-4D97-AF65-F5344CB8AC3E}">
        <p14:creationId xmlns:p14="http://schemas.microsoft.com/office/powerpoint/2010/main" val="298177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00" y="310217"/>
            <a:ext cx="2218215" cy="2699683"/>
          </a:xfrm>
          <a:prstGeom prst="rect">
            <a:avLst/>
          </a:prstGeom>
        </p:spPr>
      </p:pic>
      <p:sp>
        <p:nvSpPr>
          <p:cNvPr id="5" name="TextBox 4"/>
          <p:cNvSpPr txBox="1"/>
          <p:nvPr/>
        </p:nvSpPr>
        <p:spPr>
          <a:xfrm>
            <a:off x="736112" y="5496557"/>
            <a:ext cx="7607788" cy="1200329"/>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The Tariff Schedule of the United States divides countries between Column 1 (NTR) and Column 2 (non NTR). Column 1 is further divided between the General rate and the Special rate granted to countries with which the U.S. has a free-trade agreement.</a:t>
            </a:r>
            <a:endParaRPr lang="en-US" dirty="0">
              <a:solidFill>
                <a:srgbClr val="000000"/>
              </a:solidFill>
              <a:latin typeface="Lucida Bright" pitchFamily="18" charset="0"/>
            </a:endParaRPr>
          </a:p>
        </p:txBody>
      </p:sp>
      <p:cxnSp>
        <p:nvCxnSpPr>
          <p:cNvPr id="3" name="Straight Connector 2"/>
          <p:cNvCxnSpPr/>
          <p:nvPr/>
        </p:nvCxnSpPr>
        <p:spPr>
          <a:xfrm flipH="1">
            <a:off x="736112" y="504825"/>
            <a:ext cx="7007713" cy="144783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8188420" y="504825"/>
            <a:ext cx="444596" cy="1447837"/>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743825" y="504825"/>
            <a:ext cx="889190" cy="371475"/>
          </a:xfrm>
          <a:prstGeom prst="rect">
            <a:avLst/>
          </a:prstGeom>
          <a:solidFill>
            <a:schemeClr val="tx1">
              <a:lumMod val="20000"/>
              <a:lumOff val="80000"/>
              <a:alpha val="50000"/>
            </a:schemeClr>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8188420" y="876300"/>
            <a:ext cx="444596" cy="4463076"/>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736112" y="876300"/>
            <a:ext cx="7007714" cy="4463076"/>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9188" t="6727" r="2763" b="79065"/>
          <a:stretch/>
        </p:blipFill>
        <p:spPr>
          <a:xfrm>
            <a:off x="736112" y="1952662"/>
            <a:ext cx="7452308" cy="3386714"/>
          </a:xfrm>
          <a:prstGeom prst="rect">
            <a:avLst/>
          </a:prstGeom>
          <a:ln w="25400">
            <a:solidFill>
              <a:schemeClr val="accent1"/>
            </a:solidFill>
          </a:ln>
        </p:spPr>
      </p:pic>
    </p:spTree>
    <p:extLst>
      <p:ext uri="{BB962C8B-B14F-4D97-AF65-F5344CB8AC3E}">
        <p14:creationId xmlns:p14="http://schemas.microsoft.com/office/powerpoint/2010/main" val="330402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00" y="310217"/>
            <a:ext cx="2218215" cy="2699683"/>
          </a:xfrm>
          <a:prstGeom prst="rect">
            <a:avLst/>
          </a:prstGeom>
        </p:spPr>
      </p:pic>
      <p:sp>
        <p:nvSpPr>
          <p:cNvPr id="5" name="TextBox 4"/>
          <p:cNvSpPr txBox="1"/>
          <p:nvPr/>
        </p:nvSpPr>
        <p:spPr>
          <a:xfrm>
            <a:off x="755162" y="633382"/>
            <a:ext cx="4340713" cy="646331"/>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The classification is by H.S number and description.</a:t>
            </a:r>
            <a:endParaRPr lang="en-US" dirty="0">
              <a:solidFill>
                <a:srgbClr val="000000"/>
              </a:solidFill>
              <a:latin typeface="Lucida Bright" pitchFamily="18" charset="0"/>
            </a:endParaRPr>
          </a:p>
        </p:txBody>
      </p:sp>
      <p:cxnSp>
        <p:nvCxnSpPr>
          <p:cNvPr id="3" name="Straight Connector 2"/>
          <p:cNvCxnSpPr/>
          <p:nvPr/>
        </p:nvCxnSpPr>
        <p:spPr>
          <a:xfrm flipH="1">
            <a:off x="1640146" y="542925"/>
            <a:ext cx="4774655" cy="1258021"/>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743827" y="581025"/>
            <a:ext cx="1094531" cy="1219921"/>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414800" y="581025"/>
            <a:ext cx="1329026" cy="647718"/>
          </a:xfrm>
          <a:prstGeom prst="rect">
            <a:avLst/>
          </a:prstGeom>
          <a:solidFill>
            <a:schemeClr val="tx1">
              <a:lumMod val="20000"/>
              <a:lumOff val="80000"/>
              <a:alpha val="50000"/>
            </a:schemeClr>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7743826" y="1228743"/>
            <a:ext cx="1094532" cy="5287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640146" y="1228743"/>
            <a:ext cx="4774655" cy="528707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444" t="10811" r="46419" b="66651"/>
          <a:stretch/>
        </p:blipFill>
        <p:spPr>
          <a:xfrm>
            <a:off x="1640146" y="1800946"/>
            <a:ext cx="7198212" cy="4714875"/>
          </a:xfrm>
          <a:prstGeom prst="rect">
            <a:avLst/>
          </a:prstGeom>
          <a:ln w="25400">
            <a:solidFill>
              <a:schemeClr val="accent1"/>
            </a:solidFill>
          </a:ln>
        </p:spPr>
      </p:pic>
    </p:spTree>
    <p:extLst>
      <p:ext uri="{BB962C8B-B14F-4D97-AF65-F5344CB8AC3E}">
        <p14:creationId xmlns:p14="http://schemas.microsoft.com/office/powerpoint/2010/main" val="4146101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800" y="310217"/>
            <a:ext cx="2218215" cy="2699683"/>
          </a:xfrm>
          <a:prstGeom prst="rect">
            <a:avLst/>
          </a:prstGeom>
        </p:spPr>
      </p:pic>
      <p:sp>
        <p:nvSpPr>
          <p:cNvPr id="5" name="TextBox 4"/>
          <p:cNvSpPr txBox="1"/>
          <p:nvPr/>
        </p:nvSpPr>
        <p:spPr>
          <a:xfrm>
            <a:off x="942975" y="5224432"/>
            <a:ext cx="6962775" cy="1200329"/>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Once classification and country of origin are determined, the tariff rate is easily found. </a:t>
            </a:r>
          </a:p>
          <a:p>
            <a:r>
              <a:rPr lang="en-US" dirty="0" smtClean="0">
                <a:solidFill>
                  <a:srgbClr val="000000"/>
                </a:solidFill>
                <a:latin typeface="Lucida Bright" pitchFamily="18" charset="0"/>
              </a:rPr>
              <a:t>For dials of 35 mm in diameter coming from Switzerland, the tariff is $0.004 per unit + 7.2 % of the invoice value.</a:t>
            </a:r>
            <a:endParaRPr lang="en-US" dirty="0">
              <a:solidFill>
                <a:srgbClr val="000000"/>
              </a:solidFill>
              <a:latin typeface="Lucida Bright" pitchFamily="18" charset="0"/>
            </a:endParaRPr>
          </a:p>
        </p:txBody>
      </p:sp>
      <p:cxnSp>
        <p:nvCxnSpPr>
          <p:cNvPr id="3" name="Straight Connector 2"/>
          <p:cNvCxnSpPr/>
          <p:nvPr/>
        </p:nvCxnSpPr>
        <p:spPr>
          <a:xfrm flipH="1">
            <a:off x="270065" y="1409700"/>
            <a:ext cx="6144734" cy="235249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8633015" y="1409700"/>
            <a:ext cx="0" cy="2352497"/>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414799" y="1409700"/>
            <a:ext cx="2218215" cy="323859"/>
          </a:xfrm>
          <a:prstGeom prst="rect">
            <a:avLst/>
          </a:prstGeom>
          <a:solidFill>
            <a:schemeClr val="tx1">
              <a:lumMod val="20000"/>
              <a:lumOff val="80000"/>
              <a:alpha val="50000"/>
            </a:schemeClr>
          </a:solidFill>
          <a:ln w="254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8642540" y="1717872"/>
            <a:ext cx="0" cy="30543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70065" y="1733559"/>
            <a:ext cx="6144735" cy="303864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991" t="28513" r="2859" b="63754"/>
          <a:stretch/>
        </p:blipFill>
        <p:spPr>
          <a:xfrm>
            <a:off x="270064" y="3762197"/>
            <a:ext cx="8362950" cy="1010010"/>
          </a:xfrm>
          <a:prstGeom prst="rect">
            <a:avLst/>
          </a:prstGeom>
          <a:ln w="25400">
            <a:solidFill>
              <a:schemeClr val="accent1"/>
            </a:solidFill>
          </a:ln>
        </p:spPr>
      </p:pic>
      <p:sp>
        <p:nvSpPr>
          <p:cNvPr id="14" name="Oval 13"/>
          <p:cNvSpPr/>
          <p:nvPr/>
        </p:nvSpPr>
        <p:spPr>
          <a:xfrm>
            <a:off x="5219699" y="4124327"/>
            <a:ext cx="1195099" cy="581023"/>
          </a:xfrm>
          <a:prstGeom prst="ellipse">
            <a:avLst/>
          </a:prstGeom>
          <a:solidFill>
            <a:schemeClr val="accent5">
              <a:lumMod val="60000"/>
              <a:lumOff val="40000"/>
              <a:alpha val="16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7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a:t>
            </a:r>
            <a:endParaRPr lang="en-US" dirty="0"/>
          </a:p>
        </p:txBody>
      </p:sp>
      <p:sp>
        <p:nvSpPr>
          <p:cNvPr id="3" name="Content Placeholder 2"/>
          <p:cNvSpPr>
            <a:spLocks noGrp="1"/>
          </p:cNvSpPr>
          <p:nvPr>
            <p:ph idx="1"/>
          </p:nvPr>
        </p:nvSpPr>
        <p:spPr>
          <a:xfrm>
            <a:off x="498475" y="1981200"/>
            <a:ext cx="7254875" cy="4144963"/>
          </a:xfrm>
        </p:spPr>
        <p:txBody>
          <a:bodyPr>
            <a:normAutofit/>
          </a:bodyPr>
          <a:lstStyle/>
          <a:p>
            <a:pPr marL="0" indent="0">
              <a:buNone/>
            </a:pPr>
            <a:r>
              <a:rPr lang="en-US" sz="2000" dirty="0"/>
              <a:t>A watch dial (35mm in diameter) is classified as 9114.30.4000 by the United </a:t>
            </a:r>
            <a:r>
              <a:rPr lang="en-US" sz="2000" dirty="0" smtClean="0"/>
              <a:t>States.</a:t>
            </a:r>
          </a:p>
          <a:p>
            <a:r>
              <a:rPr lang="en-US" sz="2000" dirty="0" smtClean="0"/>
              <a:t>For </a:t>
            </a:r>
            <a:r>
              <a:rPr lang="en-US" sz="2000" dirty="0"/>
              <a:t>a dial whose country of origin is Switzerland, the duty rate would be a compound rate; the importer would be charged 7.2 percent of the invoice value (FCA) and 0.4 cents for each </a:t>
            </a:r>
            <a:r>
              <a:rPr lang="en-US" sz="2000" dirty="0" smtClean="0"/>
              <a:t>dial.</a:t>
            </a:r>
          </a:p>
          <a:p>
            <a:r>
              <a:rPr lang="en-US" sz="2000" dirty="0" smtClean="0"/>
              <a:t>For </a:t>
            </a:r>
            <a:r>
              <a:rPr lang="en-US" sz="2000" dirty="0"/>
              <a:t>a dial whose country of origin is Australia (AU code), there would be no duty, because of the U.S. – Australia Free Trade </a:t>
            </a:r>
            <a:r>
              <a:rPr lang="en-US" sz="2000" dirty="0" smtClean="0"/>
              <a:t>Agreement.</a:t>
            </a:r>
          </a:p>
          <a:p>
            <a:r>
              <a:rPr lang="en-US" sz="2000" dirty="0" smtClean="0"/>
              <a:t>For </a:t>
            </a:r>
            <a:r>
              <a:rPr lang="en-US" sz="2000" dirty="0"/>
              <a:t>a dial whose country of origin is Libya, the duty rate would be 45 percent of the invoice value (FCA) and 5 cents for each dial.</a:t>
            </a:r>
          </a:p>
          <a:p>
            <a:pPr marL="0" indent="0">
              <a:buNone/>
            </a:pPr>
            <a:endParaRPr lang="en-US" dirty="0"/>
          </a:p>
        </p:txBody>
      </p:sp>
    </p:spTree>
    <p:extLst>
      <p:ext uri="{BB962C8B-B14F-4D97-AF65-F5344CB8AC3E}">
        <p14:creationId xmlns:p14="http://schemas.microsoft.com/office/powerpoint/2010/main" val="1699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Dumping</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Some exporters sell the products they are exporting at a price that is considered “too low” by the importing country’s Customs </a:t>
            </a:r>
            <a:r>
              <a:rPr lang="en-US" sz="2000" dirty="0" smtClean="0"/>
              <a:t>Office</a:t>
            </a:r>
            <a:r>
              <a:rPr lang="en-US" sz="2000" dirty="0"/>
              <a:t>. The purpose of the strategy is to gain market share in the importing country.</a:t>
            </a:r>
          </a:p>
          <a:p>
            <a:pPr marL="0" indent="0">
              <a:buNone/>
            </a:pPr>
            <a:r>
              <a:rPr lang="en-US" sz="2000" dirty="0" smtClean="0"/>
              <a:t>Such </a:t>
            </a:r>
            <a:r>
              <a:rPr lang="en-US" sz="2000" dirty="0"/>
              <a:t>a strategy is called dumping.</a:t>
            </a:r>
          </a:p>
          <a:p>
            <a:pPr marL="0" indent="0">
              <a:buNone/>
            </a:pPr>
            <a:r>
              <a:rPr lang="en-US" sz="2000" dirty="0" smtClean="0"/>
              <a:t>In </a:t>
            </a:r>
            <a:r>
              <a:rPr lang="en-US" sz="2000" dirty="0"/>
              <a:t>order to counter this strategy, importing countries can implement anti-dumping duty, that is collected in addition </a:t>
            </a:r>
            <a:r>
              <a:rPr lang="en-US" sz="2000" dirty="0" smtClean="0"/>
              <a:t>  to </a:t>
            </a:r>
            <a:r>
              <a:rPr lang="en-US" sz="2000" dirty="0"/>
              <a:t>the regular import duty</a:t>
            </a:r>
            <a:r>
              <a:rPr lang="en-US" sz="2000" dirty="0" smtClean="0"/>
              <a:t>.</a:t>
            </a:r>
          </a:p>
          <a:p>
            <a:pPr marL="0" indent="0">
              <a:buNone/>
            </a:pPr>
            <a:r>
              <a:rPr lang="en-US" sz="2000" dirty="0" smtClean="0"/>
              <a:t>Anti-dumping duty can reach very high levels. Some are </a:t>
            </a:r>
            <a:r>
              <a:rPr lang="en-US" sz="2000" dirty="0" smtClean="0"/>
              <a:t>    150 </a:t>
            </a:r>
            <a:r>
              <a:rPr lang="en-US" sz="2000" dirty="0" smtClean="0"/>
              <a:t>to 200 percent of the value of the imported goods.</a:t>
            </a:r>
            <a:endParaRPr lang="en-US" sz="2000" dirty="0"/>
          </a:p>
          <a:p>
            <a:pPr marL="0" indent="0">
              <a:buNone/>
            </a:pPr>
            <a:endParaRPr lang="en-US" sz="2000" dirty="0"/>
          </a:p>
        </p:txBody>
      </p:sp>
    </p:spTree>
    <p:extLst>
      <p:ext uri="{BB962C8B-B14F-4D97-AF65-F5344CB8AC3E}">
        <p14:creationId xmlns:p14="http://schemas.microsoft.com/office/powerpoint/2010/main" val="775989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 Taxes (I)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In addition to duty, several countries will collect additional taxes based on the value of the goods.</a:t>
            </a:r>
          </a:p>
          <a:p>
            <a:pPr marL="0" indent="0">
              <a:buNone/>
            </a:pPr>
            <a:r>
              <a:rPr lang="en-US" sz="2000" dirty="0" smtClean="0"/>
              <a:t>These </a:t>
            </a:r>
            <a:r>
              <a:rPr lang="en-US" sz="2000" dirty="0"/>
              <a:t>additional taxes are a way of creating additional revenues from imports. Such taxes challenge the boundaries of the General Agreement on Tariffs and Trade (GATT) and the rules of the World Trade Organization (WTO). </a:t>
            </a:r>
          </a:p>
          <a:p>
            <a:pPr marL="0" indent="0">
              <a:buNone/>
            </a:pPr>
            <a:r>
              <a:rPr lang="en-US" sz="2000" dirty="0" smtClean="0"/>
              <a:t>The </a:t>
            </a:r>
            <a:r>
              <a:rPr lang="en-US" sz="2000" dirty="0"/>
              <a:t>following are some examples of other taxes:</a:t>
            </a:r>
          </a:p>
          <a:p>
            <a:pPr marL="1027113" lvl="2" indent="-341313"/>
            <a:r>
              <a:rPr lang="en-US" sz="2000" dirty="0" smtClean="0"/>
              <a:t>Punitive </a:t>
            </a:r>
            <a:r>
              <a:rPr lang="en-US" sz="2000" dirty="0"/>
              <a:t>duty</a:t>
            </a:r>
          </a:p>
          <a:p>
            <a:pPr marL="1027113" lvl="2" indent="-341313"/>
            <a:r>
              <a:rPr lang="en-US" sz="2000" dirty="0" smtClean="0"/>
              <a:t>Border </a:t>
            </a:r>
            <a:r>
              <a:rPr lang="en-US" sz="2000" dirty="0"/>
              <a:t>traffic tax</a:t>
            </a:r>
          </a:p>
          <a:p>
            <a:pPr marL="1027113" lvl="2" indent="-341313"/>
            <a:r>
              <a:rPr lang="en-US" sz="2000" dirty="0" smtClean="0"/>
              <a:t>Safeguard </a:t>
            </a:r>
            <a:r>
              <a:rPr lang="en-US" sz="2000" dirty="0"/>
              <a:t>tax</a:t>
            </a:r>
          </a:p>
          <a:p>
            <a:pPr marL="1027113" lvl="2" indent="-341313"/>
            <a:r>
              <a:rPr lang="en-US" sz="2000" dirty="0" smtClean="0"/>
              <a:t>Temporary </a:t>
            </a:r>
            <a:r>
              <a:rPr lang="en-US" sz="2000" dirty="0"/>
              <a:t>protection tax</a:t>
            </a:r>
          </a:p>
        </p:txBody>
      </p:sp>
    </p:spTree>
    <p:extLst>
      <p:ext uri="{BB962C8B-B14F-4D97-AF65-F5344CB8AC3E}">
        <p14:creationId xmlns:p14="http://schemas.microsoft.com/office/powerpoint/2010/main" val="3423893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 Taxes (II)</a:t>
            </a:r>
            <a:endParaRPr lang="en-US" dirty="0"/>
          </a:p>
        </p:txBody>
      </p:sp>
      <p:sp>
        <p:nvSpPr>
          <p:cNvPr id="3" name="Content Placeholder 2"/>
          <p:cNvSpPr>
            <a:spLocks noGrp="1"/>
          </p:cNvSpPr>
          <p:nvPr>
            <p:ph idx="1"/>
          </p:nvPr>
        </p:nvSpPr>
        <p:spPr>
          <a:xfrm>
            <a:off x="498475" y="1981200"/>
            <a:ext cx="7350126" cy="4144963"/>
          </a:xfrm>
        </p:spPr>
        <p:txBody>
          <a:bodyPr>
            <a:normAutofit/>
          </a:bodyPr>
          <a:lstStyle/>
          <a:p>
            <a:r>
              <a:rPr lang="en-US" sz="2000" dirty="0" smtClean="0"/>
              <a:t>Punitive Tax</a:t>
            </a:r>
          </a:p>
          <a:p>
            <a:pPr marL="228600" lvl="1" indent="0">
              <a:buNone/>
            </a:pPr>
            <a:r>
              <a:rPr lang="en-US" dirty="0"/>
              <a:t>The United States, unhappy about a decision by the European Union to give preferential treatment to bananas imported from certain countries, retaliated by placing a 100 percent duty on certain items coming from any of the European Union countries: cashmere, blue cheese, “handbags covered in plastic sheeting,” and so on.</a:t>
            </a:r>
          </a:p>
          <a:p>
            <a:r>
              <a:rPr lang="en-US" sz="2000" dirty="0" smtClean="0"/>
              <a:t>Border Traffic Tax</a:t>
            </a:r>
          </a:p>
          <a:p>
            <a:pPr marL="228600" lvl="1" indent="0">
              <a:buNone/>
            </a:pPr>
            <a:r>
              <a:rPr lang="en-US" dirty="0"/>
              <a:t>Russia, in order to “make a more accurate tally of border flows of people, cargo, and means of transportation,” imposes a 1 percent tax on all goods crossing its borders. Russian travelers are taxed at 0.8 percent of their monthly income.</a:t>
            </a:r>
          </a:p>
          <a:p>
            <a:pPr marL="228600" lvl="1" indent="0">
              <a:buNone/>
            </a:pPr>
            <a:endParaRPr lang="en-US" dirty="0"/>
          </a:p>
        </p:txBody>
      </p:sp>
    </p:spTree>
    <p:extLst>
      <p:ext uri="{BB962C8B-B14F-4D97-AF65-F5344CB8AC3E}">
        <p14:creationId xmlns:p14="http://schemas.microsoft.com/office/powerpoint/2010/main" val="96270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 Taxes (III)</a:t>
            </a:r>
            <a:endParaRPr lang="en-US" dirty="0"/>
          </a:p>
        </p:txBody>
      </p:sp>
      <p:sp>
        <p:nvSpPr>
          <p:cNvPr id="3" name="Content Placeholder 2"/>
          <p:cNvSpPr>
            <a:spLocks noGrp="1"/>
          </p:cNvSpPr>
          <p:nvPr>
            <p:ph idx="1"/>
          </p:nvPr>
        </p:nvSpPr>
        <p:spPr>
          <a:xfrm>
            <a:off x="498475" y="1981200"/>
            <a:ext cx="7131050" cy="4144963"/>
          </a:xfrm>
        </p:spPr>
        <p:txBody>
          <a:bodyPr>
            <a:normAutofit/>
          </a:bodyPr>
          <a:lstStyle/>
          <a:p>
            <a:r>
              <a:rPr lang="en-US" sz="2000" dirty="0" smtClean="0"/>
              <a:t>Safeguard Tax</a:t>
            </a:r>
          </a:p>
          <a:p>
            <a:pPr marL="228600" lvl="1" indent="0">
              <a:buNone/>
            </a:pPr>
            <a:r>
              <a:rPr lang="en-US" dirty="0" smtClean="0"/>
              <a:t>Argentina</a:t>
            </a:r>
            <a:r>
              <a:rPr lang="en-US" dirty="0"/>
              <a:t>, after being chastised by the WTO for having increased its duty rate on footwear, reduced them, and immediately re-imposed them through an emergency “safeguard tax” designed to protect its footwear industry against foreign competition.</a:t>
            </a:r>
          </a:p>
          <a:p>
            <a:r>
              <a:rPr lang="en-US" sz="2000" dirty="0" smtClean="0"/>
              <a:t>Temporary Protection Tax</a:t>
            </a:r>
          </a:p>
          <a:p>
            <a:pPr marL="228600" lvl="1" indent="0">
              <a:spcAft>
                <a:spcPts val="600"/>
              </a:spcAft>
              <a:buNone/>
            </a:pPr>
            <a:r>
              <a:rPr lang="en-US" dirty="0"/>
              <a:t>The United States imposed a 33 percent additional tariff on brooms from Mexico to allow U.S. manufacturers to increase their efficiency so that they could compete against imports. It repealed such tax two years later, noting that the industry had not taken advantage of this protection period to improve its efficiency.</a:t>
            </a:r>
          </a:p>
        </p:txBody>
      </p:sp>
    </p:spTree>
    <p:extLst>
      <p:ext uri="{BB962C8B-B14F-4D97-AF65-F5344CB8AC3E}">
        <p14:creationId xmlns:p14="http://schemas.microsoft.com/office/powerpoint/2010/main" val="1662969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Value-Added Tax</a:t>
            </a:r>
            <a:endParaRPr lang="en-US" dirty="0"/>
          </a:p>
        </p:txBody>
      </p:sp>
      <p:sp>
        <p:nvSpPr>
          <p:cNvPr id="3" name="Content Placeholder 2"/>
          <p:cNvSpPr>
            <a:spLocks noGrp="1"/>
          </p:cNvSpPr>
          <p:nvPr>
            <p:ph idx="1"/>
          </p:nvPr>
        </p:nvSpPr>
        <p:spPr/>
        <p:txBody>
          <a:bodyPr/>
          <a:lstStyle/>
          <a:p>
            <a:pPr marL="0" indent="0">
              <a:buNone/>
            </a:pPr>
            <a:r>
              <a:rPr lang="en-US" sz="2000" dirty="0"/>
              <a:t>Value-Added Tax (VAT) is a tax perceived by many countries that is very similar to a sales tax, but that is collected whenever that product’s value is increased. The VAT on imports is collected at the point of entry in the country.</a:t>
            </a:r>
          </a:p>
          <a:p>
            <a:pPr marL="0" indent="0">
              <a:buNone/>
            </a:pPr>
            <a:r>
              <a:rPr lang="en-US" sz="2000" dirty="0" smtClean="0"/>
              <a:t>VAT </a:t>
            </a:r>
            <a:r>
              <a:rPr lang="en-US" sz="2000" dirty="0"/>
              <a:t>accounting is handled in such a way that only the final consumer of the product actually pays the tax</a:t>
            </a:r>
            <a:r>
              <a:rPr lang="en-US" sz="2000" dirty="0" smtClean="0"/>
              <a:t>. It is not a cost to the importer.</a:t>
            </a:r>
            <a:endParaRPr lang="en-US" sz="2000" dirty="0"/>
          </a:p>
          <a:p>
            <a:pPr marL="0" indent="0">
              <a:buNone/>
            </a:pPr>
            <a:endParaRPr lang="en-US" dirty="0"/>
          </a:p>
        </p:txBody>
      </p:sp>
    </p:spTree>
    <p:extLst>
      <p:ext uri="{BB962C8B-B14F-4D97-AF65-F5344CB8AC3E}">
        <p14:creationId xmlns:p14="http://schemas.microsoft.com/office/powerpoint/2010/main" val="294971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Determination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Duty is the amount of tax paid on an imported good. The amount of duty that an importer has to pay is determined by three factors:</a:t>
            </a:r>
          </a:p>
          <a:p>
            <a:pPr marL="798513" lvl="1" indent="-341313"/>
            <a:r>
              <a:rPr lang="en-US" sz="2000" dirty="0" smtClean="0"/>
              <a:t>The </a:t>
            </a:r>
            <a:r>
              <a:rPr lang="en-US" sz="2000" dirty="0"/>
              <a:t>type of goods (their classification)</a:t>
            </a:r>
          </a:p>
          <a:p>
            <a:pPr marL="798513" lvl="1" indent="-341313"/>
            <a:r>
              <a:rPr lang="en-US" sz="2000" dirty="0" smtClean="0"/>
              <a:t>The </a:t>
            </a:r>
            <a:r>
              <a:rPr lang="en-US" sz="2000" dirty="0"/>
              <a:t>value of the goods (their valuation)</a:t>
            </a:r>
          </a:p>
          <a:p>
            <a:pPr marL="798513" lvl="1" indent="-341313"/>
            <a:r>
              <a:rPr lang="en-US" sz="2000" dirty="0" smtClean="0"/>
              <a:t>The </a:t>
            </a:r>
            <a:r>
              <a:rPr lang="en-US" sz="2000" dirty="0"/>
              <a:t>country from which the goods originated (the </a:t>
            </a:r>
            <a:r>
              <a:rPr lang="en-US" sz="2000" dirty="0" smtClean="0"/>
              <a:t>  rules </a:t>
            </a:r>
            <a:r>
              <a:rPr lang="en-US" sz="2000" dirty="0"/>
              <a:t>of origin</a:t>
            </a:r>
            <a:r>
              <a:rPr lang="en-US" sz="2000" dirty="0" smtClean="0"/>
              <a:t>)</a:t>
            </a:r>
          </a:p>
          <a:p>
            <a:pPr marL="0" indent="0">
              <a:buNone/>
            </a:pPr>
            <a:r>
              <a:rPr lang="en-US" sz="2000" dirty="0" smtClean="0"/>
              <a:t>The </a:t>
            </a:r>
            <a:r>
              <a:rPr lang="en-US" sz="2000" dirty="0"/>
              <a:t>tariff is the rate at which an import is taxed; the rate is dependent on the classification of the goods, as well as </a:t>
            </a:r>
            <a:r>
              <a:rPr lang="en-US" sz="2000" dirty="0"/>
              <a:t> </a:t>
            </a:r>
            <a:r>
              <a:rPr lang="en-US" sz="2000" dirty="0" smtClean="0"/>
              <a:t>  </a:t>
            </a:r>
            <a:r>
              <a:rPr lang="en-US" sz="2000" dirty="0" smtClean="0"/>
              <a:t>their </a:t>
            </a:r>
            <a:r>
              <a:rPr lang="en-US" sz="2000" dirty="0"/>
              <a:t>country of origin. The tariff rate is also called the </a:t>
            </a:r>
            <a:r>
              <a:rPr lang="en-US" sz="2000" dirty="0" smtClean="0"/>
              <a:t>    duty </a:t>
            </a:r>
            <a:r>
              <a:rPr lang="en-US" sz="2000" dirty="0"/>
              <a:t>rate.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Non-Tariff Barriers</a:t>
            </a:r>
            <a:endParaRPr lang="en-US" dirty="0"/>
          </a:p>
        </p:txBody>
      </p:sp>
      <p:sp>
        <p:nvSpPr>
          <p:cNvPr id="3" name="Content Placeholder 2"/>
          <p:cNvSpPr>
            <a:spLocks noGrp="1"/>
          </p:cNvSpPr>
          <p:nvPr>
            <p:ph idx="1"/>
          </p:nvPr>
        </p:nvSpPr>
        <p:spPr/>
        <p:txBody>
          <a:bodyPr/>
          <a:lstStyle/>
          <a:p>
            <a:pPr marL="0" indent="0">
              <a:buNone/>
            </a:pPr>
            <a:r>
              <a:rPr lang="en-US" sz="2000" dirty="0"/>
              <a:t>Non-tariff barriers are policies and actions that have the effect of reducing the number of items imported in a specific country. Non-tariff barriers are essentially prohibited by the GATT and WTO.</a:t>
            </a:r>
          </a:p>
          <a:p>
            <a:pPr marL="0" indent="0">
              <a:buNone/>
            </a:pPr>
            <a:r>
              <a:rPr lang="en-US" sz="2000" dirty="0" smtClean="0"/>
              <a:t>The </a:t>
            </a:r>
            <a:r>
              <a:rPr lang="en-US" sz="2000" dirty="0"/>
              <a:t>most frequently used non-tariff barriers are quotas</a:t>
            </a:r>
            <a:r>
              <a:rPr lang="en-US" sz="2000" dirty="0" smtClean="0"/>
              <a:t>. </a:t>
            </a:r>
            <a:r>
              <a:rPr lang="en-US" sz="2000" dirty="0"/>
              <a:t>There are two types of quotas: absolute quotas and tariff-rate quotas.</a:t>
            </a:r>
          </a:p>
          <a:p>
            <a:pPr marL="0" indent="0">
              <a:buNone/>
            </a:pPr>
            <a:r>
              <a:rPr lang="en-US" sz="2000" dirty="0" smtClean="0"/>
              <a:t>However </a:t>
            </a:r>
            <a:r>
              <a:rPr lang="en-US" sz="2000" dirty="0"/>
              <a:t>countries will use other means to restrict imports, such as national standards of performance or safety, pre-shipment inspections, and other “unusual requirements.”</a:t>
            </a:r>
          </a:p>
          <a:p>
            <a:pPr marL="0" indent="0">
              <a:buNone/>
            </a:pPr>
            <a:endParaRPr lang="en-US" dirty="0"/>
          </a:p>
        </p:txBody>
      </p:sp>
    </p:spTree>
    <p:extLst>
      <p:ext uri="{BB962C8B-B14F-4D97-AF65-F5344CB8AC3E}">
        <p14:creationId xmlns:p14="http://schemas.microsoft.com/office/powerpoint/2010/main" val="343050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Quotas</a:t>
            </a:r>
            <a:endParaRPr lang="en-US" dirty="0"/>
          </a:p>
        </p:txBody>
      </p:sp>
      <p:sp>
        <p:nvSpPr>
          <p:cNvPr id="3" name="Content Placeholder 2"/>
          <p:cNvSpPr>
            <a:spLocks noGrp="1"/>
          </p:cNvSpPr>
          <p:nvPr>
            <p:ph idx="1"/>
          </p:nvPr>
        </p:nvSpPr>
        <p:spPr/>
        <p:txBody>
          <a:bodyPr/>
          <a:lstStyle/>
          <a:p>
            <a:pPr marL="0" indent="0">
              <a:buNone/>
            </a:pPr>
            <a:r>
              <a:rPr lang="en-US" sz="2000" dirty="0"/>
              <a:t>An absolute quota is a limit, set by the importing country’s government, on the quantity of a specific commodity that can be imported in a given year. </a:t>
            </a:r>
          </a:p>
          <a:p>
            <a:pPr marL="0" indent="0">
              <a:buNone/>
            </a:pPr>
            <a:r>
              <a:rPr lang="en-US" sz="2000" dirty="0" smtClean="0"/>
              <a:t>The </a:t>
            </a:r>
            <a:r>
              <a:rPr lang="en-US" sz="2000" dirty="0"/>
              <a:t>United States had no absolute quotas as of </a:t>
            </a:r>
            <a:r>
              <a:rPr lang="en-US" sz="2000" dirty="0" smtClean="0"/>
              <a:t>August 2013.</a:t>
            </a:r>
            <a:endParaRPr lang="en-US" sz="2000" dirty="0"/>
          </a:p>
          <a:p>
            <a:pPr marL="0" indent="0">
              <a:buNone/>
            </a:pPr>
            <a:r>
              <a:rPr lang="en-US" sz="2000" dirty="0"/>
              <a:t>Until 2005, the United States had absolute quotas on textile products originating in China. The quotas were eliminated in January 2005, which caused some significant market disruptions, and therefore re-established </a:t>
            </a:r>
            <a:r>
              <a:rPr lang="en-US" sz="2000" dirty="0" smtClean="0"/>
              <a:t>for two years </a:t>
            </a:r>
            <a:r>
              <a:rPr lang="en-US" sz="2000" dirty="0" smtClean="0"/>
              <a:t>  under </a:t>
            </a:r>
            <a:r>
              <a:rPr lang="en-US" sz="2000" dirty="0"/>
              <a:t>an agreement with China on “quantitative restraints</a:t>
            </a:r>
            <a:r>
              <a:rPr lang="en-US" sz="2000" dirty="0" smtClean="0"/>
              <a:t>.”</a:t>
            </a:r>
          </a:p>
          <a:p>
            <a:pPr marL="0" indent="0">
              <a:buNone/>
            </a:pPr>
            <a:endParaRPr lang="en-US" dirty="0"/>
          </a:p>
        </p:txBody>
      </p:sp>
    </p:spTree>
    <p:extLst>
      <p:ext uri="{BB962C8B-B14F-4D97-AF65-F5344CB8AC3E}">
        <p14:creationId xmlns:p14="http://schemas.microsoft.com/office/powerpoint/2010/main" val="377498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Tariff-Rate Quotas</a:t>
            </a:r>
            <a:endParaRPr lang="en-US" dirty="0"/>
          </a:p>
        </p:txBody>
      </p:sp>
      <p:sp>
        <p:nvSpPr>
          <p:cNvPr id="3" name="Content Placeholder 2"/>
          <p:cNvSpPr>
            <a:spLocks noGrp="1"/>
          </p:cNvSpPr>
          <p:nvPr>
            <p:ph idx="1"/>
          </p:nvPr>
        </p:nvSpPr>
        <p:spPr/>
        <p:txBody>
          <a:bodyPr/>
          <a:lstStyle/>
          <a:p>
            <a:pPr marL="0" indent="0">
              <a:buNone/>
            </a:pPr>
            <a:r>
              <a:rPr lang="en-US" sz="2000" dirty="0"/>
              <a:t>Under a tariff-rate quota, the importing country places a two-tiered tariff rate on a specific product. Until a specific number of units has been imported, the tariff is low; once the quota is reached, the tariff goes up, sometimes many-fold.</a:t>
            </a:r>
          </a:p>
          <a:p>
            <a:pPr marL="0" indent="0">
              <a:buNone/>
            </a:pPr>
            <a:r>
              <a:rPr lang="en-US" sz="2000" dirty="0"/>
              <a:t>The United States has had a tariff-rate quota on sugar for a very long time, restricting the import of sugar from all of the major sugar-producing countries in the world</a:t>
            </a:r>
            <a:r>
              <a:rPr lang="en-US" sz="2000" dirty="0" smtClean="0"/>
              <a:t>. The quota is 1.1 million </a:t>
            </a:r>
            <a:r>
              <a:rPr lang="en-US" sz="2000" dirty="0" err="1" smtClean="0"/>
              <a:t>tonnes</a:t>
            </a:r>
            <a:r>
              <a:rPr lang="en-US" sz="2000" dirty="0" smtClean="0"/>
              <a:t>, or about 10 percent of the U.S. consumption.</a:t>
            </a:r>
            <a:endParaRPr lang="en-US" sz="2000" dirty="0"/>
          </a:p>
          <a:p>
            <a:pPr marL="0" indent="0">
              <a:buNone/>
            </a:pPr>
            <a:r>
              <a:rPr lang="en-US" sz="2000" dirty="0" smtClean="0"/>
              <a:t>Before the quota is reached, the duty is $0.01406 per kilogram; after it is reached, the duty is $</a:t>
            </a:r>
            <a:r>
              <a:rPr lang="en-US" sz="2000" dirty="0" smtClean="0"/>
              <a:t>0.3387 </a:t>
            </a:r>
            <a:r>
              <a:rPr lang="en-US" sz="2000" dirty="0" smtClean="0"/>
              <a:t>per </a:t>
            </a:r>
            <a:r>
              <a:rPr lang="en-US" sz="2000" dirty="0" smtClean="0"/>
              <a:t> kilogram</a:t>
            </a:r>
            <a:r>
              <a:rPr lang="en-US" sz="2000" dirty="0" smtClean="0"/>
              <a:t>, or </a:t>
            </a:r>
            <a:r>
              <a:rPr lang="en-US" sz="2000" dirty="0" smtClean="0"/>
              <a:t>32 </a:t>
            </a:r>
            <a:r>
              <a:rPr lang="en-US" sz="2000" dirty="0" smtClean="0"/>
              <a:t>times higher. </a:t>
            </a:r>
            <a:endParaRPr lang="en-US" sz="2000" dirty="0"/>
          </a:p>
          <a:p>
            <a:pPr marL="0" indent="0">
              <a:buNone/>
            </a:pPr>
            <a:endParaRPr lang="en-US" dirty="0"/>
          </a:p>
        </p:txBody>
      </p:sp>
    </p:spTree>
    <p:extLst>
      <p:ext uri="{BB962C8B-B14F-4D97-AF65-F5344CB8AC3E}">
        <p14:creationId xmlns:p14="http://schemas.microsoft.com/office/powerpoint/2010/main" val="3636352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Standards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At times countries enact “safety measures” designed to protect their populations from defective, dangerous, or unhealthy products.</a:t>
            </a:r>
          </a:p>
          <a:p>
            <a:pPr marL="0" indent="0">
              <a:buNone/>
            </a:pPr>
            <a:r>
              <a:rPr lang="en-US" sz="2000" dirty="0" smtClean="0"/>
              <a:t>When </a:t>
            </a:r>
            <a:r>
              <a:rPr lang="en-US" sz="2000" dirty="0"/>
              <a:t>these requirements are only targeting products made abroad, especially if they are based dubious or non-scientific data, they become non-tariff trade barriers. </a:t>
            </a:r>
          </a:p>
          <a:p>
            <a:pPr marL="0" indent="0">
              <a:buNone/>
            </a:pPr>
            <a:r>
              <a:rPr lang="en-US" sz="2000" dirty="0"/>
              <a:t>The European Union restricts the import of genetically-modified cereals and of hormone-treated beef, despite </a:t>
            </a:r>
            <a:r>
              <a:rPr lang="en-US" sz="2000" dirty="0" smtClean="0"/>
              <a:t>  having </a:t>
            </a:r>
            <a:r>
              <a:rPr lang="en-US" sz="2000" dirty="0"/>
              <a:t>no evidence of their potential harm.</a:t>
            </a:r>
          </a:p>
          <a:p>
            <a:pPr marL="0" indent="0">
              <a:buNone/>
            </a:pPr>
            <a:endParaRPr lang="en-US" sz="2000" dirty="0"/>
          </a:p>
        </p:txBody>
      </p:sp>
    </p:spTree>
    <p:extLst>
      <p:ext uri="{BB962C8B-B14F-4D97-AF65-F5344CB8AC3E}">
        <p14:creationId xmlns:p14="http://schemas.microsoft.com/office/powerpoint/2010/main" val="3410895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Pre-Shipment Inspections</a:t>
            </a:r>
            <a:endParaRPr lang="en-US" dirty="0"/>
          </a:p>
        </p:txBody>
      </p:sp>
      <p:sp>
        <p:nvSpPr>
          <p:cNvPr id="3" name="Content Placeholder 2"/>
          <p:cNvSpPr>
            <a:spLocks noGrp="1"/>
          </p:cNvSpPr>
          <p:nvPr>
            <p:ph idx="1"/>
          </p:nvPr>
        </p:nvSpPr>
        <p:spPr/>
        <p:txBody>
          <a:bodyPr/>
          <a:lstStyle/>
          <a:p>
            <a:pPr marL="0" indent="0">
              <a:buNone/>
            </a:pPr>
            <a:r>
              <a:rPr lang="en-US" sz="2000" dirty="0"/>
              <a:t>Pre-Shipments Inspections (PSI) are performed by independent companies to determine that the goods shipped are the ones ordered by the importer, in the correct quantity, and sufficiently well packed for an international shipment. PSIs are performed at the point of departure of the goods destined to be exported. </a:t>
            </a:r>
          </a:p>
          <a:p>
            <a:pPr marL="0" indent="0">
              <a:buNone/>
            </a:pPr>
            <a:r>
              <a:rPr lang="en-US" sz="2000" dirty="0" smtClean="0"/>
              <a:t>PSIs </a:t>
            </a:r>
            <a:r>
              <a:rPr lang="en-US" sz="2000" dirty="0"/>
              <a:t>are non-tariff barriers when they become too frequent and cumbersome.</a:t>
            </a:r>
          </a:p>
          <a:p>
            <a:pPr marL="0" indent="0">
              <a:buNone/>
            </a:pPr>
            <a:r>
              <a:rPr lang="en-US" sz="2000" dirty="0"/>
              <a:t>Indonesia and Thailand require that all imports be subject </a:t>
            </a:r>
            <a:r>
              <a:rPr lang="en-US" sz="2000" dirty="0" smtClean="0"/>
              <a:t>   to </a:t>
            </a:r>
            <a:r>
              <a:rPr lang="en-US" sz="2000" dirty="0"/>
              <a:t>Pre-Shipment Inspections. </a:t>
            </a:r>
          </a:p>
          <a:p>
            <a:pPr marL="0" indent="0">
              <a:buNone/>
            </a:pPr>
            <a:endParaRPr lang="en-US" dirty="0"/>
          </a:p>
        </p:txBody>
      </p:sp>
    </p:spTree>
    <p:extLst>
      <p:ext uri="{BB962C8B-B14F-4D97-AF65-F5344CB8AC3E}">
        <p14:creationId xmlns:p14="http://schemas.microsoft.com/office/powerpoint/2010/main" val="2186169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Non-Tariff Barriers</a:t>
            </a:r>
            <a:endParaRPr lang="en-US" dirty="0"/>
          </a:p>
        </p:txBody>
      </p:sp>
      <p:sp>
        <p:nvSpPr>
          <p:cNvPr id="3" name="Content Placeholder 2"/>
          <p:cNvSpPr>
            <a:spLocks noGrp="1"/>
          </p:cNvSpPr>
          <p:nvPr>
            <p:ph idx="1"/>
          </p:nvPr>
        </p:nvSpPr>
        <p:spPr/>
        <p:txBody>
          <a:bodyPr/>
          <a:lstStyle/>
          <a:p>
            <a:pPr marL="0" indent="0">
              <a:buNone/>
            </a:pPr>
            <a:r>
              <a:rPr lang="en-US" sz="2000" dirty="0"/>
              <a:t>Many countries have been known to enact strange rules with regards to imports, typically aimed at protecting a certain domestic industry.</a:t>
            </a:r>
          </a:p>
          <a:p>
            <a:pPr marL="0" indent="0">
              <a:buNone/>
            </a:pPr>
            <a:r>
              <a:rPr lang="en-US" sz="2000" dirty="0" smtClean="0"/>
              <a:t>Other </a:t>
            </a:r>
            <a:r>
              <a:rPr lang="en-US" sz="2000" dirty="0"/>
              <a:t>countries require a virtual endless number of approvals and documentation before goods may be imported. </a:t>
            </a:r>
          </a:p>
          <a:p>
            <a:pPr marL="0" indent="0">
              <a:buNone/>
            </a:pPr>
            <a:r>
              <a:rPr lang="en-US" sz="2000" dirty="0"/>
              <a:t>France once required all imported VCRs to be inspected in a specific </a:t>
            </a:r>
            <a:r>
              <a:rPr lang="en-US" sz="2000" dirty="0" smtClean="0"/>
              <a:t>small town, located far from the entry port. </a:t>
            </a:r>
            <a:r>
              <a:rPr lang="en-US" sz="2000" dirty="0"/>
              <a:t>This inspection was done very slowly with the intended consequence of preventing VCRs from entering the country.</a:t>
            </a:r>
          </a:p>
          <a:p>
            <a:pPr marL="0" indent="0">
              <a:buNone/>
            </a:pPr>
            <a:endParaRPr lang="en-US" dirty="0"/>
          </a:p>
        </p:txBody>
      </p:sp>
    </p:spTree>
    <p:extLst>
      <p:ext uri="{BB962C8B-B14F-4D97-AF65-F5344CB8AC3E}">
        <p14:creationId xmlns:p14="http://schemas.microsoft.com/office/powerpoint/2010/main" val="2800746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Clearance Process</a:t>
            </a:r>
            <a:endParaRPr lang="en-US" dirty="0"/>
          </a:p>
        </p:txBody>
      </p:sp>
      <p:graphicFrame>
        <p:nvGraphicFramePr>
          <p:cNvPr id="4" name="Diagram 3"/>
          <p:cNvGraphicFramePr/>
          <p:nvPr>
            <p:extLst>
              <p:ext uri="{D42A27DB-BD31-4B8C-83A1-F6EECF244321}">
                <p14:modId xmlns:p14="http://schemas.microsoft.com/office/powerpoint/2010/main" val="1458677241"/>
              </p:ext>
            </p:extLst>
          </p:nvPr>
        </p:nvGraphicFramePr>
        <p:xfrm>
          <a:off x="498474" y="1971674"/>
          <a:ext cx="7369176" cy="3352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48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Clearance Process</a:t>
            </a:r>
            <a:endParaRPr lang="en-US" dirty="0"/>
          </a:p>
        </p:txBody>
      </p:sp>
      <p:sp>
        <p:nvSpPr>
          <p:cNvPr id="3" name="Content Placeholder 2"/>
          <p:cNvSpPr>
            <a:spLocks noGrp="1"/>
          </p:cNvSpPr>
          <p:nvPr>
            <p:ph idx="1"/>
          </p:nvPr>
        </p:nvSpPr>
        <p:spPr/>
        <p:txBody>
          <a:bodyPr>
            <a:normAutofit/>
          </a:bodyPr>
          <a:lstStyle/>
          <a:p>
            <a:r>
              <a:rPr lang="en-US" sz="2000" dirty="0" smtClean="0"/>
              <a:t>Entry</a:t>
            </a:r>
          </a:p>
          <a:p>
            <a:pPr marL="228600" lvl="1" indent="0">
              <a:buNone/>
            </a:pPr>
            <a:r>
              <a:rPr lang="en-US" dirty="0"/>
              <a:t>The process by which an importer notifies Customs it has imported a product.</a:t>
            </a:r>
          </a:p>
          <a:p>
            <a:r>
              <a:rPr lang="en-US" sz="2000" dirty="0" smtClean="0"/>
              <a:t>Clearance</a:t>
            </a:r>
          </a:p>
          <a:p>
            <a:pPr marL="228600" lvl="1" indent="0">
              <a:buNone/>
            </a:pPr>
            <a:r>
              <a:rPr lang="en-US" dirty="0" smtClean="0"/>
              <a:t>The term </a:t>
            </a:r>
            <a:r>
              <a:rPr lang="en-US" dirty="0"/>
              <a:t>used to signify that the goods have been imported into a country, duty has been paid, and they have been released by Customs</a:t>
            </a:r>
            <a:r>
              <a:rPr lang="en-US" dirty="0" smtClean="0"/>
              <a:t>.</a:t>
            </a:r>
          </a:p>
          <a:p>
            <a:r>
              <a:rPr lang="en-US" sz="2000" dirty="0" smtClean="0"/>
              <a:t>Liquidated Entry</a:t>
            </a:r>
          </a:p>
          <a:p>
            <a:pPr marL="228600" lvl="1" indent="0">
              <a:buNone/>
            </a:pPr>
            <a:r>
              <a:rPr lang="en-US" dirty="0"/>
              <a:t>An entry that has been successfully reviewed by Customs authorities and for which duty has been paid.</a:t>
            </a:r>
          </a:p>
          <a:p>
            <a:r>
              <a:rPr lang="en-US" sz="2000" dirty="0" smtClean="0"/>
              <a:t>Protest</a:t>
            </a:r>
          </a:p>
          <a:p>
            <a:pPr marL="228600" lvl="1" indent="0">
              <a:buNone/>
            </a:pPr>
            <a:r>
              <a:rPr lang="en-US" dirty="0"/>
              <a:t>The formal request by an importer to have Customs </a:t>
            </a:r>
            <a:r>
              <a:rPr lang="en-US" dirty="0" smtClean="0"/>
              <a:t>       reconsider </a:t>
            </a:r>
            <a:r>
              <a:rPr lang="en-US" dirty="0"/>
              <a:t>the classification of a good, its valuation, or the determination of its country of origin.</a:t>
            </a:r>
          </a:p>
          <a:p>
            <a:pPr marL="228600" lvl="1" indent="0">
              <a:buNone/>
            </a:pPr>
            <a:endParaRPr lang="en-US" dirty="0"/>
          </a:p>
          <a:p>
            <a:pPr marL="228600" lvl="1" indent="0">
              <a:buNone/>
            </a:pPr>
            <a:endParaRPr lang="en-US" dirty="0"/>
          </a:p>
        </p:txBody>
      </p:sp>
    </p:spTree>
    <p:extLst>
      <p:ext uri="{BB962C8B-B14F-4D97-AF65-F5344CB8AC3E}">
        <p14:creationId xmlns:p14="http://schemas.microsoft.com/office/powerpoint/2010/main" val="644995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Documentation</a:t>
            </a:r>
            <a:endParaRPr lang="en-US" dirty="0"/>
          </a:p>
        </p:txBody>
      </p:sp>
      <p:sp>
        <p:nvSpPr>
          <p:cNvPr id="3" name="Content Placeholder 2"/>
          <p:cNvSpPr>
            <a:spLocks noGrp="1"/>
          </p:cNvSpPr>
          <p:nvPr>
            <p:ph idx="1"/>
          </p:nvPr>
        </p:nvSpPr>
        <p:spPr/>
        <p:txBody>
          <a:bodyPr/>
          <a:lstStyle/>
          <a:p>
            <a:pPr marL="0" indent="0">
              <a:buNone/>
            </a:pPr>
            <a:r>
              <a:rPr lang="en-US" sz="2000" dirty="0"/>
              <a:t>At the minimum, the following three documents are required by every country to make an entry</a:t>
            </a:r>
            <a:r>
              <a:rPr lang="en-US" sz="2000" dirty="0" smtClean="0"/>
              <a:t>:</a:t>
            </a:r>
            <a:endParaRPr lang="en-US" sz="2000" dirty="0"/>
          </a:p>
          <a:p>
            <a:pPr marL="798513" lvl="1" indent="-341313"/>
            <a:r>
              <a:rPr lang="en-US" dirty="0"/>
              <a:t>A form designated for entry (specific to the importing country) </a:t>
            </a:r>
          </a:p>
          <a:p>
            <a:pPr marL="798513" lvl="1" indent="-341313"/>
            <a:r>
              <a:rPr lang="en-US" dirty="0"/>
              <a:t>A Certificate of Origin to ascertain the country of origin</a:t>
            </a:r>
          </a:p>
          <a:p>
            <a:pPr marL="798513" lvl="1" indent="-341313"/>
            <a:r>
              <a:rPr lang="en-US" dirty="0"/>
              <a:t>A Commercial Invoice with enough information to determine value and classification</a:t>
            </a:r>
          </a:p>
          <a:p>
            <a:pPr marL="0" indent="0">
              <a:buNone/>
            </a:pPr>
            <a:r>
              <a:rPr lang="en-US" sz="2000" dirty="0" smtClean="0"/>
              <a:t>However</a:t>
            </a:r>
            <a:r>
              <a:rPr lang="en-US" sz="2000" dirty="0"/>
              <a:t>, certain goods require much greater </a:t>
            </a:r>
            <a:r>
              <a:rPr lang="en-US" sz="2000" dirty="0" smtClean="0"/>
              <a:t>  documentation</a:t>
            </a:r>
            <a:r>
              <a:rPr lang="en-US" sz="2000" dirty="0"/>
              <a:t>.</a:t>
            </a:r>
          </a:p>
          <a:p>
            <a:pPr marL="0" indent="0">
              <a:buNone/>
            </a:pPr>
            <a:r>
              <a:rPr lang="en-US" sz="2000" dirty="0"/>
              <a:t>It is very important to have good invoices. The importer </a:t>
            </a:r>
            <a:r>
              <a:rPr lang="en-US" sz="2000" dirty="0" smtClean="0"/>
              <a:t>   (</a:t>
            </a:r>
            <a:r>
              <a:rPr lang="en-US" sz="2000" dirty="0"/>
              <a:t>and Customs) determines the classification of the </a:t>
            </a:r>
            <a:r>
              <a:rPr lang="en-US" sz="2000" dirty="0" smtClean="0"/>
              <a:t>goods   </a:t>
            </a:r>
            <a:r>
              <a:rPr lang="en-US" sz="2000" dirty="0"/>
              <a:t>and the dutiable amount from the invoice submitted </a:t>
            </a:r>
            <a:r>
              <a:rPr lang="en-US" sz="2000" dirty="0" smtClean="0"/>
              <a:t>by      </a:t>
            </a:r>
            <a:r>
              <a:rPr lang="en-US" sz="2000" dirty="0"/>
              <a:t>the exporter.</a:t>
            </a:r>
          </a:p>
          <a:p>
            <a:pPr marL="0" indent="0">
              <a:buNone/>
            </a:pPr>
            <a:endParaRPr lang="en-US" dirty="0"/>
          </a:p>
        </p:txBody>
      </p:sp>
    </p:spTree>
    <p:extLst>
      <p:ext uri="{BB962C8B-B14F-4D97-AF65-F5344CB8AC3E}">
        <p14:creationId xmlns:p14="http://schemas.microsoft.com/office/powerpoint/2010/main" val="1836609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924" y="230296"/>
            <a:ext cx="3543840" cy="6218359"/>
          </a:xfrm>
          <a:prstGeom prst="rect">
            <a:avLst/>
          </a:prstGeom>
        </p:spPr>
      </p:pic>
      <p:sp>
        <p:nvSpPr>
          <p:cNvPr id="5" name="TextBox 4"/>
          <p:cNvSpPr txBox="1"/>
          <p:nvPr/>
        </p:nvSpPr>
        <p:spPr>
          <a:xfrm>
            <a:off x="365726" y="5953330"/>
            <a:ext cx="4626735" cy="369332"/>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A Canadian Import Declaration. </a:t>
            </a:r>
            <a:endParaRPr lang="en-US" dirty="0">
              <a:solidFill>
                <a:srgbClr val="000000"/>
              </a:solidFill>
              <a:latin typeface="Lucida Bright" pitchFamily="18" charset="0"/>
            </a:endParaRPr>
          </a:p>
        </p:txBody>
      </p:sp>
    </p:spTree>
    <p:extLst>
      <p:ext uri="{BB962C8B-B14F-4D97-AF65-F5344CB8AC3E}">
        <p14:creationId xmlns:p14="http://schemas.microsoft.com/office/powerpoint/2010/main" val="581920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For </a:t>
            </a:r>
            <a:r>
              <a:rPr lang="en-US" sz="2000" dirty="0"/>
              <a:t>almost all countries, the classification of goods follows the Harmonized System (HS) of Classification.  Every product has an international 6-digit code which is used to determine the product’s tariff rate. Countries can add up to 4 additional digits. </a:t>
            </a:r>
          </a:p>
          <a:p>
            <a:pPr marL="0" indent="0">
              <a:buNone/>
            </a:pPr>
            <a:r>
              <a:rPr lang="en-US" sz="2000" dirty="0" smtClean="0"/>
              <a:t>Here </a:t>
            </a:r>
            <a:r>
              <a:rPr lang="en-US" sz="2000" dirty="0"/>
              <a:t>are the classification numbers for golf shoes in the U.S.:</a:t>
            </a:r>
          </a:p>
          <a:p>
            <a:pPr marL="0" indent="0">
              <a:buNone/>
            </a:pPr>
            <a:endParaRPr lang="en-US" dirty="0" smtClean="0"/>
          </a:p>
          <a:p>
            <a:pPr marL="0" indent="0">
              <a:buNone/>
            </a:pPr>
            <a:endParaRPr lang="en-US" dirty="0" smtClean="0"/>
          </a:p>
          <a:p>
            <a:pPr marL="0" indent="0">
              <a:buNone/>
            </a:pPr>
            <a:endParaRPr lang="en-US" sz="2000" dirty="0" smtClean="0"/>
          </a:p>
          <a:p>
            <a:pPr marL="0" indent="0">
              <a:buNone/>
            </a:pPr>
            <a:endParaRPr lang="en-US" sz="2000" dirty="0"/>
          </a:p>
          <a:p>
            <a:pPr marL="0" indent="0">
              <a:buNone/>
            </a:pPr>
            <a:r>
              <a:rPr lang="en-US" sz="2000" dirty="0" smtClean="0"/>
              <a:t>The </a:t>
            </a:r>
            <a:r>
              <a:rPr lang="en-US" sz="2000" dirty="0"/>
              <a:t>first six digits represent the “root” of the </a:t>
            </a:r>
            <a:r>
              <a:rPr lang="en-US" sz="2000" dirty="0" smtClean="0"/>
              <a:t>      international </a:t>
            </a:r>
            <a:r>
              <a:rPr lang="en-US" sz="2000" dirty="0" smtClean="0"/>
              <a:t>coding. The </a:t>
            </a:r>
            <a:r>
              <a:rPr lang="en-US" sz="2000" dirty="0"/>
              <a:t>last four digits are “</a:t>
            </a:r>
            <a:r>
              <a:rPr lang="en-US" sz="2000" dirty="0" smtClean="0"/>
              <a:t>country- specific.’’</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455483184"/>
              </p:ext>
            </p:extLst>
          </p:nvPr>
        </p:nvGraphicFramePr>
        <p:xfrm>
          <a:off x="1848260" y="3706216"/>
          <a:ext cx="4735286" cy="1483360"/>
        </p:xfrm>
        <a:graphic>
          <a:graphicData uri="http://schemas.openxmlformats.org/drawingml/2006/table">
            <a:tbl>
              <a:tblPr firstRow="1" bandRow="1">
                <a:tableStyleId>{073A0DAA-6AF3-43AB-8588-CEC1D06C72B9}</a:tableStyleId>
              </a:tblPr>
              <a:tblGrid>
                <a:gridCol w="2367643">
                  <a:extLst>
                    <a:ext uri="{9D8B030D-6E8A-4147-A177-3AD203B41FA5}">
                      <a16:colId xmlns:a16="http://schemas.microsoft.com/office/drawing/2014/main" val="20000"/>
                    </a:ext>
                  </a:extLst>
                </a:gridCol>
                <a:gridCol w="2367643">
                  <a:extLst>
                    <a:ext uri="{9D8B030D-6E8A-4147-A177-3AD203B41FA5}">
                      <a16:colId xmlns:a16="http://schemas.microsoft.com/office/drawing/2014/main" val="20001"/>
                    </a:ext>
                  </a:extLst>
                </a:gridCol>
              </a:tblGrid>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6402.19.05	</a:t>
                      </a:r>
                      <a:endParaRPr kumimoji="0" lang="en-US" sz="1400" b="1" i="0" u="none" strike="noStrike" cap="none" normalizeH="0" baseline="0" dirty="0" smtClean="0">
                        <a:ln>
                          <a:noFill/>
                        </a:ln>
                        <a:solidFill>
                          <a:schemeClr val="tx1"/>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smtClean="0">
                          <a:ln>
                            <a:noFill/>
                          </a:ln>
                          <a:effectLst/>
                        </a:rPr>
                        <a:t>Golf Shoes</a:t>
                      </a:r>
                      <a:endParaRPr kumimoji="0" lang="en-US" sz="1400" b="1" i="0" u="none" strike="noStrike" cap="none" normalizeH="0" baseline="0" smtClean="0">
                        <a:ln>
                          <a:noFill/>
                        </a:ln>
                        <a:solidFill>
                          <a:schemeClr val="tx1"/>
                        </a:solidFill>
                        <a:effectLst/>
                        <a:latin typeface="Verdana" pitchFamily="34" charset="0"/>
                      </a:endParaRP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30</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For Men</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60</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For Women</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90</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For Other People</a:t>
                      </a:r>
                      <a:endParaRPr kumimoji="0" lang="en-US" sz="1400" b="0" i="0" u="none" strike="noStrike" cap="none" normalizeH="0" baseline="0" dirty="0" smtClean="0">
                        <a:ln>
                          <a:noFill/>
                        </a:ln>
                        <a:solidFill>
                          <a:srgbClr val="003B76"/>
                        </a:solidFill>
                        <a:effectLst/>
                        <a:latin typeface="Verdana" pitchFamily="34" charset="0"/>
                      </a:endParaRP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26453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Clearance Process</a:t>
            </a:r>
            <a:endParaRPr lang="en-US" dirty="0"/>
          </a:p>
        </p:txBody>
      </p:sp>
      <p:sp>
        <p:nvSpPr>
          <p:cNvPr id="3" name="Content Placeholder 2"/>
          <p:cNvSpPr>
            <a:spLocks noGrp="1"/>
          </p:cNvSpPr>
          <p:nvPr>
            <p:ph idx="1"/>
          </p:nvPr>
        </p:nvSpPr>
        <p:spPr/>
        <p:txBody>
          <a:bodyPr/>
          <a:lstStyle/>
          <a:p>
            <a:r>
              <a:rPr lang="en-US" sz="2000" dirty="0" smtClean="0"/>
              <a:t>Required Markings</a:t>
            </a:r>
          </a:p>
          <a:p>
            <a:pPr marL="228600" lvl="1" indent="0">
              <a:buNone/>
            </a:pPr>
            <a:r>
              <a:rPr lang="en-US" dirty="0"/>
              <a:t>All products must have the marking “Made in [name of country]” or “Product of [name of country].”</a:t>
            </a:r>
          </a:p>
          <a:p>
            <a:r>
              <a:rPr lang="en-US" sz="2000" dirty="0" smtClean="0"/>
              <a:t>Merchandise Visas</a:t>
            </a:r>
          </a:p>
          <a:p>
            <a:pPr marL="228600" lvl="1" indent="0">
              <a:buNone/>
            </a:pPr>
            <a:r>
              <a:rPr lang="en-US" dirty="0"/>
              <a:t>For products whose importation is limited by quotas, and particularly for textile products, a bilateral monitoring system has been implemented by the importing and exporting countries. These types of goods require a special visa to be allowed in the importing country.</a:t>
            </a:r>
          </a:p>
          <a:p>
            <a:pPr marL="228600" lvl="1" indent="0">
              <a:buNone/>
            </a:pPr>
            <a:endParaRPr lang="en-US" dirty="0"/>
          </a:p>
        </p:txBody>
      </p:sp>
    </p:spTree>
    <p:extLst>
      <p:ext uri="{BB962C8B-B14F-4D97-AF65-F5344CB8AC3E}">
        <p14:creationId xmlns:p14="http://schemas.microsoft.com/office/powerpoint/2010/main" val="3855175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Brokers</a:t>
            </a:r>
            <a:endParaRPr lang="en-US" dirty="0"/>
          </a:p>
        </p:txBody>
      </p:sp>
      <p:sp>
        <p:nvSpPr>
          <p:cNvPr id="3" name="Content Placeholder 2"/>
          <p:cNvSpPr>
            <a:spLocks noGrp="1"/>
          </p:cNvSpPr>
          <p:nvPr>
            <p:ph idx="1"/>
          </p:nvPr>
        </p:nvSpPr>
        <p:spPr/>
        <p:txBody>
          <a:bodyPr>
            <a:normAutofit/>
          </a:bodyPr>
          <a:lstStyle/>
          <a:p>
            <a:r>
              <a:rPr lang="en-US" sz="2000" dirty="0" smtClean="0"/>
              <a:t>Customs Broker</a:t>
            </a:r>
          </a:p>
          <a:p>
            <a:pPr marL="228600" lvl="1" indent="0">
              <a:buNone/>
            </a:pPr>
            <a:r>
              <a:rPr lang="en-US" dirty="0" smtClean="0"/>
              <a:t>An </a:t>
            </a:r>
            <a:r>
              <a:rPr lang="en-US" dirty="0"/>
              <a:t>independent firm, representing the importer, and that has acquired the knowledge and experience required to make import entries efficiently and to deal with Customs effectively.</a:t>
            </a:r>
          </a:p>
          <a:p>
            <a:r>
              <a:rPr lang="en-US" sz="2000" dirty="0" smtClean="0"/>
              <a:t>Customs Bond</a:t>
            </a:r>
          </a:p>
          <a:p>
            <a:pPr marL="228600" lvl="1" indent="0">
              <a:buNone/>
            </a:pPr>
            <a:r>
              <a:rPr lang="en-US" dirty="0"/>
              <a:t>Customs require the importer or the Customs broker to post a bond. </a:t>
            </a:r>
            <a:endParaRPr lang="en-US" dirty="0" smtClean="0"/>
          </a:p>
          <a:p>
            <a:pPr marL="228600" lvl="1" indent="0">
              <a:buNone/>
            </a:pPr>
            <a:r>
              <a:rPr lang="en-US" dirty="0" smtClean="0"/>
              <a:t>A </a:t>
            </a:r>
            <a:r>
              <a:rPr lang="en-US" dirty="0"/>
              <a:t>bond is either a sum of money deposited with Customs, from which any unpaid duty can be withdrawn, or an insurance policy with a surety company that acts as a guarantor of the </a:t>
            </a:r>
            <a:r>
              <a:rPr lang="en-US" dirty="0" smtClean="0"/>
              <a:t>importer    </a:t>
            </a:r>
            <a:r>
              <a:rPr lang="en-US" dirty="0"/>
              <a:t>or the Customs broker, and which it would be required to pay if the duty were not paid on time.</a:t>
            </a:r>
          </a:p>
          <a:p>
            <a:pPr marL="228600" lvl="1" indent="0">
              <a:buNone/>
            </a:pPr>
            <a:endParaRPr lang="en-US" dirty="0"/>
          </a:p>
        </p:txBody>
      </p:sp>
    </p:spTree>
    <p:extLst>
      <p:ext uri="{BB962C8B-B14F-4D97-AF65-F5344CB8AC3E}">
        <p14:creationId xmlns:p14="http://schemas.microsoft.com/office/powerpoint/2010/main" val="490188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Customs Standards</a:t>
            </a:r>
            <a:endParaRPr lang="en-US" dirty="0"/>
          </a:p>
        </p:txBody>
      </p:sp>
      <p:sp>
        <p:nvSpPr>
          <p:cNvPr id="3" name="Content Placeholder 2"/>
          <p:cNvSpPr>
            <a:spLocks noGrp="1"/>
          </p:cNvSpPr>
          <p:nvPr>
            <p:ph idx="1"/>
          </p:nvPr>
        </p:nvSpPr>
        <p:spPr>
          <a:xfrm>
            <a:off x="498474" y="1981200"/>
            <a:ext cx="7378701" cy="4144963"/>
          </a:xfrm>
        </p:spPr>
        <p:txBody>
          <a:bodyPr/>
          <a:lstStyle/>
          <a:p>
            <a:r>
              <a:rPr lang="en-US" sz="2000" dirty="0" smtClean="0"/>
              <a:t>Reasonable Care</a:t>
            </a:r>
          </a:p>
          <a:p>
            <a:pPr marL="228600" lvl="1" indent="0">
              <a:buNone/>
            </a:pPr>
            <a:r>
              <a:rPr lang="en-US" dirty="0"/>
              <a:t>A standard of behavior, set and enforced by U.S. Customs, that is expected of importers if they want their Customs entries to be cleared quickly and keep Customs inspections to a minimum.</a:t>
            </a:r>
          </a:p>
          <a:p>
            <a:r>
              <a:rPr lang="en-US" sz="2000" dirty="0" smtClean="0"/>
              <a:t>Informed Compliance</a:t>
            </a:r>
          </a:p>
          <a:p>
            <a:pPr marL="228600" lvl="1" indent="0">
              <a:buNone/>
            </a:pPr>
            <a:r>
              <a:rPr lang="en-US" dirty="0" smtClean="0"/>
              <a:t>A standard of training and performance. If </a:t>
            </a:r>
            <a:r>
              <a:rPr lang="en-US" dirty="0"/>
              <a:t>an importer has been found compliant, the likelihood that one of its shipments is going to be inspected is minimal, therefore minimizing delays at entry and allowing the importer to organize its supply chain more predictably. It also lowers costs, as merchandise is cleared quickly.</a:t>
            </a:r>
          </a:p>
          <a:p>
            <a:pPr marL="228600" lvl="1" indent="0">
              <a:buNone/>
            </a:pPr>
            <a:endParaRPr lang="en-US" dirty="0" smtClean="0"/>
          </a:p>
        </p:txBody>
      </p:sp>
    </p:spTree>
    <p:extLst>
      <p:ext uri="{BB962C8B-B14F-4D97-AF65-F5344CB8AC3E}">
        <p14:creationId xmlns:p14="http://schemas.microsoft.com/office/powerpoint/2010/main" val="1580567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Drawbacks</a:t>
            </a:r>
            <a:br>
              <a:rPr lang="en-US" dirty="0" smtClean="0"/>
            </a:br>
            <a:endParaRPr lang="en-US" dirty="0"/>
          </a:p>
        </p:txBody>
      </p:sp>
      <p:sp>
        <p:nvSpPr>
          <p:cNvPr id="3" name="Content Placeholder 2"/>
          <p:cNvSpPr>
            <a:spLocks noGrp="1"/>
          </p:cNvSpPr>
          <p:nvPr>
            <p:ph idx="1"/>
          </p:nvPr>
        </p:nvSpPr>
        <p:spPr>
          <a:xfrm>
            <a:off x="498475" y="1981200"/>
            <a:ext cx="7254875" cy="4144963"/>
          </a:xfrm>
        </p:spPr>
        <p:txBody>
          <a:bodyPr>
            <a:normAutofit/>
          </a:bodyPr>
          <a:lstStyle/>
          <a:p>
            <a:pPr marL="0" indent="0">
              <a:buNone/>
            </a:pPr>
            <a:r>
              <a:rPr lang="en-US" sz="2000" dirty="0"/>
              <a:t>A duty drawback is a tax break granted by some countries, including the United States, to exporters who are using imported parts in the products they export. </a:t>
            </a:r>
          </a:p>
          <a:p>
            <a:pPr marL="0" indent="0">
              <a:buNone/>
            </a:pPr>
            <a:r>
              <a:rPr lang="en-US" sz="2000" dirty="0" smtClean="0"/>
              <a:t>In </a:t>
            </a:r>
            <a:r>
              <a:rPr lang="en-US" sz="2000" dirty="0"/>
              <a:t>the United States, Customs will refund 99 percent of the duty paid by an importer for: </a:t>
            </a:r>
          </a:p>
          <a:p>
            <a:pPr marL="742950" lvl="1" indent="-285750"/>
            <a:r>
              <a:rPr lang="en-US" sz="2000" dirty="0" smtClean="0"/>
              <a:t>Imported </a:t>
            </a:r>
            <a:r>
              <a:rPr lang="en-US" sz="2000" dirty="0"/>
              <a:t>products that are re-exported unused </a:t>
            </a:r>
          </a:p>
          <a:p>
            <a:pPr marL="742950" lvl="1" indent="-285750"/>
            <a:r>
              <a:rPr lang="en-US" sz="2000" dirty="0"/>
              <a:t>Imported parts that are used — without substantial transformation — in the assembly or manufacturing of products that are eventually re-exported</a:t>
            </a:r>
          </a:p>
          <a:p>
            <a:pPr marL="0" indent="0">
              <a:buNone/>
            </a:pPr>
            <a:r>
              <a:rPr lang="en-US" sz="2000" dirty="0" smtClean="0"/>
              <a:t>Unfortunately</a:t>
            </a:r>
            <a:r>
              <a:rPr lang="en-US" sz="2000" dirty="0"/>
              <a:t>, in many countries, including the U.S., the process of applying for duty drawback can be cumbersome.</a:t>
            </a:r>
          </a:p>
          <a:p>
            <a:pPr marL="0" indent="0">
              <a:buNone/>
            </a:pPr>
            <a:endParaRPr lang="en-US" dirty="0"/>
          </a:p>
        </p:txBody>
      </p:sp>
    </p:spTree>
    <p:extLst>
      <p:ext uri="{BB962C8B-B14F-4D97-AF65-F5344CB8AC3E}">
        <p14:creationId xmlns:p14="http://schemas.microsoft.com/office/powerpoint/2010/main" val="4093340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Trade Zones</a:t>
            </a:r>
            <a:endParaRPr lang="en-US" dirty="0"/>
          </a:p>
        </p:txBody>
      </p:sp>
      <p:sp>
        <p:nvSpPr>
          <p:cNvPr id="3" name="Content Placeholder 2"/>
          <p:cNvSpPr>
            <a:spLocks noGrp="1"/>
          </p:cNvSpPr>
          <p:nvPr>
            <p:ph idx="1"/>
          </p:nvPr>
        </p:nvSpPr>
        <p:spPr>
          <a:xfrm>
            <a:off x="498474" y="1981200"/>
            <a:ext cx="7302501" cy="4144963"/>
          </a:xfrm>
        </p:spPr>
        <p:txBody>
          <a:bodyPr>
            <a:normAutofit/>
          </a:bodyPr>
          <a:lstStyle/>
          <a:p>
            <a:pPr marL="0" indent="0">
              <a:buNone/>
            </a:pPr>
            <a:r>
              <a:rPr lang="en-US" sz="2000" dirty="0"/>
              <a:t>Foreign Trade Zones </a:t>
            </a:r>
            <a:r>
              <a:rPr lang="en-US" sz="2000" dirty="0" smtClean="0"/>
              <a:t>(or free-trade zones [FTZ]) </a:t>
            </a:r>
            <a:r>
              <a:rPr lang="en-US" sz="2000" dirty="0"/>
              <a:t>are specific locations of a country that have acquired a special Customs status. They are areas of a country that, for Customs purposes, are located “outside” of a country</a:t>
            </a:r>
            <a:r>
              <a:rPr lang="en-US" sz="2000" dirty="0" smtClean="0"/>
              <a:t>. </a:t>
            </a:r>
            <a:r>
              <a:rPr lang="en-US" sz="2000" dirty="0"/>
              <a:t>This means goods can be shipped to FTZs without paying duties or being subject to quotas. </a:t>
            </a:r>
          </a:p>
          <a:p>
            <a:pPr marL="0" indent="0">
              <a:buNone/>
            </a:pPr>
            <a:r>
              <a:rPr lang="en-US" sz="2000" dirty="0"/>
              <a:t>It is only when the goods leave the FTZ and enter the country that they are subject to duty. </a:t>
            </a:r>
          </a:p>
          <a:p>
            <a:pPr marL="0" indent="0">
              <a:buNone/>
            </a:pPr>
            <a:r>
              <a:rPr lang="en-US" sz="2000" dirty="0" smtClean="0"/>
              <a:t>In </a:t>
            </a:r>
            <a:r>
              <a:rPr lang="en-US" sz="2000" dirty="0"/>
              <a:t>most countries, goods admitted in an FTZ must be legal in the country in which the zone is located: the exemption applies only to Customs' purposes, not to other legal requirements. </a:t>
            </a:r>
          </a:p>
          <a:p>
            <a:pPr marL="0" indent="0">
              <a:buNone/>
            </a:pPr>
            <a:endParaRPr lang="en-US" dirty="0"/>
          </a:p>
        </p:txBody>
      </p:sp>
    </p:spTree>
    <p:extLst>
      <p:ext uri="{BB962C8B-B14F-4D97-AF65-F5344CB8AC3E}">
        <p14:creationId xmlns:p14="http://schemas.microsoft.com/office/powerpoint/2010/main" val="1177000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Trade Zones</a:t>
            </a:r>
            <a:endParaRPr lang="en-US" dirty="0"/>
          </a:p>
        </p:txBody>
      </p:sp>
      <p:sp>
        <p:nvSpPr>
          <p:cNvPr id="4" name="Rounded Rectangle 3"/>
          <p:cNvSpPr/>
          <p:nvPr/>
        </p:nvSpPr>
        <p:spPr>
          <a:xfrm>
            <a:off x="3386137" y="1633537"/>
            <a:ext cx="1828800" cy="533400"/>
          </a:xfrm>
          <a:prstGeom prst="roundRect">
            <a:avLst/>
          </a:prstGeom>
          <a:solidFill>
            <a:schemeClr val="bg2">
              <a:lumMod val="40000"/>
              <a:lumOff val="60000"/>
            </a:schemeClr>
          </a:solidFill>
          <a:ln>
            <a:solidFill>
              <a:schemeClr val="tx1">
                <a:lumMod val="85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Exporter</a:t>
            </a:r>
          </a:p>
        </p:txBody>
      </p:sp>
      <p:sp>
        <p:nvSpPr>
          <p:cNvPr id="5" name="Flowchart: Manual Input 4"/>
          <p:cNvSpPr>
            <a:spLocks noChangeArrowheads="1"/>
          </p:cNvSpPr>
          <p:nvPr/>
        </p:nvSpPr>
        <p:spPr bwMode="auto">
          <a:xfrm rot="5400000">
            <a:off x="652249" y="2633450"/>
            <a:ext cx="3191302" cy="4038600"/>
          </a:xfrm>
          <a:prstGeom prst="flowChartManualInput">
            <a:avLst/>
          </a:prstGeom>
          <a:solidFill>
            <a:srgbClr val="9EDBFF">
              <a:alpha val="25098"/>
            </a:srgbClr>
          </a:solidFill>
          <a:ln w="25400" algn="ctr">
            <a:solidFill>
              <a:srgbClr val="1489FF">
                <a:alpha val="50195"/>
              </a:srgbClr>
            </a:solidFill>
            <a:miter lim="800000"/>
            <a:headEnd/>
            <a:tailEnd/>
          </a:ln>
        </p:spPr>
        <p:txBody>
          <a:bodyPr rot="10800000" vert="eaVert" anchor="ctr"/>
          <a:lstStyle/>
          <a:p>
            <a:pPr algn="ctr">
              <a:defRPr/>
            </a:pPr>
            <a:endParaRPr lang="en-US">
              <a:solidFill>
                <a:schemeClr val="lt1"/>
              </a:solidFill>
              <a:latin typeface="+mn-lt"/>
            </a:endParaRPr>
          </a:p>
        </p:txBody>
      </p:sp>
      <p:sp>
        <p:nvSpPr>
          <p:cNvPr id="6" name="Hexagon 5"/>
          <p:cNvSpPr/>
          <p:nvPr/>
        </p:nvSpPr>
        <p:spPr>
          <a:xfrm>
            <a:off x="5486400" y="4114800"/>
            <a:ext cx="3505200" cy="2133600"/>
          </a:xfrm>
          <a:prstGeom prst="hexagon">
            <a:avLst/>
          </a:prstGeom>
          <a:solidFill>
            <a:schemeClr val="accent1">
              <a:lumMod val="20000"/>
              <a:lumOff val="80000"/>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 y="3352800"/>
            <a:ext cx="2895600" cy="457200"/>
          </a:xfrm>
          <a:prstGeom prst="rect">
            <a:avLst/>
          </a:prstGeom>
          <a:solidFill>
            <a:schemeClr val="tx1">
              <a:lumMod val="95000"/>
            </a:schemeClr>
          </a:solidFill>
          <a:ln>
            <a:solidFill>
              <a:schemeClr val="bg2">
                <a:lumMod val="40000"/>
                <a:lumOff val="6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2"/>
                </a:solidFill>
              </a:rPr>
              <a:t>Foreign Trade Zone</a:t>
            </a:r>
          </a:p>
        </p:txBody>
      </p:sp>
      <p:sp>
        <p:nvSpPr>
          <p:cNvPr id="8" name="Flowchart: Decision 7"/>
          <p:cNvSpPr/>
          <p:nvPr/>
        </p:nvSpPr>
        <p:spPr>
          <a:xfrm>
            <a:off x="685800" y="4953000"/>
            <a:ext cx="2286000" cy="762000"/>
          </a:xfrm>
          <a:prstGeom prst="flowChartDecision">
            <a:avLst/>
          </a:prstGeom>
          <a:solidFill>
            <a:schemeClr val="bg1">
              <a:lumMod val="20000"/>
              <a:lumOff val="80000"/>
            </a:schemeClr>
          </a:solidFill>
          <a:ln>
            <a:solidFill>
              <a:schemeClr val="tx2">
                <a:lumMod val="50000"/>
              </a:schemeClr>
            </a:solidFill>
          </a:ln>
          <a:scene3d>
            <a:camera prst="orthographicFront"/>
            <a:lightRig rig="threePt" dir="t"/>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lowchart: Decision 8"/>
          <p:cNvSpPr/>
          <p:nvPr/>
        </p:nvSpPr>
        <p:spPr>
          <a:xfrm>
            <a:off x="6019800" y="4876800"/>
            <a:ext cx="2438400" cy="762000"/>
          </a:xfrm>
          <a:prstGeom prst="flowChartDecision">
            <a:avLst/>
          </a:prstGeom>
          <a:solidFill>
            <a:schemeClr val="bg1">
              <a:lumMod val="20000"/>
              <a:lumOff val="80000"/>
            </a:schemeClr>
          </a:solidFill>
          <a:ln>
            <a:solidFill>
              <a:schemeClr val="bg2">
                <a:lumMod val="40000"/>
                <a:lumOff val="60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a:cxnSpLocks noChangeShapeType="1"/>
          </p:cNvCxnSpPr>
          <p:nvPr/>
        </p:nvCxnSpPr>
        <p:spPr bwMode="auto">
          <a:xfrm flipH="1">
            <a:off x="1825625" y="2190750"/>
            <a:ext cx="2471738" cy="1131888"/>
          </a:xfrm>
          <a:prstGeom prst="straightConnector1">
            <a:avLst/>
          </a:prstGeom>
          <a:noFill/>
          <a:ln w="25400" algn="ctr">
            <a:solidFill>
              <a:srgbClr val="FFFFFF"/>
            </a:solidFill>
            <a:round/>
            <a:headEnd/>
            <a:tailEnd type="arrow" w="med" len="med"/>
          </a:ln>
        </p:spPr>
      </p:cxnSp>
      <p:cxnSp>
        <p:nvCxnSpPr>
          <p:cNvPr id="11" name="Straight Arrow Connector 10"/>
          <p:cNvCxnSpPr>
            <a:cxnSpLocks noChangeShapeType="1"/>
          </p:cNvCxnSpPr>
          <p:nvPr/>
        </p:nvCxnSpPr>
        <p:spPr bwMode="auto">
          <a:xfrm>
            <a:off x="1825625" y="3833813"/>
            <a:ext cx="1588" cy="1085850"/>
          </a:xfrm>
          <a:prstGeom prst="straightConnector1">
            <a:avLst/>
          </a:prstGeom>
          <a:noFill/>
          <a:ln w="25400" algn="ctr">
            <a:solidFill>
              <a:srgbClr val="FFFFFF"/>
            </a:solidFill>
            <a:round/>
            <a:headEnd/>
            <a:tailEnd type="arrow" w="med" len="med"/>
          </a:ln>
        </p:spPr>
      </p:cxnSp>
      <p:cxnSp>
        <p:nvCxnSpPr>
          <p:cNvPr id="12" name="Elbow Connector 11"/>
          <p:cNvCxnSpPr/>
          <p:nvPr/>
        </p:nvCxnSpPr>
        <p:spPr>
          <a:xfrm rot="16200000" flipH="1">
            <a:off x="4081463" y="1709737"/>
            <a:ext cx="1066800" cy="5267325"/>
          </a:xfrm>
          <a:prstGeom prst="bentConnector3">
            <a:avLst>
              <a:gd name="adj1" fmla="val 50000"/>
            </a:avLst>
          </a:prstGeom>
          <a:ln w="2540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13" name="TextBox 91"/>
          <p:cNvSpPr txBox="1">
            <a:spLocks noChangeArrowheads="1"/>
          </p:cNvSpPr>
          <p:nvPr/>
        </p:nvSpPr>
        <p:spPr bwMode="auto">
          <a:xfrm>
            <a:off x="304800" y="5791200"/>
            <a:ext cx="1200150" cy="366713"/>
          </a:xfrm>
          <a:prstGeom prst="rect">
            <a:avLst/>
          </a:prstGeom>
          <a:noFill/>
          <a:ln w="9525">
            <a:noFill/>
            <a:miter lim="800000"/>
            <a:headEnd/>
            <a:tailEnd/>
          </a:ln>
        </p:spPr>
        <p:txBody>
          <a:bodyPr wrap="none">
            <a:spAutoFit/>
          </a:bodyPr>
          <a:lstStyle/>
          <a:p>
            <a:r>
              <a:rPr lang="en-US" dirty="0">
                <a:solidFill>
                  <a:srgbClr val="000000"/>
                </a:solidFill>
              </a:rPr>
              <a:t>Country A</a:t>
            </a:r>
          </a:p>
        </p:txBody>
      </p:sp>
      <p:sp>
        <p:nvSpPr>
          <p:cNvPr id="14" name="TextBox 92"/>
          <p:cNvSpPr txBox="1">
            <a:spLocks noChangeArrowheads="1"/>
          </p:cNvSpPr>
          <p:nvPr/>
        </p:nvSpPr>
        <p:spPr bwMode="auto">
          <a:xfrm>
            <a:off x="7239000" y="5791200"/>
            <a:ext cx="1200150" cy="366713"/>
          </a:xfrm>
          <a:prstGeom prst="rect">
            <a:avLst/>
          </a:prstGeom>
          <a:noFill/>
          <a:ln w="9525">
            <a:noFill/>
            <a:miter lim="800000"/>
            <a:headEnd/>
            <a:tailEnd/>
          </a:ln>
        </p:spPr>
        <p:txBody>
          <a:bodyPr wrap="none">
            <a:spAutoFit/>
          </a:bodyPr>
          <a:lstStyle/>
          <a:p>
            <a:r>
              <a:rPr lang="en-US" dirty="0">
                <a:solidFill>
                  <a:srgbClr val="000000"/>
                </a:solidFill>
              </a:rPr>
              <a:t>Country B</a:t>
            </a:r>
          </a:p>
        </p:txBody>
      </p:sp>
      <p:sp>
        <p:nvSpPr>
          <p:cNvPr id="15" name="TextBox 63"/>
          <p:cNvSpPr txBox="1">
            <a:spLocks noChangeArrowheads="1"/>
          </p:cNvSpPr>
          <p:nvPr/>
        </p:nvSpPr>
        <p:spPr bwMode="auto">
          <a:xfrm>
            <a:off x="1504950" y="2568575"/>
            <a:ext cx="1120775" cy="376238"/>
          </a:xfrm>
          <a:prstGeom prst="rect">
            <a:avLst/>
          </a:prstGeom>
          <a:noFill/>
          <a:ln w="9525">
            <a:solidFill>
              <a:srgbClr val="FFFFFF"/>
            </a:solidFill>
            <a:miter lim="800000"/>
            <a:headEnd/>
            <a:tailEnd/>
          </a:ln>
        </p:spPr>
        <p:txBody>
          <a:bodyPr wrap="none">
            <a:spAutoFit/>
          </a:bodyPr>
          <a:lstStyle/>
          <a:p>
            <a:r>
              <a:rPr lang="en-US" dirty="0">
                <a:solidFill>
                  <a:srgbClr val="FFFFFF"/>
                </a:solidFill>
              </a:rPr>
              <a:t>Duty free</a:t>
            </a:r>
          </a:p>
        </p:txBody>
      </p:sp>
      <p:sp>
        <p:nvSpPr>
          <p:cNvPr id="16" name="TextBox 59"/>
          <p:cNvSpPr txBox="1">
            <a:spLocks noChangeArrowheads="1"/>
          </p:cNvSpPr>
          <p:nvPr/>
        </p:nvSpPr>
        <p:spPr bwMode="auto">
          <a:xfrm>
            <a:off x="631825" y="3962400"/>
            <a:ext cx="1146175" cy="650875"/>
          </a:xfrm>
          <a:prstGeom prst="rect">
            <a:avLst/>
          </a:prstGeom>
          <a:noFill/>
          <a:ln w="9525">
            <a:solidFill>
              <a:srgbClr val="FFFFFF"/>
            </a:solidFill>
            <a:miter lim="800000"/>
            <a:headEnd/>
            <a:tailEnd/>
          </a:ln>
        </p:spPr>
        <p:txBody>
          <a:bodyPr wrap="none">
            <a:spAutoFit/>
          </a:bodyPr>
          <a:lstStyle/>
          <a:p>
            <a:pPr algn="ctr"/>
            <a:r>
              <a:rPr lang="en-US" dirty="0">
                <a:solidFill>
                  <a:srgbClr val="FFFFFF"/>
                </a:solidFill>
              </a:rPr>
              <a:t>Duty</a:t>
            </a:r>
          </a:p>
          <a:p>
            <a:pPr algn="ctr"/>
            <a:r>
              <a:rPr lang="en-US" dirty="0">
                <a:solidFill>
                  <a:srgbClr val="FFFFFF"/>
                </a:solidFill>
              </a:rPr>
              <a:t>Collected</a:t>
            </a:r>
          </a:p>
        </p:txBody>
      </p:sp>
      <p:sp>
        <p:nvSpPr>
          <p:cNvPr id="17" name="TextBox 61"/>
          <p:cNvSpPr txBox="1">
            <a:spLocks noChangeArrowheads="1"/>
          </p:cNvSpPr>
          <p:nvPr/>
        </p:nvSpPr>
        <p:spPr bwMode="auto">
          <a:xfrm>
            <a:off x="5584825" y="3657600"/>
            <a:ext cx="1146175" cy="650875"/>
          </a:xfrm>
          <a:prstGeom prst="rect">
            <a:avLst/>
          </a:prstGeom>
          <a:noFill/>
          <a:ln w="9525">
            <a:solidFill>
              <a:srgbClr val="FFFFFF"/>
            </a:solidFill>
            <a:miter lim="800000"/>
            <a:headEnd/>
            <a:tailEnd/>
          </a:ln>
        </p:spPr>
        <p:txBody>
          <a:bodyPr wrap="none">
            <a:spAutoFit/>
          </a:bodyPr>
          <a:lstStyle/>
          <a:p>
            <a:pPr algn="ctr"/>
            <a:r>
              <a:rPr lang="en-US" dirty="0">
                <a:solidFill>
                  <a:srgbClr val="FFFFFF"/>
                </a:solidFill>
              </a:rPr>
              <a:t>Duty</a:t>
            </a:r>
          </a:p>
          <a:p>
            <a:pPr algn="ctr"/>
            <a:r>
              <a:rPr lang="en-US" dirty="0">
                <a:solidFill>
                  <a:srgbClr val="FFFFFF"/>
                </a:solidFill>
              </a:rPr>
              <a:t>Collected</a:t>
            </a:r>
          </a:p>
        </p:txBody>
      </p:sp>
      <p:sp>
        <p:nvSpPr>
          <p:cNvPr id="18" name="TextBox 78"/>
          <p:cNvSpPr txBox="1">
            <a:spLocks noChangeArrowheads="1"/>
          </p:cNvSpPr>
          <p:nvPr/>
        </p:nvSpPr>
        <p:spPr bwMode="auto">
          <a:xfrm>
            <a:off x="1179631" y="5149334"/>
            <a:ext cx="1363544" cy="369332"/>
          </a:xfrm>
          <a:prstGeom prst="rect">
            <a:avLst/>
          </a:prstGeom>
          <a:noFill/>
          <a:ln w="9525">
            <a:noFill/>
            <a:miter lim="800000"/>
            <a:headEnd/>
            <a:tailEnd/>
          </a:ln>
        </p:spPr>
        <p:txBody>
          <a:bodyPr wrap="square">
            <a:spAutoFit/>
          </a:bodyPr>
          <a:lstStyle/>
          <a:p>
            <a:r>
              <a:rPr lang="en-US" dirty="0" smtClean="0">
                <a:solidFill>
                  <a:srgbClr val="000000"/>
                </a:solidFill>
              </a:rPr>
              <a:t>Customers</a:t>
            </a:r>
            <a:endParaRPr lang="en-US" dirty="0">
              <a:solidFill>
                <a:srgbClr val="000000"/>
              </a:solidFill>
            </a:endParaRPr>
          </a:p>
        </p:txBody>
      </p:sp>
      <p:sp>
        <p:nvSpPr>
          <p:cNvPr id="19" name="TextBox 79"/>
          <p:cNvSpPr txBox="1">
            <a:spLocks noChangeArrowheads="1"/>
          </p:cNvSpPr>
          <p:nvPr/>
        </p:nvSpPr>
        <p:spPr bwMode="auto">
          <a:xfrm>
            <a:off x="6629400" y="5073134"/>
            <a:ext cx="1300356" cy="369332"/>
          </a:xfrm>
          <a:prstGeom prst="rect">
            <a:avLst/>
          </a:prstGeom>
          <a:noFill/>
          <a:ln w="9525">
            <a:noFill/>
            <a:miter lim="800000"/>
            <a:headEnd/>
            <a:tailEnd/>
          </a:ln>
        </p:spPr>
        <p:txBody>
          <a:bodyPr wrap="none">
            <a:spAutoFit/>
          </a:bodyPr>
          <a:lstStyle/>
          <a:p>
            <a:r>
              <a:rPr lang="en-US" dirty="0" smtClean="0">
                <a:solidFill>
                  <a:srgbClr val="000000"/>
                </a:solidFill>
              </a:rPr>
              <a:t>Customers</a:t>
            </a:r>
            <a:endParaRPr lang="en-US" dirty="0">
              <a:solidFill>
                <a:schemeClr val="bg2"/>
              </a:solidFill>
            </a:endParaRPr>
          </a:p>
        </p:txBody>
      </p:sp>
    </p:spTree>
    <p:extLst>
      <p:ext uri="{BB962C8B-B14F-4D97-AF65-F5344CB8AC3E}">
        <p14:creationId xmlns:p14="http://schemas.microsoft.com/office/powerpoint/2010/main" val="219672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a:xfrm>
            <a:off x="498474" y="2002972"/>
            <a:ext cx="7556313" cy="4144963"/>
          </a:xfrm>
        </p:spPr>
        <p:txBody>
          <a:bodyPr/>
          <a:lstStyle/>
          <a:p>
            <a:pPr marL="0" indent="0">
              <a:buNone/>
            </a:pPr>
            <a:r>
              <a:rPr lang="en-US" sz="2000" dirty="0" smtClean="0"/>
              <a:t>The Harmonized System is a very large list, comprised of:</a:t>
            </a:r>
          </a:p>
          <a:p>
            <a:pPr marL="728663" lvl="1" indent="-285750"/>
            <a:r>
              <a:rPr lang="en-US" sz="2000" dirty="0" smtClean="0"/>
              <a:t>21 sections, divided by product or material</a:t>
            </a:r>
          </a:p>
          <a:p>
            <a:pPr marL="728663" lvl="1" indent="-285750"/>
            <a:r>
              <a:rPr lang="en-US" sz="2000" dirty="0" smtClean="0"/>
              <a:t>97 chapters (the first 2 digits of the HS number)</a:t>
            </a:r>
          </a:p>
          <a:p>
            <a:pPr marL="728663" lvl="1" indent="-285750"/>
            <a:r>
              <a:rPr lang="en-US" sz="2000" dirty="0" smtClean="0"/>
              <a:t>Each chapter is then divided into headings (the first 4 digits of the HS number)</a:t>
            </a:r>
          </a:p>
          <a:p>
            <a:pPr marL="728663" lvl="1" indent="-285750"/>
            <a:r>
              <a:rPr lang="en-US" sz="2000" dirty="0" smtClean="0"/>
              <a:t>Each heading is then divided into subheadings (6 digits).</a:t>
            </a:r>
          </a:p>
          <a:p>
            <a:pPr marL="442913" lvl="1" indent="0">
              <a:buNone/>
            </a:pPr>
            <a:endParaRPr lang="en-US" sz="2000" dirty="0"/>
          </a:p>
          <a:p>
            <a:pPr marL="442913" lvl="1" indent="0">
              <a:buNone/>
            </a:pPr>
            <a:r>
              <a:rPr lang="en-US" sz="2000" dirty="0" smtClean="0"/>
              <a:t>The </a:t>
            </a:r>
            <a:r>
              <a:rPr lang="en-US" sz="2000" dirty="0"/>
              <a:t>correct classification of an imported good is generally made by the importer and then verified by the Customs Office. 	</a:t>
            </a:r>
          </a:p>
          <a:p>
            <a:pPr marL="214313" indent="0">
              <a:buNone/>
            </a:pPr>
            <a:endParaRPr lang="en-US" dirty="0" smtClean="0"/>
          </a:p>
        </p:txBody>
      </p:sp>
    </p:spTree>
    <p:extLst>
      <p:ext uri="{BB962C8B-B14F-4D97-AF65-F5344CB8AC3E}">
        <p14:creationId xmlns:p14="http://schemas.microsoft.com/office/powerpoint/2010/main" val="424132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Classification—Rules of Interpretation (I)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Classifications are made according to very specific rules of </a:t>
            </a:r>
            <a:r>
              <a:rPr lang="en-US" sz="2000" dirty="0" smtClean="0"/>
              <a:t>interpretation:</a:t>
            </a:r>
          </a:p>
          <a:p>
            <a:r>
              <a:rPr lang="en-US" sz="2000" dirty="0" smtClean="0"/>
              <a:t>The </a:t>
            </a:r>
            <a:r>
              <a:rPr lang="en-US" sz="2000" dirty="0"/>
              <a:t>section, chapter, and heading only serve as guides, and the correct classification may be in a different section, chapter, and heading </a:t>
            </a:r>
            <a:r>
              <a:rPr lang="en-US" sz="2000" dirty="0" smtClean="0"/>
              <a:t>altogether.</a:t>
            </a:r>
          </a:p>
          <a:p>
            <a:r>
              <a:rPr lang="en-US" sz="2000" dirty="0" smtClean="0"/>
              <a:t>The </a:t>
            </a:r>
            <a:r>
              <a:rPr lang="en-US" sz="2000" dirty="0"/>
              <a:t>classification of an incomplete or unfinished product is that of the finished product. For example, shipments that contain all of the subassemblies for a final product should be classified as the final product rather than as individual parts. This is true of chemical compounds as well.</a:t>
            </a:r>
          </a:p>
          <a:p>
            <a:endParaRPr lang="en-US" sz="2000" dirty="0"/>
          </a:p>
        </p:txBody>
      </p:sp>
    </p:spTree>
    <p:extLst>
      <p:ext uri="{BB962C8B-B14F-4D97-AF65-F5344CB8AC3E}">
        <p14:creationId xmlns:p14="http://schemas.microsoft.com/office/powerpoint/2010/main" val="313536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Classification—Rules of Interpretation (II)</a:t>
            </a:r>
            <a:endParaRPr lang="en-US" dirty="0"/>
          </a:p>
        </p:txBody>
      </p:sp>
      <p:sp>
        <p:nvSpPr>
          <p:cNvPr id="3" name="Content Placeholder 2"/>
          <p:cNvSpPr>
            <a:spLocks noGrp="1"/>
          </p:cNvSpPr>
          <p:nvPr>
            <p:ph idx="1"/>
          </p:nvPr>
        </p:nvSpPr>
        <p:spPr/>
        <p:txBody>
          <a:bodyPr/>
          <a:lstStyle/>
          <a:p>
            <a:endParaRPr lang="en-US" dirty="0" smtClean="0"/>
          </a:p>
          <a:p>
            <a:r>
              <a:rPr lang="en-US" sz="2000" dirty="0" smtClean="0"/>
              <a:t>When </a:t>
            </a:r>
            <a:r>
              <a:rPr lang="en-US" sz="2000" dirty="0"/>
              <a:t>in doubt between two classifications, the one with the most specific description is the correct one. However, if the product is made up of several parts, each of which would lead to a different classification, then the classification that lends it its “essential character” is the correct one.</a:t>
            </a:r>
          </a:p>
          <a:p>
            <a:r>
              <a:rPr lang="en-US" sz="2000" dirty="0" smtClean="0"/>
              <a:t>When </a:t>
            </a:r>
            <a:r>
              <a:rPr lang="en-US" sz="2000" dirty="0"/>
              <a:t>there is no category under which a specific product can be classified, then the classification that should </a:t>
            </a:r>
            <a:r>
              <a:rPr lang="en-US" sz="2000" dirty="0" smtClean="0"/>
              <a:t>be   </a:t>
            </a:r>
            <a:r>
              <a:rPr lang="en-US" sz="2000" dirty="0"/>
              <a:t>used is that of a product that would be most like it.</a:t>
            </a:r>
          </a:p>
          <a:p>
            <a:endParaRPr lang="en-US" sz="2000" dirty="0"/>
          </a:p>
        </p:txBody>
      </p:sp>
    </p:spTree>
    <p:extLst>
      <p:ext uri="{BB962C8B-B14F-4D97-AF65-F5344CB8AC3E}">
        <p14:creationId xmlns:p14="http://schemas.microsoft.com/office/powerpoint/2010/main" val="3857367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Classification—Rules of Interpretation (III)</a:t>
            </a:r>
            <a:endParaRPr lang="en-US" dirty="0"/>
          </a:p>
        </p:txBody>
      </p:sp>
      <p:sp>
        <p:nvSpPr>
          <p:cNvPr id="3" name="Content Placeholder 2"/>
          <p:cNvSpPr>
            <a:spLocks noGrp="1"/>
          </p:cNvSpPr>
          <p:nvPr>
            <p:ph idx="1"/>
          </p:nvPr>
        </p:nvSpPr>
        <p:spPr/>
        <p:txBody>
          <a:bodyPr/>
          <a:lstStyle/>
          <a:p>
            <a:endParaRPr lang="en-US" dirty="0" smtClean="0"/>
          </a:p>
          <a:p>
            <a:r>
              <a:rPr lang="en-US" sz="2000" dirty="0"/>
              <a:t>Containers and packaging materials are classified with the products with which they enter: such would be the case for camera cases, for example. However, if the container has usage beyond the product itself, then it must be entered </a:t>
            </a:r>
            <a:r>
              <a:rPr lang="en-US" sz="2000" dirty="0" smtClean="0"/>
              <a:t> and </a:t>
            </a:r>
            <a:r>
              <a:rPr lang="en-US" sz="2000" dirty="0"/>
              <a:t>classified separately.</a:t>
            </a:r>
          </a:p>
          <a:p>
            <a:r>
              <a:rPr lang="en-US" sz="2000" dirty="0" smtClean="0"/>
              <a:t>When </a:t>
            </a:r>
            <a:r>
              <a:rPr lang="en-US" sz="2000" dirty="0"/>
              <a:t>comparing classifications, only descriptions at the same level should be compared; it is not appropriate to compare a heading to a subheading, for example.</a:t>
            </a:r>
          </a:p>
          <a:p>
            <a:endParaRPr lang="en-US" dirty="0"/>
          </a:p>
        </p:txBody>
      </p:sp>
    </p:spTree>
    <p:extLst>
      <p:ext uri="{BB962C8B-B14F-4D97-AF65-F5344CB8AC3E}">
        <p14:creationId xmlns:p14="http://schemas.microsoft.com/office/powerpoint/2010/main" val="265938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06" y="831639"/>
            <a:ext cx="8010823" cy="5340548"/>
          </a:xfrm>
          <a:prstGeom prst="rect">
            <a:avLst/>
          </a:prstGeom>
        </p:spPr>
      </p:pic>
      <p:sp>
        <p:nvSpPr>
          <p:cNvPr id="5" name="TextBox 4"/>
          <p:cNvSpPr txBox="1"/>
          <p:nvPr/>
        </p:nvSpPr>
        <p:spPr>
          <a:xfrm>
            <a:off x="365726" y="5953330"/>
            <a:ext cx="6561056" cy="646331"/>
          </a:xfrm>
          <a:prstGeom prst="rect">
            <a:avLst/>
          </a:prstGeom>
          <a:solidFill>
            <a:srgbClr val="FFFFFF">
              <a:alpha val="85000"/>
            </a:srgbClr>
          </a:solidFill>
          <a:ln>
            <a:solidFill>
              <a:srgbClr val="000000"/>
            </a:solidFill>
          </a:ln>
        </p:spPr>
        <p:txBody>
          <a:bodyPr wrap="square" rtlCol="0">
            <a:spAutoFit/>
          </a:bodyPr>
          <a:lstStyle/>
          <a:p>
            <a:r>
              <a:rPr lang="en-US" dirty="0" smtClean="0">
                <a:solidFill>
                  <a:srgbClr val="000000"/>
                </a:solidFill>
                <a:latin typeface="Lucida Bright" pitchFamily="18" charset="0"/>
              </a:rPr>
              <a:t>U.S. Customs and Border Protection agents routinely inspect goods to ensure correct classification.</a:t>
            </a:r>
            <a:endParaRPr lang="en-US" dirty="0">
              <a:solidFill>
                <a:srgbClr val="000000"/>
              </a:solidFill>
              <a:latin typeface="Lucida Bright" pitchFamily="18" charset="0"/>
            </a:endParaRPr>
          </a:p>
        </p:txBody>
      </p:sp>
    </p:spTree>
    <p:extLst>
      <p:ext uri="{BB962C8B-B14F-4D97-AF65-F5344CB8AC3E}">
        <p14:creationId xmlns:p14="http://schemas.microsoft.com/office/powerpoint/2010/main" val="3790880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16.potx" id="{8C539776-32B6-4BA3-9E7C-52A8699FFC53}" vid="{FF2D5B20-9485-48C3-AF7B-389DEBE90BBE}"/>
    </a:ext>
  </a:extLst>
</a:theme>
</file>

<file path=docProps/app.xml><?xml version="1.0" encoding="utf-8"?>
<Properties xmlns="http://schemas.openxmlformats.org/officeDocument/2006/extended-properties" xmlns:vt="http://schemas.openxmlformats.org/officeDocument/2006/docPropsVTypes">
  <Template/>
  <TotalTime>299</TotalTime>
  <Words>3475</Words>
  <Application>Microsoft Office PowerPoint</Application>
  <PresentationFormat>On-screen Show (4:3)</PresentationFormat>
  <Paragraphs>221</Paragraphs>
  <Slides>45</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45</vt:i4>
      </vt:variant>
    </vt:vector>
  </HeadingPairs>
  <TitlesOfParts>
    <vt:vector size="54" baseType="lpstr">
      <vt:lpstr>Arial</vt:lpstr>
      <vt:lpstr>Calibri</vt:lpstr>
      <vt:lpstr>Lucida Bright</vt:lpstr>
      <vt:lpstr>Verdana</vt:lpstr>
      <vt:lpstr>Office Theme</vt:lpstr>
      <vt:lpstr>Office Theme</vt:lpstr>
      <vt:lpstr>Office Theme</vt:lpstr>
      <vt:lpstr>Office Theme</vt:lpstr>
      <vt:lpstr>chapter17</vt:lpstr>
      <vt:lpstr>Chapter 17 Customs Clearance</vt:lpstr>
      <vt:lpstr>Customs Clearance</vt:lpstr>
      <vt:lpstr>Duty Determination</vt:lpstr>
      <vt:lpstr>Classification</vt:lpstr>
      <vt:lpstr>Classification</vt:lpstr>
      <vt:lpstr>Classification—Rules of Interpretation (I)</vt:lpstr>
      <vt:lpstr>Classification—Rules of Interpretation (II)</vt:lpstr>
      <vt:lpstr>Classification—Rules of Interpretation (III)</vt:lpstr>
      <vt:lpstr>PowerPoint Presentation</vt:lpstr>
      <vt:lpstr>Valuation</vt:lpstr>
      <vt:lpstr>Valuation and Incoterms® Rules</vt:lpstr>
      <vt:lpstr>Valuation and Incoterms® Rules</vt:lpstr>
      <vt:lpstr>Valuation</vt:lpstr>
      <vt:lpstr>Alternative Methods of Valuation (I)</vt:lpstr>
      <vt:lpstr>Alternative Methods of Valuation (II)</vt:lpstr>
      <vt:lpstr>Rules of Origin</vt:lpstr>
      <vt:lpstr>Substantial Transformation</vt:lpstr>
      <vt:lpstr>Change in H.S. Classification</vt:lpstr>
      <vt:lpstr>Tariffs</vt:lpstr>
      <vt:lpstr>PowerPoint Presentation</vt:lpstr>
      <vt:lpstr>PowerPoint Presentation</vt:lpstr>
      <vt:lpstr>PowerPoint Presentation</vt:lpstr>
      <vt:lpstr>PowerPoint Presentation</vt:lpstr>
      <vt:lpstr>Duty</vt:lpstr>
      <vt:lpstr>Dumping</vt:lpstr>
      <vt:lpstr>Other Import Taxes (I)</vt:lpstr>
      <vt:lpstr>Other Import Taxes (II)</vt:lpstr>
      <vt:lpstr>Other Import Taxes (III)</vt:lpstr>
      <vt:lpstr>Value-Added Tax</vt:lpstr>
      <vt:lpstr>Non-Tariff Barriers</vt:lpstr>
      <vt:lpstr>Absolute Quotas</vt:lpstr>
      <vt:lpstr>Tariff-Rate Quotas</vt:lpstr>
      <vt:lpstr>National Standards</vt:lpstr>
      <vt:lpstr>Pre-Shipment Inspections</vt:lpstr>
      <vt:lpstr>Other Non-Tariff Barriers</vt:lpstr>
      <vt:lpstr>Customs Clearance Process</vt:lpstr>
      <vt:lpstr>Customs Clearance Process</vt:lpstr>
      <vt:lpstr>Required Documentation</vt:lpstr>
      <vt:lpstr>PowerPoint Presentation</vt:lpstr>
      <vt:lpstr>Customs Clearance Process</vt:lpstr>
      <vt:lpstr>Customs Brokers</vt:lpstr>
      <vt:lpstr>Customs Standards</vt:lpstr>
      <vt:lpstr>Duty Drawbacks </vt:lpstr>
      <vt:lpstr>Foreign Trade Zones</vt:lpstr>
      <vt:lpstr>Foreign Trade Zones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30</cp:revision>
  <dcterms:created xsi:type="dcterms:W3CDTF">2013-08-07T18:50:55Z</dcterms:created>
  <dcterms:modified xsi:type="dcterms:W3CDTF">2017-06-23T18:27:51Z</dcterms:modified>
</cp:coreProperties>
</file>