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notesMasterIdLst>
    <p:notesMasterId r:id="rId46"/>
  </p:notesMasterIdLst>
  <p:sldIdLst>
    <p:sldId id="257" r:id="rId6"/>
    <p:sldId id="258" r:id="rId7"/>
    <p:sldId id="259" r:id="rId8"/>
    <p:sldId id="260" r:id="rId9"/>
    <p:sldId id="300" r:id="rId10"/>
    <p:sldId id="262" r:id="rId11"/>
    <p:sldId id="263" r:id="rId12"/>
    <p:sldId id="264" r:id="rId13"/>
    <p:sldId id="265" r:id="rId14"/>
    <p:sldId id="266" r:id="rId15"/>
    <p:sldId id="267" r:id="rId16"/>
    <p:sldId id="268" r:id="rId17"/>
    <p:sldId id="269" r:id="rId18"/>
    <p:sldId id="271" r:id="rId19"/>
    <p:sldId id="272" r:id="rId20"/>
    <p:sldId id="273" r:id="rId21"/>
    <p:sldId id="275" r:id="rId22"/>
    <p:sldId id="276" r:id="rId23"/>
    <p:sldId id="277" r:id="rId24"/>
    <p:sldId id="278" r:id="rId25"/>
    <p:sldId id="274" r:id="rId26"/>
    <p:sldId id="279" r:id="rId27"/>
    <p:sldId id="299" r:id="rId28"/>
    <p:sldId id="280" r:id="rId29"/>
    <p:sldId id="281" r:id="rId30"/>
    <p:sldId id="282" r:id="rId31"/>
    <p:sldId id="283" r:id="rId32"/>
    <p:sldId id="286" r:id="rId33"/>
    <p:sldId id="287" r:id="rId34"/>
    <p:sldId id="285" r:id="rId35"/>
    <p:sldId id="288" r:id="rId36"/>
    <p:sldId id="301" r:id="rId37"/>
    <p:sldId id="289" r:id="rId38"/>
    <p:sldId id="290" r:id="rId39"/>
    <p:sldId id="291" r:id="rId40"/>
    <p:sldId id="292" r:id="rId41"/>
    <p:sldId id="293" r:id="rId42"/>
    <p:sldId id="298" r:id="rId43"/>
    <p:sldId id="297" r:id="rId44"/>
    <p:sldId id="29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5D75-87AD-4D2F-80BD-90632BD28F17}" type="datetimeFigureOut">
              <a:rPr lang="en-US" smtClean="0"/>
              <a:t>6/23/2017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439FD-47C8-4DEC-A740-F145C9C63AE2}" type="slidenum">
              <a:rPr lang="en-US" smtClean="0"/>
              <a:t>‹#›</a:t>
            </a:fld>
            <a:endParaRPr lang="en-US"/>
          </a:p>
        </p:txBody>
      </p:sp>
    </p:spTree>
    <p:extLst>
      <p:ext uri="{BB962C8B-B14F-4D97-AF65-F5344CB8AC3E}">
        <p14:creationId xmlns:p14="http://schemas.microsoft.com/office/powerpoint/2010/main" val="390052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867249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525896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2743460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80042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794037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4045885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97484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1839321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824498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59194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834092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6/23/2017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163231125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smtClean="0">
                <a:solidFill>
                  <a:srgbClr val="FFFFFF"/>
                </a:solidFill>
              </a:rPr>
              <a:t>Chapter 16</a:t>
            </a:r>
            <a:br>
              <a:rPr lang="en-US" b="1" dirty="0" smtClean="0">
                <a:solidFill>
                  <a:srgbClr val="FFFFFF"/>
                </a:solidFill>
              </a:rPr>
            </a:br>
            <a:r>
              <a:rPr lang="en-US" dirty="0" smtClean="0">
                <a:solidFill>
                  <a:srgbClr val="FFFFFF"/>
                </a:solidFill>
              </a:rPr>
              <a:t>International Security</a:t>
            </a:r>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SAFE Initiative</a:t>
            </a:r>
            <a:endParaRPr lang="en-US" dirty="0"/>
          </a:p>
        </p:txBody>
      </p:sp>
      <p:sp>
        <p:nvSpPr>
          <p:cNvPr id="3" name="Content Placeholder 2"/>
          <p:cNvSpPr>
            <a:spLocks noGrp="1"/>
          </p:cNvSpPr>
          <p:nvPr>
            <p:ph idx="1"/>
          </p:nvPr>
        </p:nvSpPr>
        <p:spPr>
          <a:xfrm>
            <a:off x="498474" y="1828800"/>
            <a:ext cx="7556313" cy="4503761"/>
          </a:xfrm>
        </p:spPr>
        <p:txBody>
          <a:bodyPr>
            <a:normAutofit/>
          </a:bodyPr>
          <a:lstStyle/>
          <a:p>
            <a:pPr marL="0" indent="0">
              <a:buNone/>
            </a:pPr>
            <a:r>
              <a:rPr lang="en-US" sz="2000" dirty="0" smtClean="0"/>
              <a:t>The WCO mandates that all </a:t>
            </a:r>
            <a:r>
              <a:rPr lang="en-US" sz="2000" dirty="0"/>
              <a:t>Customs authorities </a:t>
            </a:r>
            <a:r>
              <a:rPr lang="en-US" sz="2000" dirty="0" smtClean="0"/>
              <a:t>adhere </a:t>
            </a:r>
            <a:r>
              <a:rPr lang="en-US" sz="2000" dirty="0"/>
              <a:t>to a set of advance electronic information standards for all international </a:t>
            </a:r>
            <a:r>
              <a:rPr lang="en-US" sz="2000" dirty="0" smtClean="0"/>
              <a:t> shipments.  Each </a:t>
            </a:r>
            <a:r>
              <a:rPr lang="en-US" sz="2000" dirty="0"/>
              <a:t>country must have consistent risk management approaches to address security threats.</a:t>
            </a:r>
          </a:p>
          <a:p>
            <a:pPr marL="0" indent="0">
              <a:buNone/>
            </a:pPr>
            <a:r>
              <a:rPr lang="en-US" sz="2000" dirty="0" smtClean="0"/>
              <a:t>Exporting </a:t>
            </a:r>
            <a:r>
              <a:rPr lang="en-US" sz="2000" dirty="0"/>
              <a:t>countries’ Customs authorities must comply with a reasonable request to inspect outgoing cargo, preferably by using non-intrusive technology (X-rays) if possible.</a:t>
            </a:r>
          </a:p>
          <a:p>
            <a:pPr marL="0" indent="0">
              <a:buNone/>
            </a:pPr>
            <a:r>
              <a:rPr lang="en-US" sz="2000" dirty="0" smtClean="0"/>
              <a:t>Customs </a:t>
            </a:r>
            <a:r>
              <a:rPr lang="en-US" sz="2000" dirty="0"/>
              <a:t>authorities must provide benefits to companies that demonstrate </a:t>
            </a:r>
            <a:r>
              <a:rPr lang="en-US" sz="2000" dirty="0" smtClean="0"/>
              <a:t>minimum </a:t>
            </a:r>
            <a:r>
              <a:rPr lang="en-US" sz="2000" dirty="0"/>
              <a:t>standards of security. Such companies are called Authorized Economic </a:t>
            </a:r>
            <a:r>
              <a:rPr lang="en-US" sz="2000" dirty="0" smtClean="0"/>
              <a:t>Operators </a:t>
            </a:r>
            <a:r>
              <a:rPr lang="en-US" sz="2000" dirty="0"/>
              <a:t>and benefit from faster processing of Customs clearance and lower inspection rates.</a:t>
            </a:r>
          </a:p>
          <a:p>
            <a:pPr marL="0" indent="0">
              <a:buNone/>
            </a:pPr>
            <a:endParaRPr lang="en-US" dirty="0"/>
          </a:p>
        </p:txBody>
      </p:sp>
    </p:spTree>
    <p:extLst>
      <p:ext uri="{BB962C8B-B14F-4D97-AF65-F5344CB8AC3E}">
        <p14:creationId xmlns:p14="http://schemas.microsoft.com/office/powerpoint/2010/main" val="332027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97" y="1163003"/>
            <a:ext cx="7613241" cy="5043196"/>
          </a:xfrm>
          <a:prstGeom prst="rect">
            <a:avLst/>
          </a:prstGeom>
        </p:spPr>
      </p:pic>
      <p:sp>
        <p:nvSpPr>
          <p:cNvPr id="5" name="TextBox 4"/>
          <p:cNvSpPr txBox="1"/>
          <p:nvPr/>
        </p:nvSpPr>
        <p:spPr>
          <a:xfrm>
            <a:off x="4077754" y="423387"/>
            <a:ext cx="4626735" cy="923330"/>
          </a:xfrm>
          <a:prstGeom prst="rect">
            <a:avLst/>
          </a:prstGeom>
          <a:solidFill>
            <a:srgbClr val="FFFFFF">
              <a:alpha val="85000"/>
            </a:srgbClr>
          </a:solidFill>
          <a:ln>
            <a:solidFill>
              <a:srgbClr val="000000"/>
            </a:solidFill>
          </a:ln>
        </p:spPr>
        <p:txBody>
          <a:bodyPr wrap="square" rtlCol="0">
            <a:spAutoFit/>
          </a:bodyPr>
          <a:lstStyle/>
          <a:p>
            <a:r>
              <a:rPr lang="en-US" dirty="0">
                <a:solidFill>
                  <a:srgbClr val="000000"/>
                </a:solidFill>
                <a:latin typeface="Lucida Bright" pitchFamily="18" charset="0"/>
              </a:rPr>
              <a:t>Prior to shipment, WCO recommends non-invasive search of cargo, such as with this X-ray machine.</a:t>
            </a:r>
          </a:p>
        </p:txBody>
      </p:sp>
    </p:spTree>
    <p:extLst>
      <p:ext uri="{BB962C8B-B14F-4D97-AF65-F5344CB8AC3E}">
        <p14:creationId xmlns:p14="http://schemas.microsoft.com/office/powerpoint/2010/main" val="2831013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Chamber of Commerce</a:t>
            </a:r>
            <a:endParaRPr lang="en-US" dirty="0"/>
          </a:p>
        </p:txBody>
      </p:sp>
      <p:sp>
        <p:nvSpPr>
          <p:cNvPr id="3" name="Content Placeholder 2"/>
          <p:cNvSpPr>
            <a:spLocks noGrp="1"/>
          </p:cNvSpPr>
          <p:nvPr>
            <p:ph idx="1"/>
          </p:nvPr>
        </p:nvSpPr>
        <p:spPr/>
        <p:txBody>
          <a:bodyPr/>
          <a:lstStyle/>
          <a:p>
            <a:pPr marL="0" indent="0">
              <a:buNone/>
            </a:pPr>
            <a:r>
              <a:rPr lang="en-US" sz="2000" dirty="0"/>
              <a:t>The International Chamber of Commerce (ICC) also weighed on the issues related to security initiatives in the domain of international logistics, in a Policy Statement dated November 2002. </a:t>
            </a:r>
          </a:p>
          <a:p>
            <a:pPr marL="0" indent="0">
              <a:buNone/>
            </a:pPr>
            <a:r>
              <a:rPr lang="en-US" sz="2000" dirty="0" smtClean="0"/>
              <a:t>In </a:t>
            </a:r>
            <a:r>
              <a:rPr lang="en-US" sz="2000" dirty="0"/>
              <a:t>that statement, the ICC emphasized that security </a:t>
            </a:r>
            <a:r>
              <a:rPr lang="en-US" sz="2000" dirty="0" smtClean="0"/>
              <a:t> initiatives </a:t>
            </a:r>
            <a:r>
              <a:rPr lang="en-US" sz="2000" dirty="0"/>
              <a:t>should be the domain of international agreements between countries, rather than initiatives imposed </a:t>
            </a:r>
            <a:r>
              <a:rPr lang="en-US" sz="2000" dirty="0" smtClean="0"/>
              <a:t> unilaterally </a:t>
            </a:r>
            <a:r>
              <a:rPr lang="en-US" sz="2000" dirty="0"/>
              <a:t>by some governments.</a:t>
            </a:r>
          </a:p>
          <a:p>
            <a:pPr marL="0" indent="0">
              <a:buNone/>
            </a:pPr>
            <a:endParaRPr lang="en-US" dirty="0"/>
          </a:p>
        </p:txBody>
      </p:sp>
    </p:spTree>
    <p:extLst>
      <p:ext uri="{BB962C8B-B14F-4D97-AF65-F5344CB8AC3E}">
        <p14:creationId xmlns:p14="http://schemas.microsoft.com/office/powerpoint/2010/main" val="558536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Governments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Most national government have implemented several security measures to protect their country against the threat of terrorism. Most initiatives are within </a:t>
            </a:r>
            <a:r>
              <a:rPr lang="en-US" sz="2000" dirty="0"/>
              <a:t>the guidelines of the International  Maritime Organization or the World Customs </a:t>
            </a:r>
            <a:r>
              <a:rPr lang="en-US" sz="2000" dirty="0" smtClean="0"/>
              <a:t>Organization, but with some variation, and some initiative are bilateral or unilateral.</a:t>
            </a:r>
            <a:endParaRPr lang="en-US" sz="2000" dirty="0"/>
          </a:p>
          <a:p>
            <a:pPr marL="0" indent="0">
              <a:buNone/>
            </a:pPr>
            <a:r>
              <a:rPr lang="en-US" sz="2000" dirty="0" smtClean="0"/>
              <a:t>These </a:t>
            </a:r>
            <a:r>
              <a:rPr lang="en-US" sz="2000" dirty="0"/>
              <a:t>requirements make the work of international logisticians more challenging, as they have to comply to a myriad of regulations</a:t>
            </a:r>
            <a:r>
              <a:rPr lang="en-US" sz="2000" dirty="0" smtClean="0"/>
              <a:t>.</a:t>
            </a:r>
          </a:p>
        </p:txBody>
      </p:sp>
    </p:spTree>
    <p:extLst>
      <p:ext uri="{BB962C8B-B14F-4D97-AF65-F5344CB8AC3E}">
        <p14:creationId xmlns:p14="http://schemas.microsoft.com/office/powerpoint/2010/main" val="328681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Programs</a:t>
            </a:r>
            <a:br>
              <a:rPr lang="en-US" dirty="0" smtClean="0"/>
            </a:br>
            <a:r>
              <a:rPr lang="en-US" sz="2400" dirty="0" smtClean="0"/>
              <a:t>Interdiction</a:t>
            </a:r>
            <a:endParaRPr lang="en-US" sz="2400" dirty="0"/>
          </a:p>
        </p:txBody>
      </p:sp>
      <p:sp>
        <p:nvSpPr>
          <p:cNvPr id="3" name="Content Placeholder 2"/>
          <p:cNvSpPr>
            <a:spLocks noGrp="1"/>
          </p:cNvSpPr>
          <p:nvPr>
            <p:ph idx="1"/>
          </p:nvPr>
        </p:nvSpPr>
        <p:spPr/>
        <p:txBody>
          <a:bodyPr>
            <a:normAutofit/>
          </a:bodyPr>
          <a:lstStyle/>
          <a:p>
            <a:pPr marL="0" indent="0">
              <a:buNone/>
            </a:pPr>
            <a:r>
              <a:rPr lang="en-US" sz="2000" dirty="0" smtClean="0"/>
              <a:t>The US interdiction program is based on a 100-percent inspection of luggage and air cargo. The U.S. Congress has called for 100-percent inspection of marine and road cargo, but no plan exists to implement such a measure.</a:t>
            </a:r>
          </a:p>
          <a:p>
            <a:pPr marL="0" indent="0">
              <a:buNone/>
            </a:pPr>
            <a:r>
              <a:rPr lang="en-US" sz="2000" dirty="0" smtClean="0"/>
              <a:t>The Transportation Safety Administration was created to implement this interdiction policy and so was the  Department of Homeland Security.</a:t>
            </a:r>
            <a:endParaRPr lang="en-US" sz="2000" dirty="0"/>
          </a:p>
        </p:txBody>
      </p:sp>
    </p:spTree>
    <p:extLst>
      <p:ext uri="{BB962C8B-B14F-4D97-AF65-F5344CB8AC3E}">
        <p14:creationId xmlns:p14="http://schemas.microsoft.com/office/powerpoint/2010/main" val="352407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Programs</a:t>
            </a:r>
            <a:br>
              <a:rPr lang="en-US" dirty="0" smtClean="0"/>
            </a:br>
            <a:r>
              <a:rPr lang="en-US" sz="2400" dirty="0" smtClean="0"/>
              <a:t>C-TPAT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The Customs-Trade Partnership Against Terrorism (C-TPAT) is a U.S. Customs and Border Protection program in which more than 10,000 importers participate. There are three levels of participation.</a:t>
            </a:r>
          </a:p>
          <a:p>
            <a:pPr marL="0" indent="0">
              <a:buNone/>
            </a:pPr>
            <a:r>
              <a:rPr lang="en-US" sz="2000" dirty="0" smtClean="0"/>
              <a:t>Shippers that participate in the C-TPAT program have to demonstrate that they have implemented security measures in their supply chain.</a:t>
            </a:r>
          </a:p>
          <a:p>
            <a:pPr marL="228600" lvl="1" indent="0">
              <a:buNone/>
            </a:pPr>
            <a:r>
              <a:rPr lang="en-US" sz="2000" dirty="0" smtClean="0"/>
              <a:t>In exchange, they enjoy:</a:t>
            </a:r>
          </a:p>
          <a:p>
            <a:pPr lvl="2"/>
            <a:r>
              <a:rPr lang="en-US" sz="2000" dirty="0" smtClean="0"/>
              <a:t>A lower inspection probability</a:t>
            </a:r>
          </a:p>
          <a:p>
            <a:pPr lvl="2"/>
            <a:r>
              <a:rPr lang="en-US" sz="2000" dirty="0" smtClean="0"/>
              <a:t>Priority if cargo is inspected</a:t>
            </a:r>
          </a:p>
          <a:p>
            <a:pPr lvl="2"/>
            <a:r>
              <a:rPr lang="en-US" sz="2000" dirty="0" smtClean="0"/>
              <a:t>Priority processing of cargo, the so-called “green   lane”</a:t>
            </a:r>
          </a:p>
          <a:p>
            <a:pPr lvl="2"/>
            <a:r>
              <a:rPr lang="en-US" sz="2000" dirty="0" smtClean="0"/>
              <a:t>Customs’ assistance in resolving security issues</a:t>
            </a:r>
          </a:p>
          <a:p>
            <a:pPr marL="0" indent="0">
              <a:buNone/>
            </a:pPr>
            <a:r>
              <a:rPr lang="en-US" sz="2000" dirty="0" smtClean="0"/>
              <a:t>C-TPAT </a:t>
            </a:r>
            <a:r>
              <a:rPr lang="en-US" sz="2000" dirty="0"/>
              <a:t>is based on the SAFE program of the World </a:t>
            </a:r>
            <a:r>
              <a:rPr lang="en-US" sz="2000" dirty="0" smtClean="0"/>
              <a:t>   Customs </a:t>
            </a:r>
            <a:r>
              <a:rPr lang="en-US" sz="2000" dirty="0"/>
              <a:t>Organization.</a:t>
            </a:r>
          </a:p>
          <a:p>
            <a:pPr marL="457200" lvl="2" indent="0">
              <a:buNone/>
            </a:pPr>
            <a:endParaRPr lang="en-US" dirty="0" smtClean="0"/>
          </a:p>
        </p:txBody>
      </p:sp>
    </p:spTree>
    <p:extLst>
      <p:ext uri="{BB962C8B-B14F-4D97-AF65-F5344CB8AC3E}">
        <p14:creationId xmlns:p14="http://schemas.microsoft.com/office/powerpoint/2010/main" val="856338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a:t>
            </a:r>
            <a:r>
              <a:rPr lang="en-US" dirty="0"/>
              <a:t>Programs</a:t>
            </a:r>
            <a:br>
              <a:rPr lang="en-US" dirty="0"/>
            </a:br>
            <a:r>
              <a:rPr lang="en-US" sz="2400" dirty="0"/>
              <a:t>MTSA</a:t>
            </a:r>
          </a:p>
        </p:txBody>
      </p:sp>
      <p:sp>
        <p:nvSpPr>
          <p:cNvPr id="3" name="Content Placeholder 2"/>
          <p:cNvSpPr>
            <a:spLocks noGrp="1"/>
          </p:cNvSpPr>
          <p:nvPr>
            <p:ph idx="1"/>
          </p:nvPr>
        </p:nvSpPr>
        <p:spPr>
          <a:xfrm>
            <a:off x="498474" y="1981200"/>
            <a:ext cx="7404555" cy="4144963"/>
          </a:xfrm>
        </p:spPr>
        <p:txBody>
          <a:bodyPr>
            <a:normAutofit/>
          </a:bodyPr>
          <a:lstStyle/>
          <a:p>
            <a:pPr marL="0" indent="0">
              <a:buNone/>
            </a:pPr>
            <a:r>
              <a:rPr lang="en-US" sz="2000" dirty="0" smtClean="0"/>
              <a:t>The Maritime </a:t>
            </a:r>
            <a:r>
              <a:rPr lang="en-US" sz="2000" dirty="0"/>
              <a:t>Transportation Security </a:t>
            </a:r>
            <a:r>
              <a:rPr lang="en-US" sz="2000" dirty="0" smtClean="0"/>
              <a:t>Act (MTSA) requires port facilities to have a security plan that includes procedures and training. It mandates equipment, such as emergency communication devices, and personnel, such as a Security Officer. The plan must be approved by the U.S. Coast Guard.</a:t>
            </a:r>
          </a:p>
          <a:p>
            <a:pPr marL="0" indent="0">
              <a:buNone/>
            </a:pPr>
            <a:r>
              <a:rPr lang="en-US" sz="2000" dirty="0" smtClean="0"/>
              <a:t>The MTSA requires ships that call on U.S. ports to have a Security Officer, and a security plan that must be approved by the U.S. Coast Guard.</a:t>
            </a:r>
          </a:p>
          <a:p>
            <a:pPr marL="0" indent="0">
              <a:buNone/>
            </a:pPr>
            <a:r>
              <a:rPr lang="en-US" sz="2000" dirty="0" smtClean="0"/>
              <a:t>The MTSA is based on the International Ship and Port Facility Security (ISPS) Code of the International Maritime Organization.</a:t>
            </a:r>
          </a:p>
        </p:txBody>
      </p:sp>
    </p:spTree>
    <p:extLst>
      <p:ext uri="{BB962C8B-B14F-4D97-AF65-F5344CB8AC3E}">
        <p14:creationId xmlns:p14="http://schemas.microsoft.com/office/powerpoint/2010/main" val="275437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a:t>
            </a:r>
            <a:r>
              <a:rPr lang="en-US" dirty="0"/>
              <a:t>Programs</a:t>
            </a:r>
            <a:br>
              <a:rPr lang="en-US" dirty="0"/>
            </a:br>
            <a:r>
              <a:rPr lang="en-US" sz="2400" dirty="0" smtClean="0"/>
              <a:t>CSI</a:t>
            </a:r>
            <a:r>
              <a:rPr lang="en-US" sz="2400" dirty="0"/>
              <a:t/>
            </a:r>
            <a:br>
              <a:rPr lang="en-US" sz="2400" dirty="0"/>
            </a:br>
            <a:endParaRPr lang="en-US" sz="2400" dirty="0"/>
          </a:p>
        </p:txBody>
      </p:sp>
      <p:sp>
        <p:nvSpPr>
          <p:cNvPr id="3" name="Content Placeholder 2"/>
          <p:cNvSpPr>
            <a:spLocks noGrp="1"/>
          </p:cNvSpPr>
          <p:nvPr>
            <p:ph idx="1"/>
          </p:nvPr>
        </p:nvSpPr>
        <p:spPr>
          <a:xfrm>
            <a:off x="498474" y="1981200"/>
            <a:ext cx="7404555" cy="4144963"/>
          </a:xfrm>
        </p:spPr>
        <p:txBody>
          <a:bodyPr/>
          <a:lstStyle/>
          <a:p>
            <a:pPr marL="228600" lvl="1" indent="0">
              <a:buNone/>
            </a:pPr>
            <a:r>
              <a:rPr lang="en-US" sz="2000" dirty="0"/>
              <a:t>The Container Security Initiative (CSI) positions U.S. Customs officials in about 60 foreign ports. Their role is to screen and inspect containers before they are loaded onto a ship that will call on a United States port.</a:t>
            </a:r>
          </a:p>
          <a:p>
            <a:pPr marL="228600" lvl="1" indent="0">
              <a:buNone/>
            </a:pPr>
            <a:endParaRPr lang="en-US" sz="2000" dirty="0" smtClean="0"/>
          </a:p>
          <a:p>
            <a:pPr marL="228600" lvl="1" indent="0">
              <a:buNone/>
            </a:pPr>
            <a:r>
              <a:rPr lang="en-US" sz="2000" dirty="0" smtClean="0"/>
              <a:t>The </a:t>
            </a:r>
            <a:r>
              <a:rPr lang="en-US" sz="2000" dirty="0"/>
              <a:t>CSI employs non-invasive methods of inspection, such as X-rays.</a:t>
            </a:r>
          </a:p>
          <a:p>
            <a:pPr marL="228600" lvl="1" indent="0">
              <a:buNone/>
            </a:pPr>
            <a:endParaRPr lang="en-US" sz="2000" dirty="0"/>
          </a:p>
          <a:p>
            <a:pPr marL="228600" lvl="1" indent="0">
              <a:buNone/>
            </a:pPr>
            <a:r>
              <a:rPr lang="en-US" sz="2000" dirty="0"/>
              <a:t>The CSI works within the SAFE framework of the World Customs Organization, but has expanded it by positioning United States officers abroad.</a:t>
            </a:r>
          </a:p>
          <a:p>
            <a:pPr marL="228600" lvl="1" indent="0">
              <a:buNone/>
            </a:pPr>
            <a:endParaRPr lang="en-US" dirty="0" smtClean="0"/>
          </a:p>
          <a:p>
            <a:pPr marL="228600" lvl="1" indent="0">
              <a:buNone/>
            </a:pPr>
            <a:endParaRPr lang="en-US" dirty="0"/>
          </a:p>
        </p:txBody>
      </p:sp>
    </p:spTree>
    <p:extLst>
      <p:ext uri="{BB962C8B-B14F-4D97-AF65-F5344CB8AC3E}">
        <p14:creationId xmlns:p14="http://schemas.microsoft.com/office/powerpoint/2010/main" val="3131261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Programs</a:t>
            </a:r>
            <a:br>
              <a:rPr lang="en-US" dirty="0" smtClean="0"/>
            </a:br>
            <a:r>
              <a:rPr lang="en-US" sz="2400" dirty="0" smtClean="0"/>
              <a:t>TWIC</a:t>
            </a:r>
            <a:endParaRPr lang="en-US" dirty="0"/>
          </a:p>
        </p:txBody>
      </p:sp>
      <p:sp>
        <p:nvSpPr>
          <p:cNvPr id="3" name="Content Placeholder 2"/>
          <p:cNvSpPr>
            <a:spLocks noGrp="1"/>
          </p:cNvSpPr>
          <p:nvPr>
            <p:ph idx="1"/>
          </p:nvPr>
        </p:nvSpPr>
        <p:spPr>
          <a:xfrm>
            <a:off x="498476" y="1981200"/>
            <a:ext cx="7165068" cy="4144963"/>
          </a:xfrm>
        </p:spPr>
        <p:txBody>
          <a:bodyPr>
            <a:normAutofit/>
          </a:bodyPr>
          <a:lstStyle/>
          <a:p>
            <a:pPr marL="0" indent="0">
              <a:buNone/>
            </a:pPr>
            <a:r>
              <a:rPr lang="en-US" sz="2000" dirty="0" smtClean="0"/>
              <a:t>The Transportation Workers’ Identification Credential (TWIC) program requires </a:t>
            </a:r>
            <a:r>
              <a:rPr lang="en-US" sz="2000" dirty="0"/>
              <a:t>that all persons who have access to U.S. ports </a:t>
            </a:r>
            <a:r>
              <a:rPr lang="en-US" sz="2000" dirty="0" smtClean="0"/>
              <a:t>must carry </a:t>
            </a:r>
            <a:r>
              <a:rPr lang="en-US" sz="2000" dirty="0"/>
              <a:t>an identification </a:t>
            </a:r>
            <a:r>
              <a:rPr lang="en-US" sz="2000" dirty="0" smtClean="0"/>
              <a:t>card.</a:t>
            </a:r>
          </a:p>
          <a:p>
            <a:pPr marL="0" indent="0">
              <a:buNone/>
            </a:pPr>
            <a:r>
              <a:rPr lang="en-US" sz="2000" dirty="0" smtClean="0"/>
              <a:t>The </a:t>
            </a:r>
            <a:r>
              <a:rPr lang="en-US" sz="2000" dirty="0"/>
              <a:t>identification card </a:t>
            </a:r>
            <a:r>
              <a:rPr lang="en-US" sz="2000" dirty="0" smtClean="0"/>
              <a:t>carries biometric information </a:t>
            </a:r>
            <a:r>
              <a:rPr lang="en-US" sz="2000" dirty="0"/>
              <a:t>and is </a:t>
            </a:r>
            <a:r>
              <a:rPr lang="en-US" sz="2000" dirty="0" smtClean="0"/>
              <a:t>provided after a background check. There </a:t>
            </a:r>
            <a:r>
              <a:rPr lang="en-US" sz="2000" dirty="0"/>
              <a:t>are 2.5 million transportation workers </a:t>
            </a:r>
            <a:r>
              <a:rPr lang="en-US" sz="2000" dirty="0" smtClean="0"/>
              <a:t>who have </a:t>
            </a:r>
            <a:r>
              <a:rPr lang="en-US" sz="2000" dirty="0"/>
              <a:t>acquired their TWIC </a:t>
            </a:r>
            <a:r>
              <a:rPr lang="en-US" sz="2000" dirty="0" smtClean="0"/>
              <a:t>credentials.</a:t>
            </a:r>
          </a:p>
          <a:p>
            <a:pPr marL="0" indent="0">
              <a:buNone/>
            </a:pPr>
            <a:r>
              <a:rPr lang="en-US" sz="2000" dirty="0"/>
              <a:t>The TWIC </a:t>
            </a:r>
            <a:r>
              <a:rPr lang="en-US" sz="2000" dirty="0" smtClean="0"/>
              <a:t>program is broader </a:t>
            </a:r>
            <a:r>
              <a:rPr lang="en-US" sz="2000" dirty="0"/>
              <a:t>than the ISPS initiative of the international Maritime Organization that </a:t>
            </a:r>
            <a:r>
              <a:rPr lang="en-US" sz="2000" dirty="0" smtClean="0"/>
              <a:t>only mandates </a:t>
            </a:r>
            <a:r>
              <a:rPr lang="en-US" sz="2000" dirty="0"/>
              <a:t>control of the access to the port.</a:t>
            </a:r>
          </a:p>
          <a:p>
            <a:pPr marL="0" indent="0">
              <a:buNone/>
            </a:pPr>
            <a:r>
              <a:rPr lang="en-US" sz="2000" dirty="0" smtClean="0"/>
              <a:t>There has been much criticism that the TWIC program has been ineffective, because few criminal activities disqualify applicants. </a:t>
            </a:r>
            <a:endParaRPr lang="en-US" sz="2000" dirty="0"/>
          </a:p>
        </p:txBody>
      </p:sp>
    </p:spTree>
    <p:extLst>
      <p:ext uri="{BB962C8B-B14F-4D97-AF65-F5344CB8AC3E}">
        <p14:creationId xmlns:p14="http://schemas.microsoft.com/office/powerpoint/2010/main" val="338076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Programs</a:t>
            </a:r>
            <a:br>
              <a:rPr lang="en-US" dirty="0" smtClean="0"/>
            </a:br>
            <a:r>
              <a:rPr lang="en-US" sz="2400" dirty="0" smtClean="0"/>
              <a:t>ISF (10 + 2)</a:t>
            </a:r>
            <a:endParaRPr lang="en-US" dirty="0"/>
          </a:p>
        </p:txBody>
      </p:sp>
      <p:sp>
        <p:nvSpPr>
          <p:cNvPr id="3" name="Content Placeholder 2"/>
          <p:cNvSpPr>
            <a:spLocks noGrp="1"/>
          </p:cNvSpPr>
          <p:nvPr>
            <p:ph idx="1"/>
          </p:nvPr>
        </p:nvSpPr>
        <p:spPr>
          <a:xfrm>
            <a:off x="498474" y="1981200"/>
            <a:ext cx="7556313" cy="4365171"/>
          </a:xfrm>
        </p:spPr>
        <p:txBody>
          <a:bodyPr>
            <a:normAutofit/>
          </a:bodyPr>
          <a:lstStyle/>
          <a:p>
            <a:pPr marL="0" indent="0">
              <a:buNone/>
            </a:pPr>
            <a:r>
              <a:rPr lang="en-US" sz="2000" dirty="0" smtClean="0"/>
              <a:t>The Importer Security Filing (ISF or 10+2 program) requires </a:t>
            </a:r>
            <a:r>
              <a:rPr lang="en-US" sz="2000" dirty="0"/>
              <a:t>that </a:t>
            </a:r>
            <a:r>
              <a:rPr lang="en-US" sz="2000" dirty="0" smtClean="0"/>
              <a:t>importers </a:t>
            </a:r>
            <a:r>
              <a:rPr lang="en-US" sz="2000" dirty="0"/>
              <a:t>provide </a:t>
            </a:r>
            <a:r>
              <a:rPr lang="en-US" sz="2000" dirty="0" smtClean="0"/>
              <a:t>U.S. Customs </a:t>
            </a:r>
            <a:r>
              <a:rPr lang="en-US" sz="2000" dirty="0"/>
              <a:t>and Border Protection with </a:t>
            </a:r>
            <a:r>
              <a:rPr lang="en-US" sz="2000" dirty="0" smtClean="0"/>
              <a:t>shipment data at least 24 hours before the cargo is loaded in the port of departure.</a:t>
            </a:r>
          </a:p>
          <a:p>
            <a:pPr marL="0" indent="0">
              <a:buNone/>
            </a:pPr>
            <a:r>
              <a:rPr lang="en-US" sz="2000" dirty="0" smtClean="0"/>
              <a:t>10 </a:t>
            </a:r>
            <a:r>
              <a:rPr lang="en-US" sz="2000" dirty="0"/>
              <a:t>items </a:t>
            </a:r>
            <a:r>
              <a:rPr lang="en-US" sz="2000" dirty="0" smtClean="0"/>
              <a:t>are required </a:t>
            </a:r>
            <a:r>
              <a:rPr lang="en-US" sz="2000" dirty="0"/>
              <a:t>from the </a:t>
            </a:r>
            <a:r>
              <a:rPr lang="en-US" sz="2000" dirty="0" smtClean="0"/>
              <a:t>importer:</a:t>
            </a:r>
          </a:p>
          <a:p>
            <a:pPr lvl="2"/>
            <a:r>
              <a:rPr lang="en-US" sz="1800" dirty="0" smtClean="0"/>
              <a:t>The </a:t>
            </a:r>
            <a:r>
              <a:rPr lang="en-US" sz="1800" dirty="0"/>
              <a:t>identification number of the importer of record </a:t>
            </a:r>
            <a:r>
              <a:rPr lang="en-US" sz="1800" dirty="0" smtClean="0"/>
              <a:t> (tax ID number)</a:t>
            </a:r>
          </a:p>
          <a:p>
            <a:pPr lvl="2"/>
            <a:r>
              <a:rPr lang="en-US" sz="1800" dirty="0" smtClean="0"/>
              <a:t>The </a:t>
            </a:r>
            <a:r>
              <a:rPr lang="en-US" sz="1800" dirty="0"/>
              <a:t>identification number of the consignee </a:t>
            </a:r>
            <a:r>
              <a:rPr lang="en-US" sz="1800" dirty="0" smtClean="0"/>
              <a:t>(tax ID number)</a:t>
            </a:r>
          </a:p>
          <a:p>
            <a:pPr lvl="2"/>
            <a:r>
              <a:rPr lang="en-US" sz="1800" dirty="0" smtClean="0"/>
              <a:t>The </a:t>
            </a:r>
            <a:r>
              <a:rPr lang="en-US" sz="1800" dirty="0"/>
              <a:t>manufacturer (name and address</a:t>
            </a:r>
            <a:r>
              <a:rPr lang="en-US" sz="1800" dirty="0" smtClean="0"/>
              <a:t>) </a:t>
            </a:r>
          </a:p>
          <a:p>
            <a:pPr lvl="2"/>
            <a:r>
              <a:rPr lang="en-US" sz="1800" dirty="0" smtClean="0"/>
              <a:t>The </a:t>
            </a:r>
            <a:r>
              <a:rPr lang="en-US" sz="1800" dirty="0"/>
              <a:t>seller of the goods (name and address</a:t>
            </a:r>
            <a:r>
              <a:rPr lang="en-US" sz="1800" dirty="0" smtClean="0"/>
              <a:t>)  </a:t>
            </a:r>
          </a:p>
          <a:p>
            <a:pPr lvl="2"/>
            <a:r>
              <a:rPr lang="en-US" sz="1800" dirty="0" smtClean="0"/>
              <a:t>The </a:t>
            </a:r>
            <a:r>
              <a:rPr lang="en-US" sz="1800" dirty="0"/>
              <a:t>buyer of the goods (name and </a:t>
            </a:r>
            <a:r>
              <a:rPr lang="en-US" sz="1800" dirty="0" smtClean="0"/>
              <a:t>address)</a:t>
            </a:r>
          </a:p>
          <a:p>
            <a:pPr lvl="2"/>
            <a:r>
              <a:rPr lang="en-US" sz="1800" dirty="0" smtClean="0"/>
              <a:t>The </a:t>
            </a:r>
            <a:r>
              <a:rPr lang="en-US" sz="1800" dirty="0"/>
              <a:t>name and address of the business to which the </a:t>
            </a:r>
            <a:r>
              <a:rPr lang="en-US" sz="1800" dirty="0" smtClean="0"/>
              <a:t>shipment is going</a:t>
            </a:r>
          </a:p>
        </p:txBody>
      </p:sp>
    </p:spTree>
    <p:extLst>
      <p:ext uri="{BB962C8B-B14F-4D97-AF65-F5344CB8AC3E}">
        <p14:creationId xmlns:p14="http://schemas.microsoft.com/office/powerpoint/2010/main" val="125831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Security</a:t>
            </a:r>
            <a:endParaRPr lang="en-US" dirty="0"/>
          </a:p>
        </p:txBody>
      </p:sp>
      <p:sp>
        <p:nvSpPr>
          <p:cNvPr id="3" name="Content Placeholder 2"/>
          <p:cNvSpPr>
            <a:spLocks noGrp="1"/>
          </p:cNvSpPr>
          <p:nvPr>
            <p:ph idx="1"/>
          </p:nvPr>
        </p:nvSpPr>
        <p:spPr/>
        <p:txBody>
          <a:bodyPr/>
          <a:lstStyle/>
          <a:p>
            <a:r>
              <a:rPr lang="en-US" dirty="0"/>
              <a:t>International Disruptions</a:t>
            </a:r>
          </a:p>
          <a:p>
            <a:r>
              <a:rPr lang="en-US" dirty="0"/>
              <a:t>International Organizations Efforts</a:t>
            </a:r>
          </a:p>
          <a:p>
            <a:r>
              <a:rPr lang="en-US" dirty="0"/>
              <a:t>National Governments Efforts</a:t>
            </a:r>
          </a:p>
          <a:p>
            <a:r>
              <a:rPr lang="en-US" dirty="0"/>
              <a:t>Corporate Efforts</a:t>
            </a:r>
          </a:p>
          <a:p>
            <a:r>
              <a:rPr lang="en-US" dirty="0"/>
              <a:t>Security Approaches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Programs</a:t>
            </a:r>
            <a:br>
              <a:rPr lang="en-US" dirty="0" smtClean="0"/>
            </a:br>
            <a:r>
              <a:rPr lang="en-US" sz="2400" dirty="0" smtClean="0"/>
              <a:t>ISF (10 + 2)</a:t>
            </a:r>
            <a:endParaRPr lang="en-US" dirty="0"/>
          </a:p>
        </p:txBody>
      </p:sp>
      <p:sp>
        <p:nvSpPr>
          <p:cNvPr id="3" name="Content Placeholder 2"/>
          <p:cNvSpPr>
            <a:spLocks noGrp="1"/>
          </p:cNvSpPr>
          <p:nvPr>
            <p:ph idx="1"/>
          </p:nvPr>
        </p:nvSpPr>
        <p:spPr>
          <a:xfrm>
            <a:off x="498475" y="1981200"/>
            <a:ext cx="7175954" cy="4144963"/>
          </a:xfrm>
        </p:spPr>
        <p:txBody>
          <a:bodyPr>
            <a:normAutofit/>
          </a:bodyPr>
          <a:lstStyle/>
          <a:p>
            <a:pPr lvl="2"/>
            <a:r>
              <a:rPr lang="en-US" sz="1800" dirty="0"/>
              <a:t>The stuffer’s name and address (the party that filled the container)  </a:t>
            </a:r>
          </a:p>
          <a:p>
            <a:pPr lvl="2"/>
            <a:r>
              <a:rPr lang="en-US" sz="1800" dirty="0" smtClean="0"/>
              <a:t>The </a:t>
            </a:r>
            <a:r>
              <a:rPr lang="en-US" sz="1800" dirty="0"/>
              <a:t>location where the container was stuffed</a:t>
            </a:r>
          </a:p>
          <a:p>
            <a:pPr lvl="2"/>
            <a:r>
              <a:rPr lang="en-US" sz="1800" dirty="0"/>
              <a:t>The country of origin of the goods</a:t>
            </a:r>
          </a:p>
          <a:p>
            <a:pPr lvl="2"/>
            <a:r>
              <a:rPr lang="en-US" sz="1800" dirty="0"/>
              <a:t>The six-digit Harmonized System number for the goods</a:t>
            </a:r>
          </a:p>
          <a:p>
            <a:pPr marL="0" indent="0">
              <a:buNone/>
            </a:pPr>
            <a:r>
              <a:rPr lang="en-US" sz="2000" dirty="0" smtClean="0"/>
              <a:t>2 </a:t>
            </a:r>
            <a:r>
              <a:rPr lang="en-US" sz="2000" dirty="0"/>
              <a:t>items </a:t>
            </a:r>
            <a:r>
              <a:rPr lang="en-US" sz="2000" dirty="0" smtClean="0"/>
              <a:t>are required </a:t>
            </a:r>
            <a:r>
              <a:rPr lang="en-US" sz="2000" dirty="0"/>
              <a:t>from the </a:t>
            </a:r>
            <a:r>
              <a:rPr lang="en-US" sz="2000" dirty="0" smtClean="0"/>
              <a:t>carrier:</a:t>
            </a:r>
          </a:p>
          <a:p>
            <a:pPr lvl="2"/>
            <a:r>
              <a:rPr lang="en-US" sz="1800" dirty="0"/>
              <a:t>The vessel stow plan (the way the containers were </a:t>
            </a:r>
            <a:r>
              <a:rPr lang="en-US" sz="1800" dirty="0" smtClean="0"/>
              <a:t>organized onboard </a:t>
            </a:r>
            <a:r>
              <a:rPr lang="en-US" sz="1800" dirty="0"/>
              <a:t>the </a:t>
            </a:r>
            <a:r>
              <a:rPr lang="en-US" sz="1800" dirty="0" smtClean="0"/>
              <a:t>vessel)</a:t>
            </a:r>
          </a:p>
          <a:p>
            <a:pPr lvl="2"/>
            <a:r>
              <a:rPr lang="en-US" sz="1800" dirty="0" smtClean="0"/>
              <a:t>The </a:t>
            </a:r>
            <a:r>
              <a:rPr lang="en-US" sz="1800" dirty="0"/>
              <a:t>container status message (container number, </a:t>
            </a:r>
            <a:r>
              <a:rPr lang="en-US" sz="1800" dirty="0" smtClean="0"/>
              <a:t>location, condition—full/empty</a:t>
            </a:r>
            <a:r>
              <a:rPr lang="en-US" sz="1800" dirty="0"/>
              <a:t>—, events—loading/unloading—, and </a:t>
            </a:r>
            <a:r>
              <a:rPr lang="en-US" sz="1800" dirty="0" smtClean="0"/>
              <a:t>event times</a:t>
            </a:r>
            <a:r>
              <a:rPr lang="en-US" sz="1800" dirty="0"/>
              <a:t>)</a:t>
            </a:r>
            <a:endParaRPr lang="en-US" sz="1800" dirty="0" smtClean="0"/>
          </a:p>
        </p:txBody>
      </p:sp>
    </p:spTree>
    <p:extLst>
      <p:ext uri="{BB962C8B-B14F-4D97-AF65-F5344CB8AC3E}">
        <p14:creationId xmlns:p14="http://schemas.microsoft.com/office/powerpoint/2010/main" val="307583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Programs</a:t>
            </a:r>
            <a:br>
              <a:rPr lang="en-US" dirty="0" smtClean="0"/>
            </a:br>
            <a:r>
              <a:rPr lang="en-US" sz="2400" dirty="0" smtClean="0"/>
              <a:t>SAFE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Security and Accountability for Every Port (SAFE) is the name of the piece of legislation that modified some aspects of the CSI and the C-TPAT programs, and created the TWIC program. </a:t>
            </a:r>
          </a:p>
          <a:p>
            <a:pPr marL="0" indent="0">
              <a:buNone/>
            </a:pPr>
            <a:r>
              <a:rPr lang="en-US" sz="2000" dirty="0" smtClean="0"/>
              <a:t>The SAFE Act of the United States shares an acronym with  the SAFE program of the World Customs Organization, but    is entirely separate.</a:t>
            </a:r>
            <a:endParaRPr lang="en-US" sz="2000" dirty="0"/>
          </a:p>
        </p:txBody>
      </p:sp>
    </p:spTree>
    <p:extLst>
      <p:ext uri="{BB962C8B-B14F-4D97-AF65-F5344CB8AC3E}">
        <p14:creationId xmlns:p14="http://schemas.microsoft.com/office/powerpoint/2010/main" val="2993447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Programs</a:t>
            </a:r>
            <a:br>
              <a:rPr lang="en-US" dirty="0" smtClean="0"/>
            </a:br>
            <a:r>
              <a:rPr lang="en-US" sz="2400" dirty="0" smtClean="0"/>
              <a:t>FAST</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Free and Secure Trade (FAST) program </a:t>
            </a:r>
            <a:r>
              <a:rPr lang="en-US" sz="2000" dirty="0"/>
              <a:t>is a joint </a:t>
            </a:r>
            <a:r>
              <a:rPr lang="en-US" sz="2000" dirty="0" smtClean="0"/>
              <a:t>initiative between the </a:t>
            </a:r>
            <a:r>
              <a:rPr lang="en-US" sz="2000" dirty="0"/>
              <a:t>Canada Border Services Agency (</a:t>
            </a:r>
            <a:r>
              <a:rPr lang="en-US" sz="2000" dirty="0" smtClean="0"/>
              <a:t>CBSA), the </a:t>
            </a:r>
            <a:r>
              <a:rPr lang="en-US" sz="2000" dirty="0"/>
              <a:t>U.S. Customs and </a:t>
            </a:r>
            <a:r>
              <a:rPr lang="en-US" sz="2000" dirty="0" smtClean="0"/>
              <a:t>Border Protection </a:t>
            </a:r>
            <a:r>
              <a:rPr lang="en-US" sz="2000" dirty="0"/>
              <a:t>(</a:t>
            </a:r>
            <a:r>
              <a:rPr lang="en-US" sz="2000" dirty="0" smtClean="0"/>
              <a:t>CBP), and </a:t>
            </a:r>
            <a:r>
              <a:rPr lang="en-US" sz="2000" dirty="0"/>
              <a:t>Mexican Customs. It is </a:t>
            </a:r>
            <a:r>
              <a:rPr lang="en-US" sz="2000" dirty="0" smtClean="0"/>
              <a:t>a voluntary program. </a:t>
            </a:r>
          </a:p>
          <a:p>
            <a:pPr marL="0" indent="0">
              <a:buNone/>
            </a:pPr>
            <a:r>
              <a:rPr lang="en-US" sz="2000" dirty="0" smtClean="0"/>
              <a:t>If the exporter/importer</a:t>
            </a:r>
            <a:r>
              <a:rPr lang="en-US" sz="2000" dirty="0"/>
              <a:t>, the carrier of the goods, and the </a:t>
            </a:r>
            <a:r>
              <a:rPr lang="en-US" sz="2000" dirty="0" smtClean="0"/>
              <a:t>driver are FAST participants, then the shipment </a:t>
            </a:r>
            <a:r>
              <a:rPr lang="en-US" sz="2000" dirty="0"/>
              <a:t>can gain access to </a:t>
            </a:r>
            <a:r>
              <a:rPr lang="en-US" sz="2000" dirty="0" smtClean="0"/>
              <a:t>dedicated lanes </a:t>
            </a:r>
            <a:r>
              <a:rPr lang="en-US" sz="2000" dirty="0"/>
              <a:t>at the border crossing point, for faster and more </a:t>
            </a:r>
            <a:r>
              <a:rPr lang="en-US" sz="2000" dirty="0" smtClean="0"/>
              <a:t>efficient border </a:t>
            </a:r>
            <a:r>
              <a:rPr lang="en-US" sz="2000" dirty="0"/>
              <a:t>clearance</a:t>
            </a:r>
            <a:r>
              <a:rPr lang="en-US" sz="2000" dirty="0" smtClean="0"/>
              <a:t>.</a:t>
            </a:r>
          </a:p>
          <a:p>
            <a:pPr marL="0" indent="0">
              <a:buNone/>
            </a:pPr>
            <a:r>
              <a:rPr lang="en-US" sz="2000" dirty="0" smtClean="0"/>
              <a:t>The FAST program is based on the SAFE program of the World Customs Organization that calls for expedited clearance for Authorized Economic Operators.</a:t>
            </a:r>
            <a:endParaRPr lang="en-US" sz="2000" dirty="0"/>
          </a:p>
        </p:txBody>
      </p:sp>
    </p:spTree>
    <p:extLst>
      <p:ext uri="{BB962C8B-B14F-4D97-AF65-F5344CB8AC3E}">
        <p14:creationId xmlns:p14="http://schemas.microsoft.com/office/powerpoint/2010/main" val="2444619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15" y="744467"/>
            <a:ext cx="8268311" cy="5510450"/>
          </a:xfrm>
          <a:prstGeom prst="rect">
            <a:avLst/>
          </a:prstGeom>
        </p:spPr>
      </p:pic>
      <p:sp>
        <p:nvSpPr>
          <p:cNvPr id="5" name="TextBox 4"/>
          <p:cNvSpPr txBox="1"/>
          <p:nvPr/>
        </p:nvSpPr>
        <p:spPr>
          <a:xfrm>
            <a:off x="1116701" y="6070251"/>
            <a:ext cx="7039106" cy="369332"/>
          </a:xfrm>
          <a:prstGeom prst="rect">
            <a:avLst/>
          </a:prstGeom>
          <a:solidFill>
            <a:schemeClr val="bg1"/>
          </a:solidFill>
        </p:spPr>
        <p:txBody>
          <a:bodyPr wrap="none" rtlCol="0">
            <a:spAutoFit/>
          </a:bodyPr>
          <a:lstStyle/>
          <a:p>
            <a:r>
              <a:rPr lang="en-US" dirty="0" smtClean="0">
                <a:latin typeface="Lucida Bright" panose="02040602050505020304" pitchFamily="18" charset="0"/>
              </a:rPr>
              <a:t>A F.A.S.T. lane at a U.S. Port of Entry on the Canadian border </a:t>
            </a:r>
            <a:endParaRPr lang="en-US" dirty="0">
              <a:latin typeface="Lucida Bright" panose="02040602050505020304" pitchFamily="18" charset="0"/>
            </a:endParaRPr>
          </a:p>
        </p:txBody>
      </p:sp>
    </p:spTree>
    <p:extLst>
      <p:ext uri="{BB962C8B-B14F-4D97-AF65-F5344CB8AC3E}">
        <p14:creationId xmlns:p14="http://schemas.microsoft.com/office/powerpoint/2010/main" val="131892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Programs</a:t>
            </a:r>
            <a:br>
              <a:rPr lang="en-US" dirty="0" smtClean="0"/>
            </a:br>
            <a:r>
              <a:rPr lang="en-US" sz="2400" dirty="0" smtClean="0"/>
              <a:t>Authorized Economic Operator</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a:t>
            </a:r>
            <a:r>
              <a:rPr lang="en-US" sz="2000" dirty="0" smtClean="0"/>
              <a:t>European Authorized </a:t>
            </a:r>
            <a:r>
              <a:rPr lang="en-US" sz="2000" dirty="0"/>
              <a:t>Economic Operator (AEO) program </a:t>
            </a:r>
            <a:r>
              <a:rPr lang="en-US" sz="2000" dirty="0" smtClean="0"/>
              <a:t>mirrors the WCO </a:t>
            </a:r>
            <a:r>
              <a:rPr lang="en-US" sz="2000" dirty="0"/>
              <a:t>mandate that Customs organizations provide </a:t>
            </a:r>
            <a:r>
              <a:rPr lang="en-US" sz="2000" dirty="0" smtClean="0"/>
              <a:t>benefits to </a:t>
            </a:r>
            <a:r>
              <a:rPr lang="en-US" sz="2000" dirty="0"/>
              <a:t>businesses that meet minimal supply chain security </a:t>
            </a:r>
            <a:r>
              <a:rPr lang="en-US" sz="2000" dirty="0" smtClean="0"/>
              <a:t>standards and </a:t>
            </a:r>
            <a:r>
              <a:rPr lang="en-US" sz="2000" dirty="0"/>
              <a:t>best practices</a:t>
            </a:r>
            <a:r>
              <a:rPr lang="en-US" sz="2000" dirty="0" smtClean="0"/>
              <a:t>. </a:t>
            </a:r>
          </a:p>
          <a:p>
            <a:pPr marL="0" indent="0">
              <a:buNone/>
            </a:pPr>
            <a:r>
              <a:rPr lang="en-US" sz="2000" dirty="0" smtClean="0"/>
              <a:t>Companies </a:t>
            </a:r>
            <a:r>
              <a:rPr lang="en-US" sz="2000" dirty="0"/>
              <a:t>involved in the international movement of </a:t>
            </a:r>
            <a:r>
              <a:rPr lang="en-US" sz="2000" dirty="0" smtClean="0"/>
              <a:t>can become Authorized Economic Operators  </a:t>
            </a:r>
            <a:r>
              <a:rPr lang="en-US" sz="2000" dirty="0"/>
              <a:t>after demonstrating that </a:t>
            </a:r>
            <a:r>
              <a:rPr lang="en-US" sz="2000" dirty="0" smtClean="0"/>
              <a:t>they have security measures </a:t>
            </a:r>
            <a:r>
              <a:rPr lang="en-US" sz="2000" dirty="0"/>
              <a:t>in place, and having </a:t>
            </a:r>
            <a:r>
              <a:rPr lang="en-US" sz="2000" dirty="0" smtClean="0"/>
              <a:t>these </a:t>
            </a:r>
            <a:r>
              <a:rPr lang="en-US" sz="2000" dirty="0"/>
              <a:t>measures reviewed and </a:t>
            </a:r>
            <a:r>
              <a:rPr lang="en-US" sz="2000" dirty="0" smtClean="0"/>
              <a:t>approved by their </a:t>
            </a:r>
            <a:r>
              <a:rPr lang="en-US" sz="2000" dirty="0"/>
              <a:t>national Customs administration</a:t>
            </a:r>
            <a:r>
              <a:rPr lang="en-US" sz="2000" dirty="0" smtClean="0"/>
              <a:t>.</a:t>
            </a:r>
          </a:p>
          <a:p>
            <a:pPr marL="0" indent="0">
              <a:buNone/>
            </a:pPr>
            <a:r>
              <a:rPr lang="en-US" sz="2000" dirty="0" smtClean="0"/>
              <a:t>AEO status is granted to companies that have achieved      Tier II of the C-TPAT requirements of the United States.</a:t>
            </a:r>
            <a:endParaRPr lang="en-US" sz="2000" dirty="0"/>
          </a:p>
        </p:txBody>
      </p:sp>
    </p:spTree>
    <p:extLst>
      <p:ext uri="{BB962C8B-B14F-4D97-AF65-F5344CB8AC3E}">
        <p14:creationId xmlns:p14="http://schemas.microsoft.com/office/powerpoint/2010/main" val="3568004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Programs</a:t>
            </a:r>
            <a:br>
              <a:rPr lang="en-US" dirty="0" smtClean="0"/>
            </a:br>
            <a:r>
              <a:rPr lang="en-US" sz="2400" dirty="0" smtClean="0"/>
              <a:t>Customs Security </a:t>
            </a:r>
            <a:r>
              <a:rPr lang="en-US" sz="2400" dirty="0" err="1" smtClean="0"/>
              <a:t>Programme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A program that requires importers to </a:t>
            </a:r>
            <a:r>
              <a:rPr lang="en-US" sz="2000" dirty="0"/>
              <a:t>provide Customs authorities with </a:t>
            </a:r>
            <a:r>
              <a:rPr lang="en-US" sz="2000" dirty="0" smtClean="0"/>
              <a:t>information on </a:t>
            </a:r>
            <a:r>
              <a:rPr lang="en-US" sz="2000" dirty="0"/>
              <a:t>goods prior to their arrival in the European Union (pre-arrival declaration</a:t>
            </a:r>
            <a:r>
              <a:rPr lang="en-US" sz="2000" dirty="0" smtClean="0"/>
              <a:t>).</a:t>
            </a:r>
          </a:p>
          <a:p>
            <a:pPr marL="0" indent="0">
              <a:buNone/>
            </a:pPr>
            <a:r>
              <a:rPr lang="en-US" sz="2000" dirty="0" smtClean="0"/>
              <a:t>Customs uses </a:t>
            </a:r>
            <a:r>
              <a:rPr lang="en-US" sz="2000" dirty="0"/>
              <a:t>this </a:t>
            </a:r>
            <a:r>
              <a:rPr lang="en-US" sz="2000" dirty="0" smtClean="0"/>
              <a:t>information </a:t>
            </a:r>
            <a:r>
              <a:rPr lang="en-US" sz="2000" dirty="0"/>
              <a:t>to </a:t>
            </a:r>
            <a:r>
              <a:rPr lang="en-US" sz="2000" dirty="0" smtClean="0"/>
              <a:t>perform a </a:t>
            </a:r>
            <a:r>
              <a:rPr lang="en-US" sz="2000" dirty="0"/>
              <a:t>risk analysis of </a:t>
            </a:r>
            <a:r>
              <a:rPr lang="en-US" sz="2000" dirty="0" smtClean="0"/>
              <a:t>the shipment and enables </a:t>
            </a:r>
            <a:r>
              <a:rPr lang="en-US" sz="2000" dirty="0"/>
              <a:t>Customs to </a:t>
            </a:r>
            <a:r>
              <a:rPr lang="en-US" sz="2000" dirty="0" smtClean="0"/>
              <a:t>identify high </a:t>
            </a:r>
            <a:r>
              <a:rPr lang="en-US" sz="2000" dirty="0"/>
              <a:t>risk cargo bound for Europe</a:t>
            </a:r>
            <a:r>
              <a:rPr lang="en-US" sz="2000" dirty="0" smtClean="0"/>
              <a:t>. An inspection of the cargo then takes place in the port of departure, in a </a:t>
            </a:r>
            <a:r>
              <a:rPr lang="en-US" sz="2000" dirty="0"/>
              <a:t>way that is </a:t>
            </a:r>
            <a:r>
              <a:rPr lang="en-US" sz="2000" dirty="0" smtClean="0"/>
              <a:t>conform to the WCO’s SAFE guidelines.</a:t>
            </a:r>
          </a:p>
          <a:p>
            <a:pPr marL="0" indent="0">
              <a:buNone/>
            </a:pPr>
            <a:r>
              <a:rPr lang="en-US" sz="2000" dirty="0" smtClean="0"/>
              <a:t>European Customs authorities also inspect goods when    their counterparts want them to inspect a shipment prior     to loading.</a:t>
            </a:r>
            <a:endParaRPr lang="en-US" sz="2000" dirty="0"/>
          </a:p>
        </p:txBody>
      </p:sp>
    </p:spTree>
    <p:extLst>
      <p:ext uri="{BB962C8B-B14F-4D97-AF65-F5344CB8AC3E}">
        <p14:creationId xmlns:p14="http://schemas.microsoft.com/office/powerpoint/2010/main" val="179155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Countries’ Programs</a:t>
            </a:r>
            <a:endParaRPr lang="en-US" dirty="0"/>
          </a:p>
        </p:txBody>
      </p:sp>
      <p:sp>
        <p:nvSpPr>
          <p:cNvPr id="3" name="Content Placeholder 2"/>
          <p:cNvSpPr>
            <a:spLocks noGrp="1"/>
          </p:cNvSpPr>
          <p:nvPr>
            <p:ph idx="1"/>
          </p:nvPr>
        </p:nvSpPr>
        <p:spPr/>
        <p:txBody>
          <a:bodyPr/>
          <a:lstStyle/>
          <a:p>
            <a:pPr marL="0" indent="0">
              <a:buNone/>
            </a:pPr>
            <a:r>
              <a:rPr lang="en-US" sz="2000" dirty="0" smtClean="0"/>
              <a:t>Other countries have implemented the International Ship and Port Facilities Security (ISPS) program of the World Trade Organization in ways that are consistent with the layouts of their ports and the types of goods they export. Therefore, a wide variety of alternatives have been implemented.</a:t>
            </a:r>
          </a:p>
          <a:p>
            <a:pPr marL="0" indent="0">
              <a:buNone/>
            </a:pPr>
            <a:r>
              <a:rPr lang="en-US" sz="2000" dirty="0" smtClean="0"/>
              <a:t>They also have implemented the </a:t>
            </a:r>
            <a:r>
              <a:rPr lang="en-US" sz="2000" dirty="0"/>
              <a:t>Security and Facilitation in a Global </a:t>
            </a:r>
            <a:r>
              <a:rPr lang="en-US" sz="2000" dirty="0" smtClean="0"/>
              <a:t>Environment of the World Customs Organization, and cooperate in providing pre-shipment inspections when they are requested by Customs authorities in the importing country.</a:t>
            </a:r>
          </a:p>
          <a:p>
            <a:pPr marL="0" indent="0">
              <a:buNone/>
            </a:pPr>
            <a:endParaRPr lang="en-US" sz="2000" dirty="0" smtClean="0"/>
          </a:p>
          <a:p>
            <a:pPr marL="0" indent="0">
              <a:buNone/>
            </a:pPr>
            <a:endParaRPr lang="en-US" dirty="0"/>
          </a:p>
        </p:txBody>
      </p:sp>
    </p:spTree>
    <p:extLst>
      <p:ext uri="{BB962C8B-B14F-4D97-AF65-F5344CB8AC3E}">
        <p14:creationId xmlns:p14="http://schemas.microsoft.com/office/powerpoint/2010/main" val="2511397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Efforts</a:t>
            </a:r>
            <a:endParaRPr lang="en-US" dirty="0"/>
          </a:p>
        </p:txBody>
      </p:sp>
      <p:sp>
        <p:nvSpPr>
          <p:cNvPr id="3" name="Content Placeholder 2"/>
          <p:cNvSpPr>
            <a:spLocks noGrp="1"/>
          </p:cNvSpPr>
          <p:nvPr>
            <p:ph idx="1"/>
          </p:nvPr>
        </p:nvSpPr>
        <p:spPr/>
        <p:txBody>
          <a:bodyPr/>
          <a:lstStyle/>
          <a:p>
            <a:pPr marL="0" indent="0">
              <a:buNone/>
            </a:pPr>
            <a:r>
              <a:rPr lang="en-US" sz="2000" dirty="0"/>
              <a:t>Most companies see security issues in a much narrower way, focusing principally on the risk of theft and other criminal activities, such as tampering, vandalism, and counterfeit products, and use measures to reduce those risks. </a:t>
            </a:r>
          </a:p>
          <a:p>
            <a:pPr marL="0" indent="0">
              <a:buNone/>
            </a:pPr>
            <a:r>
              <a:rPr lang="en-US" sz="2000" dirty="0" smtClean="0"/>
              <a:t>Companies </a:t>
            </a:r>
            <a:r>
              <a:rPr lang="en-US" sz="2000" dirty="0"/>
              <a:t>obviously comply with requests to reduce terrorism by participating in governmental programs and other efforts out of civic duty, but they mostly see the benefits of such increased security in terms of reduced cargo losses and a reduced probability of supply chain </a:t>
            </a:r>
            <a:r>
              <a:rPr lang="en-US" sz="2000" dirty="0" smtClean="0"/>
              <a:t>  disruptions</a:t>
            </a:r>
            <a:r>
              <a:rPr lang="en-US" sz="2000" dirty="0"/>
              <a:t>.</a:t>
            </a:r>
          </a:p>
          <a:p>
            <a:pPr marL="0" indent="0">
              <a:buNone/>
            </a:pPr>
            <a:endParaRPr lang="en-US" dirty="0"/>
          </a:p>
        </p:txBody>
      </p:sp>
    </p:spTree>
    <p:extLst>
      <p:ext uri="{BB962C8B-B14F-4D97-AF65-F5344CB8AC3E}">
        <p14:creationId xmlns:p14="http://schemas.microsoft.com/office/powerpoint/2010/main" val="2212208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06" y="566128"/>
            <a:ext cx="8010823" cy="5871569"/>
          </a:xfrm>
          <a:prstGeom prst="rect">
            <a:avLst/>
          </a:prstGeom>
        </p:spPr>
      </p:pic>
      <p:sp>
        <p:nvSpPr>
          <p:cNvPr id="5" name="TextBox 4"/>
          <p:cNvSpPr txBox="1"/>
          <p:nvPr/>
        </p:nvSpPr>
        <p:spPr>
          <a:xfrm>
            <a:off x="420155" y="3198087"/>
            <a:ext cx="4626735" cy="1200329"/>
          </a:xfrm>
          <a:prstGeom prst="rect">
            <a:avLst/>
          </a:prstGeom>
          <a:solidFill>
            <a:srgbClr val="FFFFFF">
              <a:alpha val="85000"/>
            </a:srgbClr>
          </a:solidFill>
          <a:ln>
            <a:solidFill>
              <a:srgbClr val="000000"/>
            </a:solidFill>
          </a:ln>
        </p:spPr>
        <p:txBody>
          <a:bodyPr wrap="square" rtlCol="0">
            <a:spAutoFit/>
          </a:bodyPr>
          <a:lstStyle/>
          <a:p>
            <a:r>
              <a:rPr lang="en-US" dirty="0">
                <a:solidFill>
                  <a:srgbClr val="000000"/>
                </a:solidFill>
                <a:latin typeface="Lucida Bright" pitchFamily="18" charset="0"/>
              </a:rPr>
              <a:t>Shippers intent on reducing cargo theft and cargo tampering risks use tamper-resistant seals (top) rather than seals that are easy to break (bottom).</a:t>
            </a:r>
          </a:p>
        </p:txBody>
      </p:sp>
    </p:spTree>
    <p:extLst>
      <p:ext uri="{BB962C8B-B14F-4D97-AF65-F5344CB8AC3E}">
        <p14:creationId xmlns:p14="http://schemas.microsoft.com/office/powerpoint/2010/main" val="2382954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Approaches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When considering inspections of in-bound cargo into a country, there are three </a:t>
            </a:r>
            <a:r>
              <a:rPr lang="en-US" sz="2000" dirty="0" smtClean="0"/>
              <a:t>approaches:</a:t>
            </a:r>
          </a:p>
          <a:p>
            <a:r>
              <a:rPr lang="en-US" sz="2000" dirty="0" smtClean="0"/>
              <a:t>Conduct </a:t>
            </a:r>
            <a:r>
              <a:rPr lang="en-US" sz="2000" dirty="0"/>
              <a:t>a one-hundred-percent inspection of all cargo. The proponents of this method maintain that it is the safest alternative; since all cargo is inspected, nothing dangerous can possibly be shipped into the country. </a:t>
            </a:r>
            <a:endParaRPr lang="en-US" sz="2000" dirty="0" smtClean="0"/>
          </a:p>
          <a:p>
            <a:r>
              <a:rPr lang="en-US" sz="2000" dirty="0" smtClean="0"/>
              <a:t>Identify </a:t>
            </a:r>
            <a:r>
              <a:rPr lang="en-US" sz="2000" dirty="0"/>
              <a:t>potentially dangerous cargo and inspect only those </a:t>
            </a:r>
            <a:r>
              <a:rPr lang="en-US" sz="2000" dirty="0" smtClean="0"/>
              <a:t>shipments.</a:t>
            </a:r>
          </a:p>
          <a:p>
            <a:r>
              <a:rPr lang="en-US" sz="2000" dirty="0" smtClean="0"/>
              <a:t>Inspect </a:t>
            </a:r>
            <a:r>
              <a:rPr lang="en-US" sz="2000" dirty="0"/>
              <a:t>a few randomly-selected shipments, thoroughly.</a:t>
            </a:r>
          </a:p>
        </p:txBody>
      </p:sp>
    </p:spTree>
    <p:extLst>
      <p:ext uri="{BB962C8B-B14F-4D97-AF65-F5344CB8AC3E}">
        <p14:creationId xmlns:p14="http://schemas.microsoft.com/office/powerpoint/2010/main" val="138262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Disruptions</a:t>
            </a:r>
            <a:endParaRPr lang="en-US" dirty="0"/>
          </a:p>
        </p:txBody>
      </p:sp>
      <p:sp>
        <p:nvSpPr>
          <p:cNvPr id="3" name="Content Placeholder 2"/>
          <p:cNvSpPr>
            <a:spLocks noGrp="1"/>
          </p:cNvSpPr>
          <p:nvPr>
            <p:ph idx="1"/>
          </p:nvPr>
        </p:nvSpPr>
        <p:spPr/>
        <p:txBody>
          <a:bodyPr/>
          <a:lstStyle/>
          <a:p>
            <a:pPr marL="0" indent="0">
              <a:buNone/>
            </a:pPr>
            <a:r>
              <a:rPr lang="en-US" sz="2000" dirty="0"/>
              <a:t>Many unexpected events can cause serious disruptions in world trade. Unforeseen events include natural disasters, power outages, and terrorist attacks.</a:t>
            </a:r>
          </a:p>
          <a:p>
            <a:pPr marL="0" indent="0">
              <a:buNone/>
            </a:pPr>
            <a:r>
              <a:rPr lang="en-US" sz="2000" dirty="0"/>
              <a:t>A single eruption of an Icelandic volcano interrupted all flights in most of Europe for a week in April 2010.</a:t>
            </a:r>
          </a:p>
          <a:p>
            <a:pPr marL="0" indent="0">
              <a:buNone/>
            </a:pPr>
            <a:endParaRPr lang="en-US" sz="2000" dirty="0" smtClean="0"/>
          </a:p>
          <a:p>
            <a:pPr marL="0" indent="0">
              <a:buNone/>
            </a:pPr>
            <a:r>
              <a:rPr lang="en-US" sz="2000" dirty="0" smtClean="0"/>
              <a:t>None </a:t>
            </a:r>
            <a:r>
              <a:rPr lang="en-US" sz="2000" dirty="0"/>
              <a:t>of these events are predictable.</a:t>
            </a:r>
          </a:p>
          <a:p>
            <a:pPr marL="0" indent="0">
              <a:buNone/>
            </a:pPr>
            <a:r>
              <a:rPr lang="en-US" sz="2000" dirty="0" smtClean="0"/>
              <a:t>However</a:t>
            </a:r>
            <a:r>
              <a:rPr lang="en-US" sz="2000" dirty="0"/>
              <a:t>, some of these events are preventable and it is possible to prepare for the disruptions that they will cause.</a:t>
            </a:r>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100-Percent Inspections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One-hundred-percent inspections consume an extraordinary amount of </a:t>
            </a:r>
            <a:r>
              <a:rPr lang="en-US" sz="2000" dirty="0" smtClean="0"/>
              <a:t>resources:</a:t>
            </a:r>
          </a:p>
          <a:p>
            <a:r>
              <a:rPr lang="en-US" sz="2000" dirty="0" smtClean="0"/>
              <a:t>Assuming </a:t>
            </a:r>
            <a:r>
              <a:rPr lang="en-US" sz="2000" dirty="0"/>
              <a:t>that a minimum of three hours are necessary to inspect a container, and that there are roughly 20 million container shipments in international trade, the world’s economies would need to hire countless </a:t>
            </a:r>
            <a:r>
              <a:rPr lang="en-US" sz="2000" dirty="0" smtClean="0"/>
              <a:t>inspectors.</a:t>
            </a:r>
          </a:p>
          <a:p>
            <a:r>
              <a:rPr lang="en-US" sz="2000" dirty="0" smtClean="0"/>
              <a:t>Assuming </a:t>
            </a:r>
            <a:r>
              <a:rPr lang="en-US" sz="2000" dirty="0"/>
              <a:t>that containers are inspected in ports, a very </a:t>
            </a:r>
            <a:r>
              <a:rPr lang="en-US" sz="2000" dirty="0" smtClean="0"/>
              <a:t> large </a:t>
            </a:r>
            <a:r>
              <a:rPr lang="en-US" sz="2000" dirty="0"/>
              <a:t>area would need to be dedicated to the inspection process. In most ports, that space is simply not available.</a:t>
            </a:r>
          </a:p>
        </p:txBody>
      </p:sp>
    </p:spTree>
    <p:extLst>
      <p:ext uri="{BB962C8B-B14F-4D97-AF65-F5344CB8AC3E}">
        <p14:creationId xmlns:p14="http://schemas.microsoft.com/office/powerpoint/2010/main" val="1757162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100-Percent Inspections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One-hundred-percent inspections are </a:t>
            </a:r>
            <a:r>
              <a:rPr lang="en-US" sz="2000" dirty="0" smtClean="0"/>
              <a:t>ineffective:</a:t>
            </a:r>
          </a:p>
          <a:p>
            <a:r>
              <a:rPr lang="en-US" sz="2000" dirty="0" smtClean="0"/>
              <a:t>An element of boredom makes it impossible for inspectors to be vigilant for every shipment. Studies of one-hundred-percent inspection systems (TSA’s inspection of luggage, for example) have shown that many problem shipments are missed under such a program.</a:t>
            </a:r>
          </a:p>
          <a:p>
            <a:r>
              <a:rPr lang="en-US" sz="2000" dirty="0" smtClean="0"/>
              <a:t>Since neither the necessary manpower nor the appropriate space in port facilities can be allocated to such an  inspection program, what passes for a one-hundred-  percent inspection is only a cursory review of a shipment.</a:t>
            </a:r>
          </a:p>
          <a:p>
            <a:r>
              <a:rPr lang="en-US" sz="2000" dirty="0" smtClean="0"/>
              <a:t>Because of Type I and Type II errors, it is difficult to      make one-hundred-percent inspections effective.</a:t>
            </a:r>
          </a:p>
          <a:p>
            <a:pPr marL="0" indent="0">
              <a:buNone/>
            </a:pPr>
            <a:endParaRPr lang="en-US" dirty="0"/>
          </a:p>
        </p:txBody>
      </p:sp>
    </p:spTree>
    <p:extLst>
      <p:ext uri="{BB962C8B-B14F-4D97-AF65-F5344CB8AC3E}">
        <p14:creationId xmlns:p14="http://schemas.microsoft.com/office/powerpoint/2010/main" val="2832275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06" y="831639"/>
            <a:ext cx="8010823" cy="5340548"/>
          </a:xfrm>
          <a:prstGeom prst="rect">
            <a:avLst/>
          </a:prstGeom>
        </p:spPr>
      </p:pic>
      <p:sp>
        <p:nvSpPr>
          <p:cNvPr id="5" name="TextBox 4"/>
          <p:cNvSpPr txBox="1"/>
          <p:nvPr/>
        </p:nvSpPr>
        <p:spPr>
          <a:xfrm>
            <a:off x="365726" y="5953330"/>
            <a:ext cx="4626735" cy="646331"/>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Bomb-sniffing machines commit Type-I and Type-II errors. </a:t>
            </a:r>
            <a:endParaRPr lang="en-US" dirty="0">
              <a:solidFill>
                <a:srgbClr val="000000"/>
              </a:solidFill>
              <a:latin typeface="Lucida Bright" pitchFamily="18" charset="0"/>
            </a:endParaRPr>
          </a:p>
        </p:txBody>
      </p:sp>
    </p:spTree>
    <p:extLst>
      <p:ext uri="{BB962C8B-B14F-4D97-AF65-F5344CB8AC3E}">
        <p14:creationId xmlns:p14="http://schemas.microsoft.com/office/powerpoint/2010/main" val="4092516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000" dirty="0"/>
              <a:t>In order to understand security measures, it is important to know the two types of errors in statistics, called Type I and Type II errors. </a:t>
            </a:r>
            <a:r>
              <a:rPr lang="en-US" sz="2000" dirty="0" smtClean="0"/>
              <a:t> It is easier to understand these concepts by using an example.</a:t>
            </a:r>
            <a:endParaRPr lang="en-US" sz="2000" dirty="0"/>
          </a:p>
          <a:p>
            <a:pPr marL="0" indent="0">
              <a:buNone/>
            </a:pPr>
            <a:r>
              <a:rPr lang="en-US" sz="2000" dirty="0"/>
              <a:t>Suppose a machine is designed to detect bombs in a piece of luggage: </a:t>
            </a:r>
          </a:p>
          <a:p>
            <a:pPr marL="0" indent="0">
              <a:buNone/>
            </a:pPr>
            <a:r>
              <a:rPr lang="en-US" sz="2000" dirty="0"/>
              <a:t>There are two possible cases for the luggage:	</a:t>
            </a:r>
          </a:p>
          <a:p>
            <a:pPr marL="757238" lvl="3" indent="-285750"/>
            <a:r>
              <a:rPr lang="en-US" sz="2000" dirty="0"/>
              <a:t>there is a bomb in the piece of </a:t>
            </a:r>
            <a:r>
              <a:rPr lang="en-US" sz="2000" dirty="0" smtClean="0"/>
              <a:t>luggage</a:t>
            </a:r>
          </a:p>
          <a:p>
            <a:pPr marL="757238" lvl="3" indent="-285750"/>
            <a:r>
              <a:rPr lang="en-US" sz="2000" dirty="0" smtClean="0"/>
              <a:t>there </a:t>
            </a:r>
            <a:r>
              <a:rPr lang="en-US" sz="2000" dirty="0"/>
              <a:t>is none </a:t>
            </a:r>
            <a:endParaRPr lang="en-US" sz="2000" dirty="0" smtClean="0"/>
          </a:p>
          <a:p>
            <a:pPr marL="0" indent="0">
              <a:buNone/>
            </a:pPr>
            <a:r>
              <a:rPr lang="en-US" sz="2000" dirty="0" smtClean="0"/>
              <a:t>There are also two possible cases for the bomb-sniffing machine: </a:t>
            </a:r>
          </a:p>
          <a:p>
            <a:pPr marL="757238" lvl="3" indent="-285750"/>
            <a:r>
              <a:rPr lang="en-US" sz="2000" dirty="0" smtClean="0"/>
              <a:t>it </a:t>
            </a:r>
            <a:r>
              <a:rPr lang="en-US" sz="2000" dirty="0"/>
              <a:t>detects the bomb</a:t>
            </a:r>
          </a:p>
          <a:p>
            <a:pPr marL="757238" lvl="3" indent="-285750"/>
            <a:r>
              <a:rPr lang="en-US" sz="2000" dirty="0"/>
              <a:t>it does not</a:t>
            </a:r>
          </a:p>
          <a:p>
            <a:pPr marL="0" indent="0">
              <a:buNone/>
            </a:pPr>
            <a:r>
              <a:rPr lang="en-US" sz="2000" dirty="0" smtClean="0"/>
              <a:t>for </a:t>
            </a:r>
            <a:r>
              <a:rPr lang="en-US" sz="2000" dirty="0"/>
              <a:t>a total of four possible cases.</a:t>
            </a:r>
          </a:p>
          <a:p>
            <a:pPr marL="0" indent="0">
              <a:buNone/>
            </a:pPr>
            <a:endParaRPr lang="en-US" dirty="0"/>
          </a:p>
        </p:txBody>
      </p:sp>
    </p:spTree>
    <p:extLst>
      <p:ext uri="{BB962C8B-B14F-4D97-AF65-F5344CB8AC3E}">
        <p14:creationId xmlns:p14="http://schemas.microsoft.com/office/powerpoint/2010/main" val="237524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Errors</a:t>
            </a:r>
            <a:endParaRPr lang="en-US" dirty="0"/>
          </a:p>
        </p:txBody>
      </p:sp>
      <p:sp>
        <p:nvSpPr>
          <p:cNvPr id="3" name="Content Placeholder 2"/>
          <p:cNvSpPr>
            <a:spLocks noGrp="1"/>
          </p:cNvSpPr>
          <p:nvPr>
            <p:ph idx="1"/>
          </p:nvPr>
        </p:nvSpPr>
        <p:spPr>
          <a:xfrm>
            <a:off x="498474" y="1839686"/>
            <a:ext cx="7556313" cy="4286477"/>
          </a:xfrm>
        </p:spPr>
        <p:txBody>
          <a:bodyPr/>
          <a:lstStyle/>
          <a:p>
            <a:pPr marL="0" indent="0">
              <a:spcBef>
                <a:spcPts val="0"/>
              </a:spcBef>
              <a:buNone/>
            </a:pPr>
            <a:r>
              <a:rPr lang="en-US" dirty="0"/>
              <a:t>These four cases can be arranged </a:t>
            </a:r>
            <a:endParaRPr lang="en-US" dirty="0" smtClean="0"/>
          </a:p>
          <a:p>
            <a:pPr marL="0" indent="0">
              <a:spcBef>
                <a:spcPts val="0"/>
              </a:spcBef>
              <a:buNone/>
            </a:pPr>
            <a:r>
              <a:rPr lang="en-US" dirty="0" smtClean="0"/>
              <a:t>in </a:t>
            </a:r>
            <a:r>
              <a:rPr lang="en-US" dirty="0"/>
              <a:t>the following matrix:</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9581789"/>
              </p:ext>
            </p:extLst>
          </p:nvPr>
        </p:nvGraphicFramePr>
        <p:xfrm>
          <a:off x="4397828" y="3563259"/>
          <a:ext cx="3516086" cy="2706914"/>
        </p:xfrm>
        <a:graphic>
          <a:graphicData uri="http://schemas.openxmlformats.org/drawingml/2006/table">
            <a:tbl>
              <a:tblPr firstRow="1" bandRow="1">
                <a:tableStyleId>{D7AC3CCA-C797-4891-BE02-D94E43425B78}</a:tableStyleId>
              </a:tblPr>
              <a:tblGrid>
                <a:gridCol w="1758043">
                  <a:extLst>
                    <a:ext uri="{9D8B030D-6E8A-4147-A177-3AD203B41FA5}">
                      <a16:colId xmlns:a16="http://schemas.microsoft.com/office/drawing/2014/main" val="20000"/>
                    </a:ext>
                  </a:extLst>
                </a:gridCol>
                <a:gridCol w="1758043">
                  <a:extLst>
                    <a:ext uri="{9D8B030D-6E8A-4147-A177-3AD203B41FA5}">
                      <a16:colId xmlns:a16="http://schemas.microsoft.com/office/drawing/2014/main" val="20001"/>
                    </a:ext>
                  </a:extLst>
                </a:gridCol>
              </a:tblGrid>
              <a:tr h="1353457">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1353457">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4600239" y="2413259"/>
            <a:ext cx="3143809" cy="1477328"/>
          </a:xfrm>
          <a:prstGeom prst="rect">
            <a:avLst/>
          </a:prstGeom>
          <a:noFill/>
        </p:spPr>
        <p:txBody>
          <a:bodyPr wrap="none" rtlCol="0">
            <a:spAutoFit/>
          </a:bodyPr>
          <a:lstStyle/>
          <a:p>
            <a:pPr algn="ctr"/>
            <a:r>
              <a:rPr lang="en-US" dirty="0">
                <a:solidFill>
                  <a:srgbClr val="FFFFFF"/>
                </a:solidFill>
                <a:latin typeface="Lucida Bright" panose="02040602050505020304" pitchFamily="18" charset="0"/>
              </a:rPr>
              <a:t>In the piece of </a:t>
            </a:r>
            <a:r>
              <a:rPr lang="en-US" dirty="0" smtClean="0">
                <a:solidFill>
                  <a:srgbClr val="FFFFFF"/>
                </a:solidFill>
                <a:latin typeface="Lucida Bright" panose="02040602050505020304" pitchFamily="18" charset="0"/>
              </a:rPr>
              <a:t>luggage</a:t>
            </a:r>
          </a:p>
          <a:p>
            <a:pPr algn="ctr"/>
            <a:endParaRPr lang="en-US" dirty="0">
              <a:solidFill>
                <a:srgbClr val="FFFFFF"/>
              </a:solidFill>
              <a:latin typeface="Lucida Bright" panose="02040602050505020304" pitchFamily="18" charset="0"/>
            </a:endParaRPr>
          </a:p>
          <a:p>
            <a:r>
              <a:rPr lang="en-US" dirty="0" smtClean="0">
                <a:solidFill>
                  <a:srgbClr val="FFFFFF"/>
                </a:solidFill>
                <a:latin typeface="Lucida Bright" panose="02040602050505020304" pitchFamily="18" charset="0"/>
              </a:rPr>
              <a:t>    </a:t>
            </a:r>
            <a:r>
              <a:rPr lang="en-US" dirty="0">
                <a:solidFill>
                  <a:srgbClr val="FFFFFF"/>
                </a:solidFill>
                <a:latin typeface="Lucida Bright" panose="02040602050505020304" pitchFamily="18" charset="0"/>
              </a:rPr>
              <a:t>there is	        </a:t>
            </a:r>
            <a:r>
              <a:rPr lang="en-US" dirty="0" smtClean="0">
                <a:solidFill>
                  <a:srgbClr val="FFFFFF"/>
                </a:solidFill>
                <a:latin typeface="Lucida Bright" panose="02040602050505020304" pitchFamily="18" charset="0"/>
              </a:rPr>
              <a:t>there </a:t>
            </a:r>
            <a:r>
              <a:rPr lang="en-US" dirty="0">
                <a:solidFill>
                  <a:srgbClr val="FFFFFF"/>
                </a:solidFill>
                <a:latin typeface="Lucida Bright" panose="02040602050505020304" pitchFamily="18" charset="0"/>
              </a:rPr>
              <a:t>is</a:t>
            </a:r>
          </a:p>
          <a:p>
            <a:r>
              <a:rPr lang="en-US" dirty="0">
                <a:solidFill>
                  <a:srgbClr val="FFFFFF"/>
                </a:solidFill>
                <a:latin typeface="Lucida Bright" panose="02040602050505020304" pitchFamily="18" charset="0"/>
              </a:rPr>
              <a:t>   no bomb         </a:t>
            </a:r>
            <a:r>
              <a:rPr lang="en-US" dirty="0" smtClean="0">
                <a:solidFill>
                  <a:srgbClr val="FFFFFF"/>
                </a:solidFill>
                <a:latin typeface="Lucida Bright" panose="02040602050505020304" pitchFamily="18" charset="0"/>
              </a:rPr>
              <a:t>    </a:t>
            </a:r>
            <a:r>
              <a:rPr lang="en-US" dirty="0">
                <a:solidFill>
                  <a:srgbClr val="FFFFFF"/>
                </a:solidFill>
                <a:latin typeface="Lucida Bright" panose="02040602050505020304" pitchFamily="18" charset="0"/>
              </a:rPr>
              <a:t>a bomb</a:t>
            </a:r>
          </a:p>
          <a:p>
            <a:endParaRPr lang="en-US" dirty="0">
              <a:solidFill>
                <a:srgbClr val="FFFFFF"/>
              </a:solidFill>
            </a:endParaRPr>
          </a:p>
        </p:txBody>
      </p:sp>
      <p:sp>
        <p:nvSpPr>
          <p:cNvPr id="7" name="TextBox 13"/>
          <p:cNvSpPr txBox="1">
            <a:spLocks noChangeArrowheads="1"/>
          </p:cNvSpPr>
          <p:nvPr/>
        </p:nvSpPr>
        <p:spPr bwMode="auto">
          <a:xfrm>
            <a:off x="1883228" y="3879702"/>
            <a:ext cx="2514600" cy="581025"/>
          </a:xfrm>
          <a:prstGeom prst="rect">
            <a:avLst/>
          </a:prstGeom>
          <a:noFill/>
          <a:ln w="9525">
            <a:noFill/>
            <a:miter lim="800000"/>
            <a:headEnd/>
            <a:tailEnd/>
          </a:ln>
        </p:spPr>
        <p:txBody>
          <a:bodyPr>
            <a:spAutoFit/>
          </a:bodyPr>
          <a:lstStyle/>
          <a:p>
            <a:pPr algn="r"/>
            <a:r>
              <a:rPr lang="en-US" sz="1600" dirty="0">
                <a:solidFill>
                  <a:srgbClr val="FFFFFF"/>
                </a:solidFill>
                <a:latin typeface="Lucida Bright" panose="02040602050505020304" pitchFamily="18" charset="0"/>
              </a:rPr>
              <a:t>does not detect a bomb</a:t>
            </a:r>
          </a:p>
          <a:p>
            <a:pPr algn="r"/>
            <a:r>
              <a:rPr lang="en-US" sz="1600" dirty="0">
                <a:solidFill>
                  <a:srgbClr val="FFFFFF"/>
                </a:solidFill>
                <a:latin typeface="Lucida Bright" panose="02040602050505020304" pitchFamily="18" charset="0"/>
              </a:rPr>
              <a:t>(no </a:t>
            </a:r>
            <a:r>
              <a:rPr lang="en-US" sz="1600" dirty="0" smtClean="0">
                <a:solidFill>
                  <a:srgbClr val="FFFFFF"/>
                </a:solidFill>
                <a:latin typeface="Lucida Bright" panose="02040602050505020304" pitchFamily="18" charset="0"/>
              </a:rPr>
              <a:t>alarm)</a:t>
            </a:r>
            <a:endParaRPr lang="en-US" sz="1600" dirty="0"/>
          </a:p>
        </p:txBody>
      </p:sp>
      <p:sp>
        <p:nvSpPr>
          <p:cNvPr id="8" name="TextBox 13"/>
          <p:cNvSpPr txBox="1">
            <a:spLocks noChangeArrowheads="1"/>
          </p:cNvSpPr>
          <p:nvPr/>
        </p:nvSpPr>
        <p:spPr bwMode="auto">
          <a:xfrm>
            <a:off x="1883228" y="5273073"/>
            <a:ext cx="2514600" cy="581025"/>
          </a:xfrm>
          <a:prstGeom prst="rect">
            <a:avLst/>
          </a:prstGeom>
          <a:noFill/>
          <a:ln w="9525">
            <a:noFill/>
            <a:miter lim="800000"/>
            <a:headEnd/>
            <a:tailEnd/>
          </a:ln>
        </p:spPr>
        <p:txBody>
          <a:bodyPr>
            <a:spAutoFit/>
          </a:bodyPr>
          <a:lstStyle/>
          <a:p>
            <a:pPr algn="r"/>
            <a:r>
              <a:rPr lang="en-US" sz="1600" dirty="0" smtClean="0">
                <a:solidFill>
                  <a:srgbClr val="FFFFFF"/>
                </a:solidFill>
                <a:latin typeface="Lucida Bright" panose="02040602050505020304" pitchFamily="18" charset="0"/>
              </a:rPr>
              <a:t>detects </a:t>
            </a:r>
            <a:r>
              <a:rPr lang="en-US" sz="1600" dirty="0">
                <a:solidFill>
                  <a:srgbClr val="FFFFFF"/>
                </a:solidFill>
                <a:latin typeface="Lucida Bright" panose="02040602050505020304" pitchFamily="18" charset="0"/>
              </a:rPr>
              <a:t>a bomb</a:t>
            </a:r>
          </a:p>
          <a:p>
            <a:pPr algn="r"/>
            <a:r>
              <a:rPr lang="en-US" sz="1600" dirty="0" smtClean="0">
                <a:solidFill>
                  <a:srgbClr val="FFFFFF"/>
                </a:solidFill>
                <a:latin typeface="Lucida Bright" panose="02040602050505020304" pitchFamily="18" charset="0"/>
              </a:rPr>
              <a:t>(alarm)</a:t>
            </a:r>
            <a:endParaRPr lang="en-US" sz="1600" dirty="0"/>
          </a:p>
        </p:txBody>
      </p:sp>
      <p:sp>
        <p:nvSpPr>
          <p:cNvPr id="9" name="TextBox 11"/>
          <p:cNvSpPr txBox="1">
            <a:spLocks noChangeArrowheads="1"/>
          </p:cNvSpPr>
          <p:nvPr/>
        </p:nvSpPr>
        <p:spPr bwMode="auto">
          <a:xfrm>
            <a:off x="498474" y="4495799"/>
            <a:ext cx="2327881" cy="646331"/>
          </a:xfrm>
          <a:prstGeom prst="rect">
            <a:avLst/>
          </a:prstGeom>
          <a:noFill/>
          <a:ln w="9525">
            <a:noFill/>
            <a:miter lim="800000"/>
            <a:headEnd/>
            <a:tailEnd/>
          </a:ln>
        </p:spPr>
        <p:txBody>
          <a:bodyPr wrap="none">
            <a:spAutoFit/>
          </a:bodyPr>
          <a:lstStyle/>
          <a:p>
            <a:pPr algn="ctr"/>
            <a:r>
              <a:rPr lang="en-US" dirty="0">
                <a:solidFill>
                  <a:srgbClr val="FFFFFF"/>
                </a:solidFill>
                <a:latin typeface="Lucida Bright" panose="02040602050505020304" pitchFamily="18" charset="0"/>
              </a:rPr>
              <a:t>The bomb-sniffing </a:t>
            </a:r>
          </a:p>
          <a:p>
            <a:pPr algn="ctr"/>
            <a:r>
              <a:rPr lang="en-US" dirty="0">
                <a:solidFill>
                  <a:srgbClr val="FFFFFF"/>
                </a:solidFill>
                <a:latin typeface="Lucida Bright" panose="02040602050505020304" pitchFamily="18" charset="0"/>
              </a:rPr>
              <a:t>machine</a:t>
            </a:r>
          </a:p>
        </p:txBody>
      </p:sp>
    </p:spTree>
    <p:extLst>
      <p:ext uri="{BB962C8B-B14F-4D97-AF65-F5344CB8AC3E}">
        <p14:creationId xmlns:p14="http://schemas.microsoft.com/office/powerpoint/2010/main" val="23827469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Errors</a:t>
            </a:r>
            <a:endParaRPr lang="en-US" dirty="0"/>
          </a:p>
        </p:txBody>
      </p:sp>
      <p:sp>
        <p:nvSpPr>
          <p:cNvPr id="3" name="Content Placeholder 2"/>
          <p:cNvSpPr>
            <a:spLocks noGrp="1"/>
          </p:cNvSpPr>
          <p:nvPr>
            <p:ph idx="1"/>
          </p:nvPr>
        </p:nvSpPr>
        <p:spPr>
          <a:xfrm>
            <a:off x="498474" y="1752600"/>
            <a:ext cx="7556313" cy="4144963"/>
          </a:xfrm>
        </p:spPr>
        <p:txBody>
          <a:bodyPr>
            <a:normAutofit fontScale="92500" lnSpcReduction="10000"/>
          </a:bodyPr>
          <a:lstStyle/>
          <a:p>
            <a:pPr marL="0" indent="0">
              <a:buNone/>
            </a:pPr>
            <a:r>
              <a:rPr lang="en-US" sz="2200" dirty="0"/>
              <a:t>The four possibilities </a:t>
            </a:r>
            <a:r>
              <a:rPr lang="en-US" sz="2200" dirty="0" smtClean="0"/>
              <a:t>are:</a:t>
            </a:r>
          </a:p>
          <a:p>
            <a:r>
              <a:rPr lang="en-US" sz="2200" dirty="0" smtClean="0"/>
              <a:t>There </a:t>
            </a:r>
            <a:r>
              <a:rPr lang="en-US" sz="2200" dirty="0"/>
              <a:t>is no bomb in the piece of luggage, and the bomb-sniffing machine does not detect any. This is the most common </a:t>
            </a:r>
            <a:r>
              <a:rPr lang="en-US" sz="2200" dirty="0" smtClean="0"/>
              <a:t>scenario.</a:t>
            </a:r>
          </a:p>
          <a:p>
            <a:r>
              <a:rPr lang="en-US" sz="2200" dirty="0" smtClean="0"/>
              <a:t>There </a:t>
            </a:r>
            <a:r>
              <a:rPr lang="en-US" sz="2200" dirty="0"/>
              <a:t>is no bomb in the piece of luggage, but the machine detects one, triggering a careful manual review of the piece of luggage, that finds that there is really no bomb. This is called a Type I error on the part of the </a:t>
            </a:r>
            <a:r>
              <a:rPr lang="en-US" sz="2200" dirty="0" smtClean="0"/>
              <a:t>machine.</a:t>
            </a:r>
          </a:p>
          <a:p>
            <a:r>
              <a:rPr lang="en-US" sz="2200" dirty="0" smtClean="0"/>
              <a:t>There </a:t>
            </a:r>
            <a:r>
              <a:rPr lang="en-US" sz="2200" dirty="0"/>
              <a:t>is a bomb in the piece of luggage, and the bomb-sniffing machine detects it, triggering a manual review that finds the bomb, hopefully without </a:t>
            </a:r>
            <a:r>
              <a:rPr lang="en-US" sz="2200" dirty="0" smtClean="0"/>
              <a:t>harm.</a:t>
            </a:r>
          </a:p>
          <a:p>
            <a:r>
              <a:rPr lang="en-US" sz="2200" dirty="0" smtClean="0"/>
              <a:t>There </a:t>
            </a:r>
            <a:r>
              <a:rPr lang="en-US" sz="2200" dirty="0"/>
              <a:t>is a bomb in the piece of luggage, and it is so well hidden that the bomb-sniffing machine does not detect it. This is </a:t>
            </a:r>
            <a:r>
              <a:rPr lang="en-US" sz="2200" dirty="0" smtClean="0"/>
              <a:t>called </a:t>
            </a:r>
            <a:r>
              <a:rPr lang="en-US" sz="2200" dirty="0"/>
              <a:t>a Type II error.</a:t>
            </a:r>
          </a:p>
          <a:p>
            <a:pPr marL="0" indent="0">
              <a:buNone/>
            </a:pPr>
            <a:endParaRPr lang="en-US" dirty="0"/>
          </a:p>
        </p:txBody>
      </p:sp>
    </p:spTree>
    <p:extLst>
      <p:ext uri="{BB962C8B-B14F-4D97-AF65-F5344CB8AC3E}">
        <p14:creationId xmlns:p14="http://schemas.microsoft.com/office/powerpoint/2010/main" val="3307534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Errors</a:t>
            </a:r>
            <a:endParaRPr lang="en-US" dirty="0"/>
          </a:p>
        </p:txBody>
      </p:sp>
      <p:sp>
        <p:nvSpPr>
          <p:cNvPr id="3" name="Content Placeholder 2"/>
          <p:cNvSpPr>
            <a:spLocks noGrp="1"/>
          </p:cNvSpPr>
          <p:nvPr>
            <p:ph idx="1"/>
          </p:nvPr>
        </p:nvSpPr>
        <p:spPr>
          <a:xfrm>
            <a:off x="498474" y="1839686"/>
            <a:ext cx="7556313" cy="4286477"/>
          </a:xfrm>
        </p:spPr>
        <p:txBody>
          <a:bodyPr/>
          <a:lstStyle/>
          <a:p>
            <a:pPr marL="0" indent="0">
              <a:spcBef>
                <a:spcPts val="0"/>
              </a:spcBef>
              <a:buNone/>
            </a:pPr>
            <a:r>
              <a:rPr lang="en-US" dirty="0"/>
              <a:t>These four cases can be arranged </a:t>
            </a:r>
            <a:endParaRPr lang="en-US" dirty="0" smtClean="0"/>
          </a:p>
          <a:p>
            <a:pPr marL="0" indent="0">
              <a:spcBef>
                <a:spcPts val="0"/>
              </a:spcBef>
              <a:buNone/>
            </a:pPr>
            <a:r>
              <a:rPr lang="en-US" dirty="0" smtClean="0"/>
              <a:t>in </a:t>
            </a:r>
            <a:r>
              <a:rPr lang="en-US" dirty="0"/>
              <a:t>the following matrix:</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6165777"/>
              </p:ext>
            </p:extLst>
          </p:nvPr>
        </p:nvGraphicFramePr>
        <p:xfrm>
          <a:off x="4397828" y="3563259"/>
          <a:ext cx="3516086" cy="2706914"/>
        </p:xfrm>
        <a:graphic>
          <a:graphicData uri="http://schemas.openxmlformats.org/drawingml/2006/table">
            <a:tbl>
              <a:tblPr firstRow="1" bandRow="1">
                <a:tableStyleId>{D7AC3CCA-C797-4891-BE02-D94E43425B78}</a:tableStyleId>
              </a:tblPr>
              <a:tblGrid>
                <a:gridCol w="1758043">
                  <a:extLst>
                    <a:ext uri="{9D8B030D-6E8A-4147-A177-3AD203B41FA5}">
                      <a16:colId xmlns:a16="http://schemas.microsoft.com/office/drawing/2014/main" val="20000"/>
                    </a:ext>
                  </a:extLst>
                </a:gridCol>
                <a:gridCol w="1758043">
                  <a:extLst>
                    <a:ext uri="{9D8B030D-6E8A-4147-A177-3AD203B41FA5}">
                      <a16:colId xmlns:a16="http://schemas.microsoft.com/office/drawing/2014/main" val="20001"/>
                    </a:ext>
                  </a:extLst>
                </a:gridCol>
              </a:tblGrid>
              <a:tr h="1353457">
                <a:tc>
                  <a:txBody>
                    <a:bodyPr/>
                    <a:lstStyle/>
                    <a:p>
                      <a:endParaRPr lang="en-US" dirty="0"/>
                    </a:p>
                  </a:txBody>
                  <a:tcPr anchor="ctr"/>
                </a:tc>
                <a:tc>
                  <a:txBody>
                    <a:bodyPr/>
                    <a:lstStyle/>
                    <a:p>
                      <a:pPr algn="ctr"/>
                      <a:r>
                        <a:rPr lang="en-US" dirty="0" smtClean="0"/>
                        <a:t>Type II Error</a:t>
                      </a:r>
                      <a:endParaRPr lang="en-US" dirty="0"/>
                    </a:p>
                  </a:txBody>
                  <a:tcPr anchor="ctr"/>
                </a:tc>
                <a:extLst>
                  <a:ext uri="{0D108BD9-81ED-4DB2-BD59-A6C34878D82A}">
                    <a16:rowId xmlns:a16="http://schemas.microsoft.com/office/drawing/2014/main" val="10000"/>
                  </a:ext>
                </a:extLst>
              </a:tr>
              <a:tr h="1353457">
                <a:tc>
                  <a:txBody>
                    <a:bodyPr/>
                    <a:lstStyle/>
                    <a:p>
                      <a:pPr algn="ctr"/>
                      <a:r>
                        <a:rPr lang="en-US" b="1" dirty="0" smtClean="0"/>
                        <a:t>Type</a:t>
                      </a:r>
                      <a:r>
                        <a:rPr lang="en-US" b="1" baseline="0" dirty="0" smtClean="0"/>
                        <a:t> I Error</a:t>
                      </a:r>
                      <a:endParaRPr lang="en-US" b="1" dirty="0"/>
                    </a:p>
                  </a:txBody>
                  <a:tcPr anchor="ctr"/>
                </a:tc>
                <a:tc>
                  <a:txBody>
                    <a:bodyPr/>
                    <a:lstStyle/>
                    <a:p>
                      <a:endParaRPr lang="en-US" dirty="0"/>
                    </a:p>
                  </a:txBody>
                  <a:tcPr anchor="ctr"/>
                </a:tc>
                <a:extLst>
                  <a:ext uri="{0D108BD9-81ED-4DB2-BD59-A6C34878D82A}">
                    <a16:rowId xmlns:a16="http://schemas.microsoft.com/office/drawing/2014/main" val="10001"/>
                  </a:ext>
                </a:extLst>
              </a:tr>
            </a:tbl>
          </a:graphicData>
        </a:graphic>
      </p:graphicFrame>
      <p:sp>
        <p:nvSpPr>
          <p:cNvPr id="6" name="TextBox 5"/>
          <p:cNvSpPr txBox="1"/>
          <p:nvPr/>
        </p:nvSpPr>
        <p:spPr>
          <a:xfrm>
            <a:off x="4600239" y="2413259"/>
            <a:ext cx="3143809" cy="1477328"/>
          </a:xfrm>
          <a:prstGeom prst="rect">
            <a:avLst/>
          </a:prstGeom>
          <a:noFill/>
        </p:spPr>
        <p:txBody>
          <a:bodyPr wrap="none" rtlCol="0">
            <a:spAutoFit/>
          </a:bodyPr>
          <a:lstStyle/>
          <a:p>
            <a:pPr algn="ctr"/>
            <a:r>
              <a:rPr lang="en-US" dirty="0">
                <a:solidFill>
                  <a:srgbClr val="FFFFFF"/>
                </a:solidFill>
                <a:latin typeface="Lucida Bright" panose="02040602050505020304" pitchFamily="18" charset="0"/>
              </a:rPr>
              <a:t>In the piece of </a:t>
            </a:r>
            <a:r>
              <a:rPr lang="en-US" dirty="0" smtClean="0">
                <a:solidFill>
                  <a:srgbClr val="FFFFFF"/>
                </a:solidFill>
                <a:latin typeface="Lucida Bright" panose="02040602050505020304" pitchFamily="18" charset="0"/>
              </a:rPr>
              <a:t>luggage</a:t>
            </a:r>
          </a:p>
          <a:p>
            <a:pPr algn="ctr"/>
            <a:endParaRPr lang="en-US" dirty="0">
              <a:solidFill>
                <a:srgbClr val="FFFFFF"/>
              </a:solidFill>
              <a:latin typeface="Lucida Bright" panose="02040602050505020304" pitchFamily="18" charset="0"/>
            </a:endParaRPr>
          </a:p>
          <a:p>
            <a:r>
              <a:rPr lang="en-US" dirty="0" smtClean="0">
                <a:solidFill>
                  <a:srgbClr val="FFFFFF"/>
                </a:solidFill>
                <a:latin typeface="Lucida Bright" panose="02040602050505020304" pitchFamily="18" charset="0"/>
              </a:rPr>
              <a:t>    </a:t>
            </a:r>
            <a:r>
              <a:rPr lang="en-US" dirty="0">
                <a:solidFill>
                  <a:srgbClr val="FFFFFF"/>
                </a:solidFill>
                <a:latin typeface="Lucida Bright" panose="02040602050505020304" pitchFamily="18" charset="0"/>
              </a:rPr>
              <a:t>there is	        </a:t>
            </a:r>
            <a:r>
              <a:rPr lang="en-US" dirty="0" smtClean="0">
                <a:solidFill>
                  <a:srgbClr val="FFFFFF"/>
                </a:solidFill>
                <a:latin typeface="Lucida Bright" panose="02040602050505020304" pitchFamily="18" charset="0"/>
              </a:rPr>
              <a:t>there </a:t>
            </a:r>
            <a:r>
              <a:rPr lang="en-US" dirty="0">
                <a:solidFill>
                  <a:srgbClr val="FFFFFF"/>
                </a:solidFill>
                <a:latin typeface="Lucida Bright" panose="02040602050505020304" pitchFamily="18" charset="0"/>
              </a:rPr>
              <a:t>is</a:t>
            </a:r>
          </a:p>
          <a:p>
            <a:r>
              <a:rPr lang="en-US" dirty="0">
                <a:solidFill>
                  <a:srgbClr val="FFFFFF"/>
                </a:solidFill>
                <a:latin typeface="Lucida Bright" panose="02040602050505020304" pitchFamily="18" charset="0"/>
              </a:rPr>
              <a:t>   no bomb         </a:t>
            </a:r>
            <a:r>
              <a:rPr lang="en-US" dirty="0" smtClean="0">
                <a:solidFill>
                  <a:srgbClr val="FFFFFF"/>
                </a:solidFill>
                <a:latin typeface="Lucida Bright" panose="02040602050505020304" pitchFamily="18" charset="0"/>
              </a:rPr>
              <a:t>    </a:t>
            </a:r>
            <a:r>
              <a:rPr lang="en-US" dirty="0">
                <a:solidFill>
                  <a:srgbClr val="FFFFFF"/>
                </a:solidFill>
                <a:latin typeface="Lucida Bright" panose="02040602050505020304" pitchFamily="18" charset="0"/>
              </a:rPr>
              <a:t>a bomb</a:t>
            </a:r>
          </a:p>
          <a:p>
            <a:endParaRPr lang="en-US" dirty="0">
              <a:solidFill>
                <a:srgbClr val="FFFFFF"/>
              </a:solidFill>
            </a:endParaRPr>
          </a:p>
        </p:txBody>
      </p:sp>
      <p:sp>
        <p:nvSpPr>
          <p:cNvPr id="7" name="TextBox 13"/>
          <p:cNvSpPr txBox="1">
            <a:spLocks noChangeArrowheads="1"/>
          </p:cNvSpPr>
          <p:nvPr/>
        </p:nvSpPr>
        <p:spPr bwMode="auto">
          <a:xfrm>
            <a:off x="1883228" y="3879702"/>
            <a:ext cx="2514600" cy="581025"/>
          </a:xfrm>
          <a:prstGeom prst="rect">
            <a:avLst/>
          </a:prstGeom>
          <a:noFill/>
          <a:ln w="9525">
            <a:noFill/>
            <a:miter lim="800000"/>
            <a:headEnd/>
            <a:tailEnd/>
          </a:ln>
        </p:spPr>
        <p:txBody>
          <a:bodyPr>
            <a:spAutoFit/>
          </a:bodyPr>
          <a:lstStyle/>
          <a:p>
            <a:pPr algn="r"/>
            <a:r>
              <a:rPr lang="en-US" sz="1600" dirty="0">
                <a:solidFill>
                  <a:srgbClr val="FFFFFF"/>
                </a:solidFill>
                <a:latin typeface="Lucida Bright" panose="02040602050505020304" pitchFamily="18" charset="0"/>
              </a:rPr>
              <a:t>does not detect a bomb</a:t>
            </a:r>
          </a:p>
          <a:p>
            <a:pPr algn="r"/>
            <a:r>
              <a:rPr lang="en-US" sz="1600" dirty="0">
                <a:solidFill>
                  <a:srgbClr val="FFFFFF"/>
                </a:solidFill>
                <a:latin typeface="Lucida Bright" panose="02040602050505020304" pitchFamily="18" charset="0"/>
              </a:rPr>
              <a:t>(no </a:t>
            </a:r>
            <a:r>
              <a:rPr lang="en-US" sz="1600" dirty="0" smtClean="0">
                <a:solidFill>
                  <a:srgbClr val="FFFFFF"/>
                </a:solidFill>
                <a:latin typeface="Lucida Bright" panose="02040602050505020304" pitchFamily="18" charset="0"/>
              </a:rPr>
              <a:t>alarm)</a:t>
            </a:r>
            <a:endParaRPr lang="en-US" sz="1600" dirty="0"/>
          </a:p>
        </p:txBody>
      </p:sp>
      <p:sp>
        <p:nvSpPr>
          <p:cNvPr id="8" name="TextBox 13"/>
          <p:cNvSpPr txBox="1">
            <a:spLocks noChangeArrowheads="1"/>
          </p:cNvSpPr>
          <p:nvPr/>
        </p:nvSpPr>
        <p:spPr bwMode="auto">
          <a:xfrm>
            <a:off x="1883228" y="5273073"/>
            <a:ext cx="2514600" cy="581025"/>
          </a:xfrm>
          <a:prstGeom prst="rect">
            <a:avLst/>
          </a:prstGeom>
          <a:noFill/>
          <a:ln w="9525">
            <a:noFill/>
            <a:miter lim="800000"/>
            <a:headEnd/>
            <a:tailEnd/>
          </a:ln>
        </p:spPr>
        <p:txBody>
          <a:bodyPr>
            <a:spAutoFit/>
          </a:bodyPr>
          <a:lstStyle/>
          <a:p>
            <a:pPr algn="r"/>
            <a:r>
              <a:rPr lang="en-US" sz="1600" dirty="0" smtClean="0">
                <a:solidFill>
                  <a:srgbClr val="FFFFFF"/>
                </a:solidFill>
                <a:latin typeface="Lucida Bright" panose="02040602050505020304" pitchFamily="18" charset="0"/>
              </a:rPr>
              <a:t>detects </a:t>
            </a:r>
            <a:r>
              <a:rPr lang="en-US" sz="1600" dirty="0">
                <a:solidFill>
                  <a:srgbClr val="FFFFFF"/>
                </a:solidFill>
                <a:latin typeface="Lucida Bright" panose="02040602050505020304" pitchFamily="18" charset="0"/>
              </a:rPr>
              <a:t>a bomb</a:t>
            </a:r>
          </a:p>
          <a:p>
            <a:pPr algn="r"/>
            <a:r>
              <a:rPr lang="en-US" sz="1600" dirty="0" smtClean="0">
                <a:solidFill>
                  <a:srgbClr val="FFFFFF"/>
                </a:solidFill>
                <a:latin typeface="Lucida Bright" panose="02040602050505020304" pitchFamily="18" charset="0"/>
              </a:rPr>
              <a:t>(alarm)</a:t>
            </a:r>
            <a:endParaRPr lang="en-US" sz="1600" dirty="0"/>
          </a:p>
        </p:txBody>
      </p:sp>
      <p:sp>
        <p:nvSpPr>
          <p:cNvPr id="9" name="TextBox 11"/>
          <p:cNvSpPr txBox="1">
            <a:spLocks noChangeArrowheads="1"/>
          </p:cNvSpPr>
          <p:nvPr/>
        </p:nvSpPr>
        <p:spPr bwMode="auto">
          <a:xfrm>
            <a:off x="498474" y="4495799"/>
            <a:ext cx="2327881" cy="646331"/>
          </a:xfrm>
          <a:prstGeom prst="rect">
            <a:avLst/>
          </a:prstGeom>
          <a:noFill/>
          <a:ln w="9525">
            <a:noFill/>
            <a:miter lim="800000"/>
            <a:headEnd/>
            <a:tailEnd/>
          </a:ln>
        </p:spPr>
        <p:txBody>
          <a:bodyPr wrap="none">
            <a:spAutoFit/>
          </a:bodyPr>
          <a:lstStyle/>
          <a:p>
            <a:pPr algn="ctr"/>
            <a:r>
              <a:rPr lang="en-US" dirty="0">
                <a:solidFill>
                  <a:srgbClr val="FFFFFF"/>
                </a:solidFill>
                <a:latin typeface="Lucida Bright" panose="02040602050505020304" pitchFamily="18" charset="0"/>
              </a:rPr>
              <a:t>The bomb-sniffing </a:t>
            </a:r>
          </a:p>
          <a:p>
            <a:pPr algn="ctr"/>
            <a:r>
              <a:rPr lang="en-US" dirty="0">
                <a:solidFill>
                  <a:srgbClr val="FFFFFF"/>
                </a:solidFill>
                <a:latin typeface="Lucida Bright" panose="02040602050505020304" pitchFamily="18" charset="0"/>
              </a:rPr>
              <a:t>machine</a:t>
            </a:r>
          </a:p>
        </p:txBody>
      </p:sp>
    </p:spTree>
    <p:extLst>
      <p:ext uri="{BB962C8B-B14F-4D97-AF65-F5344CB8AC3E}">
        <p14:creationId xmlns:p14="http://schemas.microsoft.com/office/powerpoint/2010/main" val="353154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Errors</a:t>
            </a:r>
            <a:endParaRPr lang="en-US" dirty="0"/>
          </a:p>
        </p:txBody>
      </p:sp>
      <p:sp>
        <p:nvSpPr>
          <p:cNvPr id="3" name="Content Placeholder 2"/>
          <p:cNvSpPr>
            <a:spLocks noGrp="1"/>
          </p:cNvSpPr>
          <p:nvPr>
            <p:ph idx="1"/>
          </p:nvPr>
        </p:nvSpPr>
        <p:spPr>
          <a:xfrm>
            <a:off x="498474" y="1850571"/>
            <a:ext cx="7556313" cy="4144963"/>
          </a:xfrm>
        </p:spPr>
        <p:txBody>
          <a:bodyPr>
            <a:normAutofit/>
          </a:bodyPr>
          <a:lstStyle/>
          <a:p>
            <a:pPr marL="0" indent="0">
              <a:buNone/>
            </a:pPr>
            <a:r>
              <a:rPr lang="en-US" sz="2000" dirty="0"/>
              <a:t>Which of the two errors is more worrisome?</a:t>
            </a:r>
          </a:p>
          <a:p>
            <a:pPr marL="0" indent="0">
              <a:buNone/>
            </a:pPr>
            <a:r>
              <a:rPr lang="en-US" sz="2000" dirty="0" smtClean="0"/>
              <a:t>When </a:t>
            </a:r>
            <a:r>
              <a:rPr lang="en-US" sz="2000" dirty="0"/>
              <a:t>asked to evaluate a bomb-sniffing machine with equal Type I and Type II error rates of 5 percent, most people conclude that the Type II error rate is most worrisome; after all, a machine that misses 5 percent of all bombs is very scary indeed. </a:t>
            </a:r>
            <a:endParaRPr lang="en-US" sz="2000" dirty="0" smtClean="0"/>
          </a:p>
          <a:p>
            <a:pPr marL="0" indent="0">
              <a:buNone/>
            </a:pPr>
            <a:r>
              <a:rPr lang="en-US" sz="2000" dirty="0" smtClean="0"/>
              <a:t>However, in the scenario of a terrorist threat, this </a:t>
            </a:r>
            <a:r>
              <a:rPr lang="en-US" sz="2000" dirty="0"/>
              <a:t>is an incorrect conclusion; the Type I error rate is the problem.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23417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 and Type II Errors</a:t>
            </a:r>
          </a:p>
        </p:txBody>
      </p:sp>
      <p:sp>
        <p:nvSpPr>
          <p:cNvPr id="3" name="Content Placeholder 2"/>
          <p:cNvSpPr>
            <a:spLocks noGrp="1"/>
          </p:cNvSpPr>
          <p:nvPr>
            <p:ph idx="1"/>
          </p:nvPr>
        </p:nvSpPr>
        <p:spPr>
          <a:xfrm>
            <a:off x="498474" y="1970314"/>
            <a:ext cx="7448097" cy="4144963"/>
          </a:xfrm>
        </p:spPr>
        <p:txBody>
          <a:bodyPr/>
          <a:lstStyle/>
          <a:p>
            <a:pPr marL="0" indent="0">
              <a:buNone/>
            </a:pPr>
            <a:r>
              <a:rPr lang="en-US" sz="2000" dirty="0"/>
              <a:t>Suppose that there is an incidence of one bomb per one million pieces of luggage.</a:t>
            </a:r>
          </a:p>
          <a:p>
            <a:pPr marL="0" indent="0">
              <a:buNone/>
            </a:pPr>
            <a:r>
              <a:rPr lang="en-US" sz="2000" dirty="0"/>
              <a:t>Let’s assume a terrorist places a bomb in a piece of luggage. With a Type II error rate of 5 percent, there is a 95 percent chance that the machine will correctly detect the piece of luggage with the bomb and sound the alarm, which makes it pretty certain. </a:t>
            </a:r>
          </a:p>
          <a:p>
            <a:pPr marL="0" indent="0">
              <a:buNone/>
            </a:pPr>
            <a:r>
              <a:rPr lang="en-US" sz="2000" dirty="0"/>
              <a:t>However, the machine has also inspected 999,999 other pieces of luggage prior to that day, none of which contained a bomb; nevertheless for approximately 50,000 of them, the machine rang the alarm (because it committed a Type I error) and the operator had to inspect the piece of luggage manually. </a:t>
            </a:r>
          </a:p>
          <a:p>
            <a:pPr marL="0" indent="0">
              <a:buNone/>
            </a:pPr>
            <a:endParaRPr lang="en-US" dirty="0"/>
          </a:p>
        </p:txBody>
      </p:sp>
    </p:spTree>
    <p:extLst>
      <p:ext uri="{BB962C8B-B14F-4D97-AF65-F5344CB8AC3E}">
        <p14:creationId xmlns:p14="http://schemas.microsoft.com/office/powerpoint/2010/main" val="3908681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I and Type II Errors</a:t>
            </a:r>
          </a:p>
        </p:txBody>
      </p:sp>
      <p:sp>
        <p:nvSpPr>
          <p:cNvPr id="3" name="Content Placeholder 2"/>
          <p:cNvSpPr>
            <a:spLocks noGrp="1"/>
          </p:cNvSpPr>
          <p:nvPr>
            <p:ph idx="1"/>
          </p:nvPr>
        </p:nvSpPr>
        <p:spPr/>
        <p:txBody>
          <a:bodyPr/>
          <a:lstStyle/>
          <a:p>
            <a:pPr marL="0" indent="0">
              <a:buNone/>
            </a:pPr>
            <a:r>
              <a:rPr lang="en-US" sz="2000" dirty="0"/>
              <a:t>Out of the 50,000 pieces of luggage that the operator has inspected up until that day, none contained a bomb. </a:t>
            </a:r>
          </a:p>
          <a:p>
            <a:pPr marL="0" indent="0">
              <a:buNone/>
            </a:pPr>
            <a:r>
              <a:rPr lang="en-US" sz="2000" dirty="0"/>
              <a:t>The single piece of luggage that contains a well-concealed bomb will not escape scrutiny; the operator will handle it </a:t>
            </a:r>
            <a:r>
              <a:rPr lang="en-US" sz="2000" dirty="0" smtClean="0"/>
              <a:t> with </a:t>
            </a:r>
            <a:r>
              <a:rPr lang="en-US" sz="2000" dirty="0"/>
              <a:t>much care. However, it is also likely that the operator will assume that it is a false alarm; after all, 100 percent of the ones inspected so far have been. </a:t>
            </a:r>
          </a:p>
          <a:p>
            <a:pPr marL="0" indent="0">
              <a:buNone/>
            </a:pPr>
            <a:r>
              <a:rPr lang="en-US" sz="2000" dirty="0"/>
              <a:t>The dangerous piece of luggage will then be cleared, even though the bomb-sniffing machine identified it correctly as dangerous.</a:t>
            </a:r>
          </a:p>
          <a:p>
            <a:endParaRPr lang="en-US" dirty="0"/>
          </a:p>
        </p:txBody>
      </p:sp>
    </p:spTree>
    <p:extLst>
      <p:ext uri="{BB962C8B-B14F-4D97-AF65-F5344CB8AC3E}">
        <p14:creationId xmlns:p14="http://schemas.microsoft.com/office/powerpoint/2010/main" val="944924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International </a:t>
            </a:r>
            <a:r>
              <a:rPr lang="en-US" sz="2000" dirty="0" smtClean="0"/>
              <a:t>and national terrorism have </a:t>
            </a:r>
            <a:r>
              <a:rPr lang="en-US" sz="2000" dirty="0"/>
              <a:t>had a significant impact on many countries in the past decades. However, </a:t>
            </a:r>
            <a:r>
              <a:rPr lang="en-US" sz="2000" dirty="0" smtClean="0"/>
              <a:t>four </a:t>
            </a:r>
            <a:r>
              <a:rPr lang="en-US" sz="2000" dirty="0"/>
              <a:t>events galvanized international responses: </a:t>
            </a:r>
          </a:p>
          <a:p>
            <a:pPr marL="742950" lvl="1" indent="-285750"/>
            <a:r>
              <a:rPr lang="en-US" sz="2000" dirty="0" smtClean="0"/>
              <a:t>The </a:t>
            </a:r>
            <a:r>
              <a:rPr lang="en-US" sz="2000" dirty="0"/>
              <a:t>World Trade Center attacks (Sept. 11, 2001) </a:t>
            </a:r>
          </a:p>
          <a:p>
            <a:pPr marL="742950" lvl="1" indent="-285750"/>
            <a:r>
              <a:rPr lang="en-US" sz="2000" dirty="0"/>
              <a:t>The Madrid train bombings (March 11, 2004) </a:t>
            </a:r>
          </a:p>
          <a:p>
            <a:pPr marL="742950" lvl="1" indent="-285750"/>
            <a:r>
              <a:rPr lang="en-US" sz="2000" dirty="0"/>
              <a:t>The Mumbai attacks on rail commuters on July 11, 2006 and on hotels on Nov. 26, 2008</a:t>
            </a:r>
            <a:r>
              <a:rPr lang="en-US" sz="2000" dirty="0" smtClean="0"/>
              <a:t>.</a:t>
            </a:r>
          </a:p>
          <a:p>
            <a:pPr marL="742950" lvl="1" indent="-285750"/>
            <a:r>
              <a:rPr lang="en-US" sz="2000" dirty="0" err="1" smtClean="0"/>
              <a:t>Utoya</a:t>
            </a:r>
            <a:r>
              <a:rPr lang="en-US" sz="2000" dirty="0" smtClean="0"/>
              <a:t> Island massacre, on July 22, 2011.</a:t>
            </a:r>
            <a:endParaRPr lang="en-US" sz="2000" dirty="0"/>
          </a:p>
          <a:p>
            <a:pPr marL="0" indent="0">
              <a:buNone/>
            </a:pPr>
            <a:r>
              <a:rPr lang="en-US" sz="2000" dirty="0" smtClean="0"/>
              <a:t>These </a:t>
            </a:r>
            <a:r>
              <a:rPr lang="en-US" sz="2000" dirty="0"/>
              <a:t>attacks showed that no country was immune to the problem, and pushed international organizations and governments to work together to prevent future incidents.</a:t>
            </a:r>
          </a:p>
          <a:p>
            <a:pPr marL="0" indent="0">
              <a:buNone/>
            </a:pPr>
            <a:endParaRPr lang="en-US" sz="2000" dirty="0"/>
          </a:p>
        </p:txBody>
      </p:sp>
    </p:spTree>
    <p:extLst>
      <p:ext uri="{BB962C8B-B14F-4D97-AF65-F5344CB8AC3E}">
        <p14:creationId xmlns:p14="http://schemas.microsoft.com/office/powerpoint/2010/main" val="3039152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Inspections</a:t>
            </a:r>
            <a:endParaRPr lang="en-US" dirty="0"/>
          </a:p>
        </p:txBody>
      </p:sp>
      <p:sp>
        <p:nvSpPr>
          <p:cNvPr id="3" name="Content Placeholder 2"/>
          <p:cNvSpPr>
            <a:spLocks noGrp="1"/>
          </p:cNvSpPr>
          <p:nvPr>
            <p:ph idx="1"/>
          </p:nvPr>
        </p:nvSpPr>
        <p:spPr>
          <a:xfrm>
            <a:off x="498474" y="1948543"/>
            <a:ext cx="7556313" cy="4144963"/>
          </a:xfrm>
        </p:spPr>
        <p:txBody>
          <a:bodyPr>
            <a:normAutofit/>
          </a:bodyPr>
          <a:lstStyle/>
          <a:p>
            <a:pPr marL="0" indent="0">
              <a:buNone/>
            </a:pPr>
            <a:r>
              <a:rPr lang="en-US" sz="2000" dirty="0"/>
              <a:t>When considering inspections of in-bound cargo into a country, only two approaches are effective:</a:t>
            </a:r>
          </a:p>
          <a:p>
            <a:pPr marL="742950" lvl="1" indent="-285750"/>
            <a:r>
              <a:rPr lang="en-US" sz="2000" dirty="0" smtClean="0"/>
              <a:t>Identify </a:t>
            </a:r>
            <a:r>
              <a:rPr lang="en-US" sz="2000" dirty="0"/>
              <a:t>potentially dangerous cargo and inspect only those shipments. That is the approach of the CSI </a:t>
            </a:r>
            <a:r>
              <a:rPr lang="en-US" sz="2000" dirty="0" smtClean="0"/>
              <a:t>program.</a:t>
            </a:r>
          </a:p>
          <a:p>
            <a:pPr marL="742950" lvl="1" indent="-285750"/>
            <a:r>
              <a:rPr lang="en-US" sz="2000" dirty="0" smtClean="0"/>
              <a:t>Inspect </a:t>
            </a:r>
            <a:r>
              <a:rPr lang="en-US" sz="2000" dirty="0"/>
              <a:t>randomly, but thoroughly, some shipments. That is the approach of Customs and Border Protection for the correct classification of goods, </a:t>
            </a:r>
            <a:r>
              <a:rPr lang="en-US" sz="2000" dirty="0" smtClean="0"/>
              <a:t>and this process can be expanded to inspect for dangerous shipments.</a:t>
            </a:r>
            <a:endParaRPr lang="en-US" sz="2000" dirty="0"/>
          </a:p>
        </p:txBody>
      </p:sp>
    </p:spTree>
    <p:extLst>
      <p:ext uri="{BB962C8B-B14F-4D97-AF65-F5344CB8AC3E}">
        <p14:creationId xmlns:p14="http://schemas.microsoft.com/office/powerpoint/2010/main" val="380349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42964653"/>
              </p:ext>
            </p:extLst>
          </p:nvPr>
        </p:nvGraphicFramePr>
        <p:xfrm>
          <a:off x="728284" y="331774"/>
          <a:ext cx="7566051" cy="6174492"/>
        </p:xfrm>
        <a:graphic>
          <a:graphicData uri="http://schemas.openxmlformats.org/drawingml/2006/table">
            <a:tbl>
              <a:tblPr firstRow="1" bandRow="1">
                <a:tableStyleId>{5C22544A-7EE6-4342-B048-85BDC9FD1C3A}</a:tableStyleId>
              </a:tblPr>
              <a:tblGrid>
                <a:gridCol w="2522017">
                  <a:extLst>
                    <a:ext uri="{9D8B030D-6E8A-4147-A177-3AD203B41FA5}">
                      <a16:colId xmlns:a16="http://schemas.microsoft.com/office/drawing/2014/main" val="498775877"/>
                    </a:ext>
                  </a:extLst>
                </a:gridCol>
                <a:gridCol w="2522017">
                  <a:extLst>
                    <a:ext uri="{9D8B030D-6E8A-4147-A177-3AD203B41FA5}">
                      <a16:colId xmlns:a16="http://schemas.microsoft.com/office/drawing/2014/main" val="3299959853"/>
                    </a:ext>
                  </a:extLst>
                </a:gridCol>
                <a:gridCol w="2522017">
                  <a:extLst>
                    <a:ext uri="{9D8B030D-6E8A-4147-A177-3AD203B41FA5}">
                      <a16:colId xmlns:a16="http://schemas.microsoft.com/office/drawing/2014/main" val="158837687"/>
                    </a:ext>
                  </a:extLst>
                </a:gridCol>
              </a:tblGrid>
              <a:tr h="2387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Major Terrorist Acts 1993 – 2012</a:t>
                      </a:r>
                      <a:endParaRPr kumimoji="0" lang="en-US" sz="1100" b="1" i="0" u="none" strike="noStrike" cap="none" normalizeH="0" baseline="0" dirty="0" smtClean="0">
                        <a:ln>
                          <a:noFill/>
                        </a:ln>
                        <a:solidFill>
                          <a:srgbClr val="FFFFFF"/>
                        </a:solidFill>
                        <a:effectLst/>
                        <a:latin typeface="Verdana" pitchFamily="34" charset="0"/>
                      </a:endParaRPr>
                    </a:p>
                  </a:txBody>
                  <a:tcPr horzOverflow="overflow">
                    <a:solidFill>
                      <a:schemeClr val="tx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Verdana" pitchFamily="34" charset="0"/>
                      </a:endParaRPr>
                    </a:p>
                  </a:txBody>
                  <a:tcPr horzOverflow="overflow"/>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Verdana" pitchFamily="34" charset="0"/>
                      </a:endParaRPr>
                    </a:p>
                  </a:txBody>
                  <a:tcPr horzOverflow="overflow"/>
                </a:tc>
                <a:extLst>
                  <a:ext uri="{0D108BD9-81ED-4DB2-BD59-A6C34878D82A}">
                    <a16:rowId xmlns:a16="http://schemas.microsoft.com/office/drawing/2014/main" val="558610078"/>
                  </a:ext>
                </a:extLst>
              </a:tr>
              <a:tr h="23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World Trade Center Bombing</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anchor="b"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February 26, 1993</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anchor="b"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New York City, United States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anchor="b" horzOverflow="overflow">
                    <a:solidFill>
                      <a:schemeClr val="bg2">
                        <a:lumMod val="90000"/>
                      </a:schemeClr>
                    </a:solidFill>
                  </a:tcPr>
                </a:tc>
                <a:extLst>
                  <a:ext uri="{0D108BD9-81ED-4DB2-BD59-A6C34878D82A}">
                    <a16:rowId xmlns:a16="http://schemas.microsoft.com/office/drawing/2014/main" val="3390327399"/>
                  </a:ext>
                </a:extLst>
              </a:tr>
              <a:tr h="23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err="1" smtClean="0">
                          <a:ln>
                            <a:noFill/>
                          </a:ln>
                          <a:effectLst/>
                        </a:rPr>
                        <a:t>Sarin</a:t>
                      </a:r>
                      <a:r>
                        <a:rPr kumimoji="0" lang="en-US" sz="1100" u="none" strike="noStrike" cap="none" normalizeH="0" baseline="0" dirty="0" smtClean="0">
                          <a:ln>
                            <a:noFill/>
                          </a:ln>
                          <a:effectLst/>
                        </a:rPr>
                        <a:t> Gas Subway Attack</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anchor="b"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March 20, 1995</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Tokyo, Japan</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extLst>
                  <a:ext uri="{0D108BD9-81ED-4DB2-BD59-A6C34878D82A}">
                    <a16:rowId xmlns:a16="http://schemas.microsoft.com/office/drawing/2014/main" val="3398739662"/>
                  </a:ext>
                </a:extLst>
              </a:tr>
              <a:tr h="2387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Oklahoma City Bombing</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anchor="b"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April 19, 1995</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Oklahoma City, United States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extLst>
                  <a:ext uri="{0D108BD9-81ED-4DB2-BD59-A6C34878D82A}">
                    <a16:rowId xmlns:a16="http://schemas.microsoft.com/office/drawing/2014/main" val="3350561136"/>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err="1" smtClean="0">
                          <a:ln>
                            <a:noFill/>
                          </a:ln>
                          <a:effectLst/>
                        </a:rPr>
                        <a:t>Métro</a:t>
                      </a:r>
                      <a:r>
                        <a:rPr kumimoji="0" lang="en-US" sz="1100" u="none" strike="noStrike" cap="none" normalizeH="0" baseline="0" dirty="0" smtClean="0">
                          <a:ln>
                            <a:noFill/>
                          </a:ln>
                          <a:effectLst/>
                        </a:rPr>
                        <a:t> Bombings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Summer-Fall 1995</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Paris, France</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extLst>
                  <a:ext uri="{0D108BD9-81ED-4DB2-BD59-A6C34878D82A}">
                    <a16:rowId xmlns:a16="http://schemas.microsoft.com/office/drawing/2014/main" val="1744388849"/>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err="1" smtClean="0">
                          <a:ln>
                            <a:noFill/>
                          </a:ln>
                          <a:effectLst/>
                        </a:rPr>
                        <a:t>Omagh</a:t>
                      </a:r>
                      <a:r>
                        <a:rPr kumimoji="0" lang="en-US" sz="1100" u="none" strike="noStrike" cap="none" normalizeH="0" baseline="0" dirty="0" smtClean="0">
                          <a:ln>
                            <a:noFill/>
                          </a:ln>
                          <a:effectLst/>
                        </a:rPr>
                        <a:t> Bombings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August 15, 1998</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err="1" smtClean="0">
                          <a:ln>
                            <a:noFill/>
                          </a:ln>
                          <a:effectLst/>
                        </a:rPr>
                        <a:t>Omagh</a:t>
                      </a:r>
                      <a:r>
                        <a:rPr kumimoji="0" lang="en-US" sz="1100" u="none" strike="noStrike" cap="none" normalizeH="0" baseline="0" dirty="0" smtClean="0">
                          <a:ln>
                            <a:noFill/>
                          </a:ln>
                          <a:effectLst/>
                        </a:rPr>
                        <a:t>, Northern Ireland</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extLst>
                  <a:ext uri="{0D108BD9-81ED-4DB2-BD59-A6C34878D82A}">
                    <a16:rowId xmlns:a16="http://schemas.microsoft.com/office/drawing/2014/main" val="89502580"/>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World Trade Center Attacks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September 11, 2001</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New York City, United States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extLst>
                  <a:ext uri="{0D108BD9-81ED-4DB2-BD59-A6C34878D82A}">
                    <a16:rowId xmlns:a16="http://schemas.microsoft.com/office/drawing/2014/main" val="517561383"/>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Anthrax Mailings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September-October 2001</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United States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extLst>
                  <a:ext uri="{0D108BD9-81ED-4DB2-BD59-A6C34878D82A}">
                    <a16:rowId xmlns:a16="http://schemas.microsoft.com/office/drawing/2014/main" val="3251998687"/>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Bali Bombings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October 12, 2002</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Bali, Indonesia</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extLst>
                  <a:ext uri="{0D108BD9-81ED-4DB2-BD59-A6C34878D82A}">
                    <a16:rowId xmlns:a16="http://schemas.microsoft.com/office/drawing/2014/main" val="3064031139"/>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Istanbul Bombings</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November 15 and 20, 2003</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Istanbul, Turkey</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lumMod val="90000"/>
                      </a:schemeClr>
                    </a:solidFill>
                  </a:tcPr>
                </a:tc>
                <a:extLst>
                  <a:ext uri="{0D108BD9-81ED-4DB2-BD59-A6C34878D82A}">
                    <a16:rowId xmlns:a16="http://schemas.microsoft.com/office/drawing/2014/main" val="3911939259"/>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Moscow Metro Bombing</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February 6, 2004</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Moscow, Russia</a:t>
                      </a:r>
                      <a:endParaRPr kumimoji="0" lang="en-US" sz="1100" b="0" i="0" u="none" strike="noStrike" cap="none" normalizeH="0" baseline="0" dirty="0" smtClean="0">
                        <a:ln>
                          <a:noFill/>
                        </a:ln>
                        <a:solidFill>
                          <a:srgbClr val="003B76"/>
                        </a:solidFill>
                        <a:effectLst/>
                        <a:latin typeface="Verdana" pitchFamily="34" charset="0"/>
                        <a:ea typeface="Calibri" pitchFamily="34" charset="0"/>
                        <a:cs typeface="Times New Roman" pitchFamily="18" charset="0"/>
                      </a:endParaRPr>
                    </a:p>
                  </a:txBody>
                  <a:tcPr marL="68580" marR="68580" marT="0" marB="0" anchor="ctr" horzOverflow="overflow">
                    <a:solidFill>
                      <a:schemeClr val="bg2"/>
                    </a:solidFill>
                  </a:tcPr>
                </a:tc>
                <a:extLst>
                  <a:ext uri="{0D108BD9-81ED-4DB2-BD59-A6C34878D82A}">
                    <a16:rowId xmlns:a16="http://schemas.microsoft.com/office/drawing/2014/main" val="3364359799"/>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Madrid Train Bombings</a:t>
                      </a:r>
                      <a:endParaRPr kumimoji="0" lang="en-US" sz="1100" b="0" i="0" u="none" strike="noStrike" cap="none" normalizeH="0" baseline="0" dirty="0" smtClean="0">
                        <a:ln>
                          <a:noFill/>
                        </a:ln>
                        <a:solidFill>
                          <a:srgbClr val="003B76"/>
                        </a:solidFill>
                        <a:effectLst/>
                        <a:latin typeface="Verdana" pitchFamily="34" charset="0"/>
                        <a:ea typeface="Verdana" pitchFamily="34" charset="0"/>
                        <a:cs typeface="Verdana" pitchFamily="34"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March 11, 2004</a:t>
                      </a:r>
                      <a:endParaRPr kumimoji="0" lang="en-US" sz="1100" b="0" i="0" u="none" strike="noStrike" cap="none" normalizeH="0" baseline="0" dirty="0" smtClean="0">
                        <a:ln>
                          <a:noFill/>
                        </a:ln>
                        <a:solidFill>
                          <a:srgbClr val="003B76"/>
                        </a:solidFill>
                        <a:effectLst/>
                        <a:latin typeface="Verdana" pitchFamily="34" charset="0"/>
                        <a:ea typeface="Verdana" pitchFamily="34" charset="0"/>
                        <a:cs typeface="Verdana" pitchFamily="34"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Madrid, Spain</a:t>
                      </a:r>
                      <a:endParaRPr kumimoji="0" lang="en-US" sz="1100" b="0" i="0" u="none" strike="noStrike" cap="none" normalizeH="0" baseline="0" dirty="0" smtClean="0">
                        <a:ln>
                          <a:noFill/>
                        </a:ln>
                        <a:solidFill>
                          <a:srgbClr val="003B76"/>
                        </a:solidFill>
                        <a:effectLst/>
                        <a:latin typeface="Verdana" pitchFamily="34" charset="0"/>
                        <a:ea typeface="Verdana" pitchFamily="34" charset="0"/>
                        <a:cs typeface="Verdana" pitchFamily="34" charset="0"/>
                      </a:endParaRPr>
                    </a:p>
                  </a:txBody>
                  <a:tcPr marL="68580" marR="68580" marT="0" marB="0" anchor="ctr" horzOverflow="overflow">
                    <a:solidFill>
                      <a:schemeClr val="bg2">
                        <a:lumMod val="90000"/>
                      </a:schemeClr>
                    </a:solidFill>
                  </a:tcPr>
                </a:tc>
                <a:extLst>
                  <a:ext uri="{0D108BD9-81ED-4DB2-BD59-A6C34878D82A}">
                    <a16:rowId xmlns:a16="http://schemas.microsoft.com/office/drawing/2014/main" val="903059077"/>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London Subway Bombings </a:t>
                      </a:r>
                      <a:endParaRPr kumimoji="0" lang="en-US" sz="1100" b="0" i="0" u="none" strike="noStrike" cap="none" normalizeH="0" baseline="0" dirty="0" smtClean="0">
                        <a:ln>
                          <a:noFill/>
                        </a:ln>
                        <a:solidFill>
                          <a:srgbClr val="003B76"/>
                        </a:solidFill>
                        <a:effectLst/>
                        <a:latin typeface="Verdana" pitchFamily="34" charset="0"/>
                        <a:ea typeface="Verdana" pitchFamily="34" charset="0"/>
                        <a:cs typeface="Verdana" pitchFamily="34"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July 7, 2005</a:t>
                      </a:r>
                      <a:endParaRPr kumimoji="0" lang="en-US" sz="1100" b="0" i="0" u="none" strike="noStrike" cap="none" normalizeH="0" baseline="0" dirty="0" smtClean="0">
                        <a:ln>
                          <a:noFill/>
                        </a:ln>
                        <a:solidFill>
                          <a:srgbClr val="003B76"/>
                        </a:solidFill>
                        <a:effectLst/>
                        <a:latin typeface="Verdana" pitchFamily="34" charset="0"/>
                        <a:ea typeface="Verdana" pitchFamily="34" charset="0"/>
                        <a:cs typeface="Verdana" pitchFamily="34" charset="0"/>
                      </a:endParaRPr>
                    </a:p>
                  </a:txBody>
                  <a:tcPr marL="68580" marR="68580" marT="0" marB="0" anchor="ctr" horzOverflow="overflow">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London, United Kingdom</a:t>
                      </a:r>
                      <a:endParaRPr kumimoji="0" lang="en-US" sz="1100" b="0" i="0" u="none" strike="noStrike" cap="none" normalizeH="0" baseline="0" dirty="0" smtClean="0">
                        <a:ln>
                          <a:noFill/>
                        </a:ln>
                        <a:solidFill>
                          <a:srgbClr val="003B76"/>
                        </a:solidFill>
                        <a:effectLst/>
                        <a:latin typeface="Verdana" pitchFamily="34" charset="0"/>
                        <a:ea typeface="Verdana" pitchFamily="34" charset="0"/>
                        <a:cs typeface="Verdana" pitchFamily="34" charset="0"/>
                      </a:endParaRPr>
                    </a:p>
                  </a:txBody>
                  <a:tcPr marL="68580" marR="68580" marT="0" marB="0" anchor="ctr" horzOverflow="overflow">
                    <a:solidFill>
                      <a:schemeClr val="bg2"/>
                    </a:solidFill>
                  </a:tcPr>
                </a:tc>
                <a:extLst>
                  <a:ext uri="{0D108BD9-81ED-4DB2-BD59-A6C34878D82A}">
                    <a16:rowId xmlns:a16="http://schemas.microsoft.com/office/drawing/2014/main" val="1770167031"/>
                  </a:ext>
                </a:extLst>
              </a:tr>
              <a:tr h="227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Mumbai Hotel Attacks</a:t>
                      </a:r>
                      <a:endParaRPr kumimoji="0" lang="en-US" sz="1100" b="0" i="0" u="none" strike="noStrike" cap="none" normalizeH="0" baseline="0" dirty="0" smtClean="0">
                        <a:ln>
                          <a:noFill/>
                        </a:ln>
                        <a:solidFill>
                          <a:schemeClr val="tx2"/>
                        </a:solidFill>
                        <a:effectLst/>
                        <a:latin typeface="Verdana" pitchFamily="34" charset="0"/>
                        <a:ea typeface="Verdana" pitchFamily="34" charset="0"/>
                        <a:cs typeface="Verdana" pitchFamily="34"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November 26, 2008</a:t>
                      </a:r>
                      <a:endParaRPr kumimoji="0" lang="en-US" sz="1100" b="0" i="0" u="none" strike="noStrike" cap="none" normalizeH="0" baseline="0" dirty="0" smtClean="0">
                        <a:ln>
                          <a:noFill/>
                        </a:ln>
                        <a:solidFill>
                          <a:schemeClr val="tx2"/>
                        </a:solidFill>
                        <a:effectLst/>
                        <a:latin typeface="Verdana" pitchFamily="34" charset="0"/>
                        <a:ea typeface="Verdana" pitchFamily="34" charset="0"/>
                        <a:cs typeface="Verdana" pitchFamily="34" charset="0"/>
                      </a:endParaRPr>
                    </a:p>
                  </a:txBody>
                  <a:tcPr marL="68580" marR="68580" marT="0" marB="0" anchor="ctr" horzOverflow="overflow">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u="none" strike="noStrike" cap="none" normalizeH="0" baseline="0" dirty="0" smtClean="0">
                          <a:ln>
                            <a:noFill/>
                          </a:ln>
                          <a:effectLst/>
                        </a:rPr>
                        <a:t>Mumbai, India</a:t>
                      </a:r>
                      <a:endParaRPr kumimoji="0" lang="en-US" sz="1100" b="0" i="0" u="none" strike="noStrike" cap="none" normalizeH="0" baseline="0" dirty="0" smtClean="0">
                        <a:ln>
                          <a:noFill/>
                        </a:ln>
                        <a:solidFill>
                          <a:schemeClr val="tx2"/>
                        </a:solidFill>
                        <a:effectLst/>
                        <a:latin typeface="Verdana" pitchFamily="34" charset="0"/>
                        <a:ea typeface="Verdana" pitchFamily="34" charset="0"/>
                        <a:cs typeface="Verdana" pitchFamily="34" charset="0"/>
                      </a:endParaRPr>
                    </a:p>
                  </a:txBody>
                  <a:tcPr marL="68580" marR="68580" marT="0" marB="0" anchor="ctr" horzOverflow="overflow">
                    <a:solidFill>
                      <a:schemeClr val="bg2">
                        <a:lumMod val="90000"/>
                      </a:schemeClr>
                    </a:solidFill>
                  </a:tcPr>
                </a:tc>
                <a:extLst>
                  <a:ext uri="{0D108BD9-81ED-4DB2-BD59-A6C34878D82A}">
                    <a16:rowId xmlns:a16="http://schemas.microsoft.com/office/drawing/2014/main" val="2136867609"/>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Kampala attacks</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July 11, 2011</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Kampala, Uganda</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extLst>
                  <a:ext uri="{0D108BD9-81ED-4DB2-BD59-A6C34878D82A}">
                    <a16:rowId xmlns:a16="http://schemas.microsoft.com/office/drawing/2014/main" val="1024757142"/>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Utoya</a:t>
                      </a:r>
                      <a:r>
                        <a:rPr lang="en-US" sz="1100" dirty="0" smtClean="0"/>
                        <a:t> Island massacre</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July 22, 2011</a:t>
                      </a:r>
                      <a:endParaRPr lang="en-US" sz="1100" dirty="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Utoya</a:t>
                      </a:r>
                      <a:r>
                        <a:rPr lang="en-US" sz="1100" dirty="0" smtClean="0"/>
                        <a:t> Island and Oslo, Norway</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extLst>
                  <a:ext uri="{0D108BD9-81ED-4DB2-BD59-A6C34878D82A}">
                    <a16:rowId xmlns:a16="http://schemas.microsoft.com/office/drawing/2014/main" val="4235214747"/>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Monterrey Casino attack</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August 25, 2011</a:t>
                      </a:r>
                      <a:endParaRPr lang="en-US" sz="1100" dirty="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Monterrey, Mexico</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extLst>
                  <a:ext uri="{0D108BD9-81ED-4DB2-BD59-A6C34878D82A}">
                    <a16:rowId xmlns:a16="http://schemas.microsoft.com/office/drawing/2014/main" val="190584186"/>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Borno</a:t>
                      </a:r>
                      <a:r>
                        <a:rPr lang="en-US" sz="1100" dirty="0" smtClean="0"/>
                        <a:t> State church attacks</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January 2012</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Nigeria</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extLst>
                  <a:ext uri="{0D108BD9-81ED-4DB2-BD59-A6C34878D82A}">
                    <a16:rowId xmlns:a16="http://schemas.microsoft.com/office/drawing/2014/main" val="1304132529"/>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Boston</a:t>
                      </a:r>
                      <a:r>
                        <a:rPr lang="en-US" sz="1100" baseline="0" dirty="0" smtClean="0"/>
                        <a:t> Marathon bombings</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April 15, 2013</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Boston, United</a:t>
                      </a:r>
                      <a:r>
                        <a:rPr lang="en-US" sz="1100" baseline="0" dirty="0" smtClean="0"/>
                        <a:t> States</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extLst>
                  <a:ext uri="{0D108BD9-81ED-4DB2-BD59-A6C34878D82A}">
                    <a16:rowId xmlns:a16="http://schemas.microsoft.com/office/drawing/2014/main" val="1617994574"/>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College campus attacks</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April 2, 2015</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Garissa</a:t>
                      </a:r>
                      <a:r>
                        <a:rPr lang="en-US" sz="1100" dirty="0" smtClean="0"/>
                        <a:t>, Kenya</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extLst>
                  <a:ext uri="{0D108BD9-81ED-4DB2-BD59-A6C34878D82A}">
                    <a16:rowId xmlns:a16="http://schemas.microsoft.com/office/drawing/2014/main" val="3750197212"/>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Russian Airbus bombing</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October 31, 2015</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Sinai, Egypt</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extLst>
                  <a:ext uri="{0D108BD9-81ED-4DB2-BD59-A6C34878D82A}">
                    <a16:rowId xmlns:a16="http://schemas.microsoft.com/office/drawing/2014/main" val="3011667421"/>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Bataclan</a:t>
                      </a:r>
                      <a:r>
                        <a:rPr lang="en-US" sz="1100" dirty="0" smtClean="0"/>
                        <a:t> Theater</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November 13, 2015</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Paris, France</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extLst>
                  <a:ext uri="{0D108BD9-81ED-4DB2-BD59-A6C34878D82A}">
                    <a16:rowId xmlns:a16="http://schemas.microsoft.com/office/drawing/2014/main" val="10542493"/>
                  </a:ext>
                </a:extLst>
              </a:tr>
              <a:tr h="271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Chemical</a:t>
                      </a:r>
                      <a:r>
                        <a:rPr lang="en-US" sz="1100" baseline="0" dirty="0" smtClean="0"/>
                        <a:t> attack on rebel territory</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April 7, 2016</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Aleppo,</a:t>
                      </a:r>
                      <a:r>
                        <a:rPr lang="en-US" sz="1100" baseline="0" dirty="0" smtClean="0"/>
                        <a:t> Syria</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extLst>
                  <a:ext uri="{0D108BD9-81ED-4DB2-BD59-A6C34878D82A}">
                    <a16:rowId xmlns:a16="http://schemas.microsoft.com/office/drawing/2014/main" val="4128464124"/>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Truck</a:t>
                      </a:r>
                      <a:r>
                        <a:rPr lang="en-US" sz="1100" baseline="0" dirty="0" smtClean="0"/>
                        <a:t> rampage</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July 14, 2016</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Nice, France</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lumMod val="90000"/>
                      </a:schemeClr>
                    </a:solidFill>
                  </a:tcPr>
                </a:tc>
                <a:extLst>
                  <a:ext uri="{0D108BD9-81ED-4DB2-BD59-A6C34878D82A}">
                    <a16:rowId xmlns:a16="http://schemas.microsoft.com/office/drawing/2014/main" val="2472361521"/>
                  </a:ext>
                </a:extLst>
              </a:tr>
              <a:tr h="23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Car rampages</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March 23, and June 3, 2017</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London,</a:t>
                      </a:r>
                      <a:r>
                        <a:rPr lang="en-US" sz="1100" baseline="0" dirty="0" smtClean="0"/>
                        <a:t> United Kingdom</a:t>
                      </a:r>
                      <a:endParaRPr lang="en-US" sz="1100" dirty="0" smtClean="0">
                        <a:solidFill>
                          <a:schemeClr val="tx2"/>
                        </a:solidFill>
                        <a:latin typeface="Verdana" pitchFamily="34" charset="0"/>
                        <a:ea typeface="Verdana" pitchFamily="34" charset="0"/>
                        <a:cs typeface="Verdana" pitchFamily="34" charset="0"/>
                      </a:endParaRPr>
                    </a:p>
                  </a:txBody>
                  <a:tcPr>
                    <a:solidFill>
                      <a:schemeClr val="bg2"/>
                    </a:solidFill>
                  </a:tcPr>
                </a:tc>
                <a:extLst>
                  <a:ext uri="{0D108BD9-81ED-4DB2-BD59-A6C34878D82A}">
                    <a16:rowId xmlns:a16="http://schemas.microsoft.com/office/drawing/2014/main" val="3956596152"/>
                  </a:ext>
                </a:extLst>
              </a:tr>
            </a:tbl>
          </a:graphicData>
        </a:graphic>
      </p:graphicFrame>
    </p:spTree>
    <p:extLst>
      <p:ext uri="{BB962C8B-B14F-4D97-AF65-F5344CB8AC3E}">
        <p14:creationId xmlns:p14="http://schemas.microsoft.com/office/powerpoint/2010/main" val="159903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Organizations</a:t>
            </a:r>
            <a:endParaRPr lang="en-US" dirty="0"/>
          </a:p>
        </p:txBody>
      </p:sp>
      <p:sp>
        <p:nvSpPr>
          <p:cNvPr id="3" name="Content Placeholder 2"/>
          <p:cNvSpPr>
            <a:spLocks noGrp="1"/>
          </p:cNvSpPr>
          <p:nvPr>
            <p:ph idx="1"/>
          </p:nvPr>
        </p:nvSpPr>
        <p:spPr>
          <a:xfrm>
            <a:off x="498474" y="1981200"/>
            <a:ext cx="7219497" cy="4144963"/>
          </a:xfrm>
        </p:spPr>
        <p:txBody>
          <a:bodyPr>
            <a:normAutofit/>
          </a:bodyPr>
          <a:lstStyle/>
          <a:p>
            <a:pPr marL="0" indent="0">
              <a:buNone/>
            </a:pPr>
            <a:r>
              <a:rPr lang="en-US" sz="2000" dirty="0"/>
              <a:t>Some of the first efforts against international terrorism were led by the large international organizations:</a:t>
            </a:r>
          </a:p>
          <a:p>
            <a:pPr marL="800100" lvl="1" indent="-342900"/>
            <a:r>
              <a:rPr lang="en-US" sz="2000" dirty="0" smtClean="0"/>
              <a:t>The </a:t>
            </a:r>
            <a:r>
              <a:rPr lang="en-US" sz="2000" dirty="0"/>
              <a:t>International Maritime Organization (IMO) </a:t>
            </a:r>
          </a:p>
          <a:p>
            <a:pPr marL="800100" lvl="1" indent="-342900"/>
            <a:r>
              <a:rPr lang="en-US" sz="2000" dirty="0"/>
              <a:t>The Customs Cooperation Council (better known as the World Customs Organization (WCO)</a:t>
            </a:r>
          </a:p>
          <a:p>
            <a:pPr marL="800100" lvl="1" indent="-342900"/>
            <a:r>
              <a:rPr lang="en-US" sz="2000" dirty="0"/>
              <a:t>The International Chamber of Commerce (ICC)</a:t>
            </a:r>
          </a:p>
          <a:p>
            <a:pPr marL="0" indent="0">
              <a:buNone/>
            </a:pPr>
            <a:r>
              <a:rPr lang="en-US" sz="2000" dirty="0" smtClean="0"/>
              <a:t>Each </a:t>
            </a:r>
            <a:r>
              <a:rPr lang="en-US" sz="2000" dirty="0"/>
              <a:t>of these organizations </a:t>
            </a:r>
            <a:r>
              <a:rPr lang="en-US" sz="2000" dirty="0" smtClean="0"/>
              <a:t>implemented </a:t>
            </a:r>
            <a:r>
              <a:rPr lang="en-US" sz="2000" dirty="0"/>
              <a:t>measures designed to prevent further terrorist acts and improve security at ports around the world and in international trade</a:t>
            </a:r>
            <a:r>
              <a:rPr lang="en-US" sz="2000" dirty="0" smtClean="0"/>
              <a:t>. </a:t>
            </a:r>
          </a:p>
          <a:p>
            <a:pPr marL="0" indent="0">
              <a:buNone/>
            </a:pPr>
            <a:r>
              <a:rPr lang="en-US" sz="2000" dirty="0" smtClean="0"/>
              <a:t>Individual governments implemented their own measures, both within the frameworks provided by these organizations and independently.</a:t>
            </a:r>
            <a:endParaRPr lang="en-US" sz="2000" b="1" dirty="0"/>
          </a:p>
          <a:p>
            <a:pPr marL="0" indent="0">
              <a:buNone/>
            </a:pPr>
            <a:endParaRPr lang="en-US" dirty="0"/>
          </a:p>
        </p:txBody>
      </p:sp>
    </p:spTree>
    <p:extLst>
      <p:ext uri="{BB962C8B-B14F-4D97-AF65-F5344CB8AC3E}">
        <p14:creationId xmlns:p14="http://schemas.microsoft.com/office/powerpoint/2010/main" val="74360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Maritime Organization</a:t>
            </a:r>
            <a:endParaRPr lang="en-US" dirty="0"/>
          </a:p>
        </p:txBody>
      </p:sp>
      <p:sp>
        <p:nvSpPr>
          <p:cNvPr id="3" name="Content Placeholder 2"/>
          <p:cNvSpPr>
            <a:spLocks noGrp="1"/>
          </p:cNvSpPr>
          <p:nvPr>
            <p:ph idx="1"/>
          </p:nvPr>
        </p:nvSpPr>
        <p:spPr>
          <a:xfrm>
            <a:off x="498475" y="1981200"/>
            <a:ext cx="7197725" cy="4144963"/>
          </a:xfrm>
        </p:spPr>
        <p:txBody>
          <a:bodyPr>
            <a:normAutofit/>
          </a:bodyPr>
          <a:lstStyle/>
          <a:p>
            <a:pPr marL="0" indent="0">
              <a:buNone/>
            </a:pPr>
            <a:r>
              <a:rPr lang="en-US" sz="2000" dirty="0"/>
              <a:t>The International Maritime Organization (IMO) implemented </a:t>
            </a:r>
            <a:r>
              <a:rPr lang="en-US" sz="2000" dirty="0" smtClean="0"/>
              <a:t>the International </a:t>
            </a:r>
            <a:r>
              <a:rPr lang="en-US" sz="2000" dirty="0"/>
              <a:t>Ship and Port Facility Security (ISPS) Code in December of 2002. </a:t>
            </a:r>
          </a:p>
          <a:p>
            <a:pPr marL="0" indent="0">
              <a:buNone/>
            </a:pPr>
            <a:r>
              <a:rPr lang="en-US" sz="2000" dirty="0" smtClean="0"/>
              <a:t>This </a:t>
            </a:r>
            <a:r>
              <a:rPr lang="en-US" sz="2000" dirty="0"/>
              <a:t>code enhances port security by requiring specific security measures that ports have to put in place, such as controlling access, monitoring activities, and having secure communication systems. </a:t>
            </a:r>
          </a:p>
          <a:p>
            <a:pPr marL="0" indent="0">
              <a:buNone/>
            </a:pPr>
            <a:r>
              <a:rPr lang="en-US" sz="2000" dirty="0" smtClean="0"/>
              <a:t>The </a:t>
            </a:r>
            <a:r>
              <a:rPr lang="en-US" sz="2000" dirty="0"/>
              <a:t>code also recommends similar measures for merchant ships.</a:t>
            </a:r>
          </a:p>
          <a:p>
            <a:pPr marL="0" indent="0">
              <a:buNone/>
            </a:pPr>
            <a:r>
              <a:rPr lang="en-US" sz="2000" dirty="0"/>
              <a:t>The IMO made ISPS part of the International Convention for the Safety of Life at Sea (SOLAS), a convention that had been ratified by many countries, so it would be implemented quickly.</a:t>
            </a:r>
          </a:p>
          <a:p>
            <a:pPr marL="0" indent="0">
              <a:buNone/>
            </a:pPr>
            <a:endParaRPr lang="en-US" dirty="0"/>
          </a:p>
        </p:txBody>
      </p:sp>
    </p:spTree>
    <p:extLst>
      <p:ext uri="{BB962C8B-B14F-4D97-AF65-F5344CB8AC3E}">
        <p14:creationId xmlns:p14="http://schemas.microsoft.com/office/powerpoint/2010/main" val="416596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06" y="555171"/>
            <a:ext cx="8010823" cy="5893484"/>
          </a:xfrm>
          <a:prstGeom prst="rect">
            <a:avLst/>
          </a:prstGeom>
        </p:spPr>
      </p:pic>
      <p:sp>
        <p:nvSpPr>
          <p:cNvPr id="5" name="TextBox 4"/>
          <p:cNvSpPr txBox="1"/>
          <p:nvPr/>
        </p:nvSpPr>
        <p:spPr>
          <a:xfrm>
            <a:off x="365726" y="5953330"/>
            <a:ext cx="4626735" cy="646331"/>
          </a:xfrm>
          <a:prstGeom prst="rect">
            <a:avLst/>
          </a:prstGeom>
          <a:solidFill>
            <a:srgbClr val="FFFFFF">
              <a:alpha val="85000"/>
            </a:srgbClr>
          </a:solidFill>
          <a:ln>
            <a:solidFill>
              <a:srgbClr val="000000"/>
            </a:solidFill>
          </a:ln>
        </p:spPr>
        <p:txBody>
          <a:bodyPr wrap="square" rtlCol="0">
            <a:spAutoFit/>
          </a:bodyPr>
          <a:lstStyle/>
          <a:p>
            <a:r>
              <a:rPr lang="en-US" dirty="0">
                <a:solidFill>
                  <a:srgbClr val="000000"/>
                </a:solidFill>
                <a:latin typeface="Lucida Bright" pitchFamily="18" charset="0"/>
              </a:rPr>
              <a:t>Among other measures, ISPS requires 24-hour monitoring of all port facilities. </a:t>
            </a:r>
          </a:p>
        </p:txBody>
      </p:sp>
    </p:spTree>
    <p:extLst>
      <p:ext uri="{BB962C8B-B14F-4D97-AF65-F5344CB8AC3E}">
        <p14:creationId xmlns:p14="http://schemas.microsoft.com/office/powerpoint/2010/main" val="4195994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Customs Organization</a:t>
            </a:r>
            <a:endParaRPr lang="en-US" dirty="0"/>
          </a:p>
        </p:txBody>
      </p:sp>
      <p:sp>
        <p:nvSpPr>
          <p:cNvPr id="3" name="Content Placeholder 2"/>
          <p:cNvSpPr>
            <a:spLocks noGrp="1"/>
          </p:cNvSpPr>
          <p:nvPr>
            <p:ph idx="1"/>
          </p:nvPr>
        </p:nvSpPr>
        <p:spPr/>
        <p:txBody>
          <a:bodyPr/>
          <a:lstStyle/>
          <a:p>
            <a:pPr marL="0" indent="0">
              <a:buNone/>
            </a:pPr>
            <a:r>
              <a:rPr lang="en-US" sz="2000" dirty="0"/>
              <a:t>The World Customs Organization (WCO) has traditionally worked towards the</a:t>
            </a:r>
            <a:r>
              <a:rPr lang="zh-TW" altLang="en-US" sz="2000" dirty="0">
                <a:ea typeface="新細明體" charset="-120"/>
              </a:rPr>
              <a:t> </a:t>
            </a:r>
            <a:r>
              <a:rPr lang="en-US" sz="2000" dirty="0"/>
              <a:t>“simplification and harmonization of Customs’ procedures,” but it implemented the SAFE initiative (Security and Facilitation in a Global Environment) in </a:t>
            </a:r>
            <a:r>
              <a:rPr lang="en-US" sz="2000" dirty="0" smtClean="0"/>
              <a:t>2005 to combat the threat of terrorism in international trade.</a:t>
            </a:r>
            <a:endParaRPr lang="en-US" sz="2000" dirty="0"/>
          </a:p>
          <a:p>
            <a:pPr marL="0" indent="0">
              <a:buNone/>
            </a:pPr>
            <a:r>
              <a:rPr lang="en-US" sz="2000" dirty="0" smtClean="0"/>
              <a:t>The </a:t>
            </a:r>
            <a:r>
              <a:rPr lang="en-US" sz="2000" dirty="0"/>
              <a:t>SAFE initiative attempts to coordinate the efforts of Customs offices worldwide, and uses the authority of the Customs office in the exporting country to assist the </a:t>
            </a:r>
            <a:r>
              <a:rPr lang="en-US" sz="2000" dirty="0" smtClean="0"/>
              <a:t> customs </a:t>
            </a:r>
            <a:r>
              <a:rPr lang="en-US" sz="2000" dirty="0"/>
              <a:t>office in the importing country to </a:t>
            </a:r>
            <a:r>
              <a:rPr lang="en-US" sz="2000" dirty="0" smtClean="0"/>
              <a:t>inspect cargo  prior to shipment.</a:t>
            </a:r>
            <a:endParaRPr lang="en-US" sz="2000" dirty="0"/>
          </a:p>
          <a:p>
            <a:pPr marL="0" indent="0">
              <a:buNone/>
            </a:pPr>
            <a:endParaRPr lang="en-US" dirty="0"/>
          </a:p>
        </p:txBody>
      </p:sp>
    </p:spTree>
    <p:extLst>
      <p:ext uri="{BB962C8B-B14F-4D97-AF65-F5344CB8AC3E}">
        <p14:creationId xmlns:p14="http://schemas.microsoft.com/office/powerpoint/2010/main" val="4123519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15.potx" id="{151C29C8-417B-45D0-AD02-49DB2B927ED3}" vid="{B6CBF8A7-F999-45D5-801A-FCDE719F5D3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17067</TotalTime>
  <Words>3212</Words>
  <Application>Microsoft Office PowerPoint</Application>
  <PresentationFormat>On-screen Show (4:3)</PresentationFormat>
  <Paragraphs>262</Paragraphs>
  <Slides>40</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40</vt:i4>
      </vt:variant>
    </vt:vector>
  </HeadingPairs>
  <TitlesOfParts>
    <vt:vector size="51" baseType="lpstr">
      <vt:lpstr>Arial</vt:lpstr>
      <vt:lpstr>Calibri</vt:lpstr>
      <vt:lpstr>Lucida Bright</vt:lpstr>
      <vt:lpstr>新細明體</vt:lpstr>
      <vt:lpstr>Times New Roman</vt:lpstr>
      <vt:lpstr>Verdana</vt:lpstr>
      <vt:lpstr>Office Theme</vt:lpstr>
      <vt:lpstr>Office Theme</vt:lpstr>
      <vt:lpstr>Office Theme</vt:lpstr>
      <vt:lpstr>Office Theme</vt:lpstr>
      <vt:lpstr>chapter16</vt:lpstr>
      <vt:lpstr>Chapter 16 International Security</vt:lpstr>
      <vt:lpstr>International Security</vt:lpstr>
      <vt:lpstr>International Disruptions</vt:lpstr>
      <vt:lpstr>Turning Points</vt:lpstr>
      <vt:lpstr>PowerPoint Presentation</vt:lpstr>
      <vt:lpstr>International Organizations</vt:lpstr>
      <vt:lpstr>International Maritime Organization</vt:lpstr>
      <vt:lpstr>PowerPoint Presentation</vt:lpstr>
      <vt:lpstr>World Customs Organization</vt:lpstr>
      <vt:lpstr>The SAFE Initiative</vt:lpstr>
      <vt:lpstr>PowerPoint Presentation</vt:lpstr>
      <vt:lpstr>International Chamber of Commerce</vt:lpstr>
      <vt:lpstr>National Governments</vt:lpstr>
      <vt:lpstr>United States Programs Interdiction</vt:lpstr>
      <vt:lpstr>United States Programs C-TPAT</vt:lpstr>
      <vt:lpstr>United States Programs MTSA</vt:lpstr>
      <vt:lpstr>United States Programs CSI </vt:lpstr>
      <vt:lpstr>United States Programs TWIC</vt:lpstr>
      <vt:lpstr>United States Programs ISF (10 + 2)</vt:lpstr>
      <vt:lpstr>United States Programs ISF (10 + 2)</vt:lpstr>
      <vt:lpstr>United States Programs SAFE</vt:lpstr>
      <vt:lpstr>United States Programs FAST</vt:lpstr>
      <vt:lpstr>PowerPoint Presentation</vt:lpstr>
      <vt:lpstr>European Programs Authorized Economic Operator</vt:lpstr>
      <vt:lpstr>European Programs Customs Security Programme</vt:lpstr>
      <vt:lpstr>Other Countries’ Programs</vt:lpstr>
      <vt:lpstr>Corporate Efforts</vt:lpstr>
      <vt:lpstr>PowerPoint Presentation</vt:lpstr>
      <vt:lpstr>Security Approaches</vt:lpstr>
      <vt:lpstr>100-Percent Inspections</vt:lpstr>
      <vt:lpstr>100-Percent Inspections</vt:lpstr>
      <vt:lpstr>PowerPoint Presentation</vt:lpstr>
      <vt:lpstr>Type I and Type II Errors</vt:lpstr>
      <vt:lpstr>Type I and Type II Errors</vt:lpstr>
      <vt:lpstr>Type I and Type II Errors</vt:lpstr>
      <vt:lpstr>Type I and Type II Errors</vt:lpstr>
      <vt:lpstr>Type I and Type II Errors</vt:lpstr>
      <vt:lpstr>Type I and Type II Errors</vt:lpstr>
      <vt:lpstr>Type I and Type II Errors</vt:lpstr>
      <vt:lpstr>Inspections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59</cp:revision>
  <dcterms:created xsi:type="dcterms:W3CDTF">2013-08-07T18:50:55Z</dcterms:created>
  <dcterms:modified xsi:type="dcterms:W3CDTF">2017-06-23T13:08:12Z</dcterms:modified>
</cp:coreProperties>
</file>