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  <p:sldMasterId id="2147483799" r:id="rId2"/>
    <p:sldMasterId id="2147483811" r:id="rId3"/>
    <p:sldMasterId id="2147483824" r:id="rId4"/>
    <p:sldMasterId id="2147483861" r:id="rId5"/>
  </p:sldMasterIdLst>
  <p:sldIdLst>
    <p:sldId id="257" r:id="rId6"/>
    <p:sldId id="258" r:id="rId7"/>
    <p:sldId id="259" r:id="rId8"/>
    <p:sldId id="261" r:id="rId9"/>
    <p:sldId id="262" r:id="rId10"/>
    <p:sldId id="301" r:id="rId11"/>
    <p:sldId id="302" r:id="rId12"/>
    <p:sldId id="264" r:id="rId13"/>
    <p:sldId id="263" r:id="rId14"/>
    <p:sldId id="268" r:id="rId15"/>
    <p:sldId id="269" r:id="rId16"/>
    <p:sldId id="303" r:id="rId17"/>
    <p:sldId id="270" r:id="rId18"/>
    <p:sldId id="304" r:id="rId19"/>
    <p:sldId id="271" r:id="rId20"/>
    <p:sldId id="307" r:id="rId21"/>
    <p:sldId id="308" r:id="rId22"/>
    <p:sldId id="305" r:id="rId23"/>
    <p:sldId id="306" r:id="rId24"/>
    <p:sldId id="309" r:id="rId25"/>
    <p:sldId id="310" r:id="rId26"/>
    <p:sldId id="272" r:id="rId27"/>
    <p:sldId id="274" r:id="rId28"/>
    <p:sldId id="311" r:id="rId29"/>
    <p:sldId id="315" r:id="rId30"/>
    <p:sldId id="313" r:id="rId31"/>
    <p:sldId id="314" r:id="rId32"/>
    <p:sldId id="316" r:id="rId33"/>
    <p:sldId id="312" r:id="rId34"/>
    <p:sldId id="317" r:id="rId35"/>
    <p:sldId id="318" r:id="rId36"/>
    <p:sldId id="319" r:id="rId37"/>
    <p:sldId id="320" r:id="rId38"/>
    <p:sldId id="322" r:id="rId39"/>
    <p:sldId id="321" r:id="rId40"/>
    <p:sldId id="323" r:id="rId41"/>
    <p:sldId id="324" r:id="rId42"/>
    <p:sldId id="325" r:id="rId43"/>
    <p:sldId id="300" r:id="rId44"/>
    <p:sldId id="328" r:id="rId45"/>
    <p:sldId id="327" r:id="rId46"/>
    <p:sldId id="32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B59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7518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7518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46958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703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203" y="1600200"/>
            <a:ext cx="300395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9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21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83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5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35287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35287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7094" y="1535113"/>
            <a:ext cx="34526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7093" y="2174875"/>
            <a:ext cx="34526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2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23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20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619A-1501-4A5A-A2D9-B329C9FA5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85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034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1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83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2094AEE4-A8FF-4B44-99AC-156393C0D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59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065" y="5816600"/>
            <a:ext cx="5367867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55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729692" y="3013286"/>
            <a:ext cx="1283098" cy="1271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729692" y="1621335"/>
            <a:ext cx="1283098" cy="12716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9692" y="228600"/>
            <a:ext cx="1283098" cy="12716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3017838" y="3783754"/>
            <a:ext cx="1283098" cy="1271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EA2B-82AD-5149-BAD8-D33CD7950502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22" y="4800600"/>
            <a:ext cx="656555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622" y="612775"/>
            <a:ext cx="656555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622" y="5367338"/>
            <a:ext cx="656555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8511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1852C-D850-A949-99BB-F76F51DABDC0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4ED5-0522-B349-9B0E-C8F6232F73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87DC-0FDD-1540-AD98-CA083695056C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CE250-A873-9947-968A-2BA3B0D6BF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41AF6-A899-664A-A9AF-6A96A8669607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F7805-B2C8-BD4C-858A-1D2159EB84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11B4E-F332-2C45-993B-8D82C45641AB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4D38-F559-EF4B-B59D-45F4D029A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777" r:id="rId13"/>
    <p:sldLayoutId id="214748379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Lucida Bright" panose="0204060205050502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Lucida Bright" panose="0204060205050502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Lucida Bright" panose="0204060205050502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Lucida Bright" panose="0204060205050502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Lucida Bright" panose="0204060205050502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Lucida Bright" panose="0204060205050502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58905" y="3143250"/>
            <a:ext cx="7344117" cy="13620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Chapter 15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International Warehousing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7099754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Warehouse activities can be divided into five broad categories:</a:t>
            </a:r>
          </a:p>
          <a:p>
            <a:pPr marL="0" indent="0">
              <a:buNone/>
            </a:pPr>
            <a:endParaRPr lang="en-US" sz="2000" dirty="0"/>
          </a:p>
          <a:p>
            <a:pPr lvl="3"/>
            <a:r>
              <a:rPr lang="en-US" sz="2000" dirty="0" smtClean="0"/>
              <a:t>Receiving</a:t>
            </a:r>
          </a:p>
          <a:p>
            <a:pPr lvl="3"/>
            <a:r>
              <a:rPr lang="en-US" sz="2000" dirty="0" smtClean="0"/>
              <a:t>Storage</a:t>
            </a:r>
          </a:p>
          <a:p>
            <a:pPr lvl="3"/>
            <a:r>
              <a:rPr lang="en-US" sz="2000" dirty="0" smtClean="0"/>
              <a:t>Picking</a:t>
            </a:r>
          </a:p>
          <a:p>
            <a:pPr lvl="3"/>
            <a:r>
              <a:rPr lang="en-US" sz="2000" dirty="0" smtClean="0"/>
              <a:t>Packaging and Shipping</a:t>
            </a:r>
          </a:p>
          <a:p>
            <a:pPr lvl="3"/>
            <a:r>
              <a:rPr lang="en-US" sz="2000" dirty="0" smtClean="0"/>
              <a:t>Other Operations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498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Receiving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Chronologically, the first activity in a warehouse.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supplier should be informed of:</a:t>
            </a:r>
          </a:p>
          <a:p>
            <a:pPr lvl="2"/>
            <a:r>
              <a:rPr lang="en-US" sz="2000" dirty="0" smtClean="0"/>
              <a:t>The correct pallet size so that goods do not need to be transferred from one pallet to another</a:t>
            </a:r>
          </a:p>
          <a:p>
            <a:pPr lvl="2"/>
            <a:r>
              <a:rPr lang="en-US" sz="2000" dirty="0" smtClean="0"/>
              <a:t>The markings and other labeling requirements of the warehouse</a:t>
            </a:r>
          </a:p>
          <a:p>
            <a:pPr lvl="2"/>
            <a:r>
              <a:rPr lang="en-US" sz="2000" dirty="0" smtClean="0"/>
              <a:t>The time at which goods can arrive</a:t>
            </a:r>
          </a:p>
          <a:p>
            <a:pPr lvl="2"/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Warehouse personnel then inspect goods on arrival, and check quantities against the purchase order, before      placing the goods in storage.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5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Storage is the most significant aspect of a warehouse. Goods can be placed:</a:t>
            </a:r>
          </a:p>
          <a:p>
            <a:pPr marL="0" indent="0">
              <a:buNone/>
            </a:pPr>
            <a:endParaRPr lang="en-US" sz="2000" dirty="0" smtClean="0"/>
          </a:p>
          <a:p>
            <a:pPr lvl="3"/>
            <a:r>
              <a:rPr lang="en-US" sz="2000" dirty="0" smtClean="0"/>
              <a:t>On the floor of the warehouse, in small stacks</a:t>
            </a:r>
          </a:p>
          <a:p>
            <a:pPr lvl="3"/>
            <a:r>
              <a:rPr lang="en-US" sz="2000" dirty="0" smtClean="0"/>
              <a:t>On low racks</a:t>
            </a:r>
          </a:p>
          <a:p>
            <a:pPr lvl="3"/>
            <a:r>
              <a:rPr lang="en-US" sz="2000" dirty="0" smtClean="0"/>
              <a:t>On high racks</a:t>
            </a:r>
          </a:p>
          <a:p>
            <a:pPr lvl="3"/>
            <a:r>
              <a:rPr lang="en-US" sz="2000" dirty="0" smtClean="0"/>
              <a:t>On rolling racks</a:t>
            </a:r>
          </a:p>
          <a:p>
            <a:pPr lvl="3"/>
            <a:r>
              <a:rPr lang="en-US" sz="2000" dirty="0" smtClean="0"/>
              <a:t>On vertical racks</a:t>
            </a:r>
          </a:p>
          <a:p>
            <a:pPr lvl="3"/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Several less common options can also be used. </a:t>
            </a:r>
          </a:p>
        </p:txBody>
      </p:sp>
    </p:spTree>
    <p:extLst>
      <p:ext uri="{BB962C8B-B14F-4D97-AF65-F5344CB8AC3E}">
        <p14:creationId xmlns:p14="http://schemas.microsoft.com/office/powerpoint/2010/main" val="128022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427110"/>
              </p:ext>
            </p:extLst>
          </p:nvPr>
        </p:nvGraphicFramePr>
        <p:xfrm>
          <a:off x="951856" y="1027688"/>
          <a:ext cx="7364143" cy="4725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Image" r:id="rId3" imgW="8507880" imgH="5460120" progId="Photoshop.Image.13">
                  <p:embed/>
                </p:oleObj>
              </mc:Choice>
              <mc:Fallback>
                <p:oleObj name="Image" r:id="rId3" imgW="8507880" imgH="546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856" y="1027688"/>
                        <a:ext cx="7364143" cy="4725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5513" y="5265831"/>
            <a:ext cx="6545396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Pallets placed directly on the floor of a warehouse and stacked.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683683"/>
              </p:ext>
            </p:extLst>
          </p:nvPr>
        </p:nvGraphicFramePr>
        <p:xfrm>
          <a:off x="2324100" y="433388"/>
          <a:ext cx="4495800" cy="599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Image" r:id="rId3" imgW="5942520" imgH="7923600" progId="Photoshop.Image.13">
                  <p:embed/>
                </p:oleObj>
              </mc:Choice>
              <mc:Fallback>
                <p:oleObj name="Image" r:id="rId3" imgW="5942520" imgH="7923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4100" y="433388"/>
                        <a:ext cx="4495800" cy="599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73087" y="5613789"/>
            <a:ext cx="3664632" cy="92333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Some goods should not be stacked. Some are, though, by simple negligence.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2" y="776350"/>
            <a:ext cx="7946379" cy="5294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8086" y="5718985"/>
            <a:ext cx="4136571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warehouse with low-height wide-aisle storage racks.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4" y="736375"/>
            <a:ext cx="8052195" cy="5365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8086" y="5718985"/>
            <a:ext cx="4136571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warehouse with high-bay narrow-aisle storage racks.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7" y="1077609"/>
            <a:ext cx="7960414" cy="4789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817" y="5519285"/>
            <a:ext cx="4136571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very-high-bay warehouse under construction.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0" y="582627"/>
            <a:ext cx="8169305" cy="5436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8086" y="5718985"/>
            <a:ext cx="4136571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high-density movable rack system in a library.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6" y="744467"/>
            <a:ext cx="7803336" cy="5193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8086" y="5718985"/>
            <a:ext cx="4136571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rolling-rack system for small parts.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Warehouses and Distribution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Warehousing Functions</a:t>
            </a:r>
          </a:p>
          <a:p>
            <a:r>
              <a:rPr lang="en-US" dirty="0" smtClean="0"/>
              <a:t>Location Decision</a:t>
            </a:r>
          </a:p>
          <a:p>
            <a:r>
              <a:rPr lang="en-US" dirty="0" smtClean="0"/>
              <a:t>Warehouse Ownership</a:t>
            </a:r>
            <a:endParaRPr lang="en-US" dirty="0"/>
          </a:p>
          <a:p>
            <a:r>
              <a:rPr lang="en-US" dirty="0" smtClean="0"/>
              <a:t>Warehousing Activities</a:t>
            </a:r>
            <a:endParaRPr lang="en-US" dirty="0"/>
          </a:p>
          <a:p>
            <a:r>
              <a:rPr lang="en-US" dirty="0" smtClean="0"/>
              <a:t>Warehousing Layout Options</a:t>
            </a:r>
            <a:endParaRPr lang="en-US" dirty="0"/>
          </a:p>
          <a:p>
            <a:r>
              <a:rPr lang="en-US" dirty="0" smtClean="0"/>
              <a:t>Warehousing Security</a:t>
            </a:r>
            <a:endParaRPr lang="en-US" dirty="0"/>
          </a:p>
          <a:p>
            <a:r>
              <a:rPr lang="en-US" dirty="0" smtClean="0"/>
              <a:t>Warehousing </a:t>
            </a:r>
            <a:r>
              <a:rPr lang="en-US" dirty="0"/>
              <a:t>as a Marketing Tool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0" y="732396"/>
            <a:ext cx="8059659" cy="5360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0754" y="5718985"/>
            <a:ext cx="4303903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warehouse with a automated storage and retrieval system (ASRS).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8" y="1066644"/>
            <a:ext cx="8006484" cy="4702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987" y="5454547"/>
            <a:ext cx="3618332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Vertical carousel storage alternatives for small parts.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Picking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Warehouse picking involves retrieving the items</a:t>
            </a:r>
            <a:r>
              <a:rPr lang="en-US" sz="2000" dirty="0"/>
              <a:t> </a:t>
            </a:r>
            <a:r>
              <a:rPr lang="en-US" sz="2000" dirty="0" smtClean="0"/>
              <a:t>that a customer purchased from the shelves.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There are two main strategies: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A goods-to-picker strategy has an automated system  bring the goods to the picker for retrieval.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A picker-to-goods strategy has the picker sent to the goods’ location to retrieve them.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045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4" y="715865"/>
            <a:ext cx="8003178" cy="5377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999" y="5860499"/>
            <a:ext cx="7265299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Kiva robots bring pods to the picker, in an automated goods-to-picker Amazon warehouse.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6" y="651814"/>
            <a:ext cx="7353274" cy="5498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999" y="5860499"/>
            <a:ext cx="7265299" cy="3693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horizontal carrousel brings the goods to the picker.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1" y="436970"/>
            <a:ext cx="6938067" cy="5591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356" y="5696647"/>
            <a:ext cx="4845782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picker</a:t>
            </a:r>
            <a:r>
              <a:rPr lang="en-US" dirty="0">
                <a:solidFill>
                  <a:srgbClr val="000000"/>
                </a:solidFill>
                <a:latin typeface="Lucida Bright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retrieving goods from storage in a picker-to-goods warehouse.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Picking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In a picker-to-goods strategy, there can be several alternative methods: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“Pick by order” where the picker picks one order at a time, not unlike what a shopper does in a supermarket</a:t>
            </a:r>
          </a:p>
          <a:p>
            <a:r>
              <a:rPr lang="en-US" sz="2000" dirty="0" smtClean="0"/>
              <a:t>“Cluster picking” where the picker picks multiple orders at  a time, filling several carts or totes for different orders</a:t>
            </a:r>
          </a:p>
          <a:p>
            <a:r>
              <a:rPr lang="en-US" sz="2000" dirty="0" smtClean="0"/>
              <a:t>“Batch picking” where the picker picks multiple orders at     a time but commingles them in one cart, to be sorted later</a:t>
            </a:r>
          </a:p>
          <a:p>
            <a:r>
              <a:rPr lang="en-US" sz="2000" dirty="0" smtClean="0"/>
              <a:t>“Zone picking” where the picker is responsible for      picking goods from an area of the warehouse for all    orders; the items are then separated by order later 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8768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Picking Techniques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In a picker-to-goods strategy, a warehouse can use several techniques: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“paper list” technique is simply a printed list given to the picker</a:t>
            </a:r>
          </a:p>
          <a:p>
            <a:r>
              <a:rPr lang="en-US" sz="2000" dirty="0" smtClean="0"/>
              <a:t>The “label picking” technique is a paper list where each  label corresponds to an item, decreasing the probability  that the picker will forget an item</a:t>
            </a:r>
          </a:p>
          <a:p>
            <a:r>
              <a:rPr lang="en-US" sz="2000" dirty="0" smtClean="0"/>
              <a:t>The “barcode picking” technique uses an electronic     display on which the picker sees the next item to be selected, which the picker confirms by scanning the  barcode of the item.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357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Picking Techniques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“voice picking” technique utilizes a headset and an artificial voice to tell the picker what item needs to be selected. The picker confirms the item either with a barcode scanner or by repeating the item into a microphone. The computer records the selection with voice-recognition technology.</a:t>
            </a:r>
          </a:p>
          <a:p>
            <a:r>
              <a:rPr lang="en-US" sz="2000" dirty="0" smtClean="0"/>
              <a:t>The “light picking” technique uses a light display to tell the picker which item to select and in which quantity.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5799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6" y="660350"/>
            <a:ext cx="7337960" cy="5530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999" y="5860499"/>
            <a:ext cx="7265299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picker retrieving multiple orders using a paper list in a cluster-picking warehouse (several orders picked at once).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Warehousing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317469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Warehousing </a:t>
            </a:r>
            <a:r>
              <a:rPr lang="en-US" sz="2000" dirty="0"/>
              <a:t>has three functions:</a:t>
            </a:r>
          </a:p>
          <a:p>
            <a:pPr marL="800100" lvl="1" indent="-342900"/>
            <a:r>
              <a:rPr lang="en-US" sz="2000" dirty="0" smtClean="0"/>
              <a:t>Inventory holding</a:t>
            </a:r>
          </a:p>
          <a:p>
            <a:pPr marL="1085850" lvl="2" indent="-285750"/>
            <a:r>
              <a:rPr lang="en-US" sz="1700" dirty="0" smtClean="0"/>
              <a:t>Absorb differences in seasonal sales or input availability</a:t>
            </a:r>
          </a:p>
          <a:p>
            <a:pPr marL="1085850" lvl="2" indent="-285750"/>
            <a:r>
              <a:rPr lang="en-US" sz="1700" dirty="0" smtClean="0"/>
              <a:t>Prevent disruptions in supply chain</a:t>
            </a:r>
          </a:p>
          <a:p>
            <a:pPr marL="1085850" lvl="2" indent="-285750"/>
            <a:r>
              <a:rPr lang="en-US" sz="1700" dirty="0" smtClean="0"/>
              <a:t>Support marketing activities</a:t>
            </a:r>
            <a:endParaRPr lang="en-US" sz="1700" dirty="0"/>
          </a:p>
          <a:p>
            <a:pPr marL="800100" lvl="1" indent="-342900"/>
            <a:r>
              <a:rPr lang="en-US" sz="2000" dirty="0" smtClean="0"/>
              <a:t>Shipment consolidation</a:t>
            </a:r>
          </a:p>
          <a:p>
            <a:pPr marL="800100" lvl="2" indent="0">
              <a:buNone/>
            </a:pPr>
            <a:r>
              <a:rPr lang="en-US" sz="1700" dirty="0" smtClean="0"/>
              <a:t>Goods manufactured in different locations can be shipped to a single customer from a warehouse</a:t>
            </a:r>
            <a:endParaRPr lang="en-US" sz="1700" dirty="0"/>
          </a:p>
          <a:p>
            <a:pPr marL="800100" lvl="1" indent="-342900"/>
            <a:r>
              <a:rPr lang="en-US" sz="2000" dirty="0" smtClean="0"/>
              <a:t>Additional services</a:t>
            </a:r>
          </a:p>
          <a:p>
            <a:pPr marL="800100" lvl="2" indent="0">
              <a:buNone/>
            </a:pPr>
            <a:r>
              <a:rPr lang="en-US" sz="1700" dirty="0" smtClean="0"/>
              <a:t>After-sale services, warranty, repairs, labeling, re-packaging, for example.</a:t>
            </a:r>
            <a:endParaRPr lang="en-US" sz="17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03" y="453154"/>
            <a:ext cx="3752539" cy="5614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86" y="1142842"/>
            <a:ext cx="4214602" cy="175432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Label picking at Lands End: the top label identifies the item that the customer ordered, and the picker placed it there. The bottom label is the identification of the item, placed by the manufacturer.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2" y="821944"/>
            <a:ext cx="7829533" cy="5255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34" y="5423529"/>
            <a:ext cx="6520831" cy="92333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Barcode picking: the forklift operator reads the display that instructs him of the next pick, which he confirms with the barcode scanner on the right.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4" y="689061"/>
            <a:ext cx="7947829" cy="5339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30" y="5722934"/>
            <a:ext cx="6933525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Voice picking: the headset tells the picker the item and the quantity, and the picker confirms his selection by voice.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3" y="1140976"/>
            <a:ext cx="8029938" cy="4563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4548" y="5511192"/>
            <a:ext cx="5994849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Light picking: the display tells the picker the location of the pick and the quantity needed.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Packaging and Shipping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Chronologically, the last warehouse operation.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packer selects the correct packaging, its size, and the packing materials so that the goods arrive at their destination without damage.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shipping department determines the correct carrier for the goods, ensuring they are sent to their destination according to the preferences of the customer (lowest cost     or lowest transit time).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0248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3" y="798458"/>
            <a:ext cx="7670258" cy="5141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35" y="5804812"/>
            <a:ext cx="4505915" cy="3693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Packaging the goods before shipment.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2" y="736375"/>
            <a:ext cx="7809333" cy="5251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34" y="5860084"/>
            <a:ext cx="7661809" cy="3693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The shipping area where packages are staged before being loaded.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Other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Warehouses frequently perform other operations: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Warranty claims processing</a:t>
            </a:r>
          </a:p>
          <a:p>
            <a:r>
              <a:rPr lang="en-US" sz="2000" dirty="0" smtClean="0"/>
              <a:t>Returns</a:t>
            </a:r>
          </a:p>
          <a:p>
            <a:r>
              <a:rPr lang="en-US" sz="2000" dirty="0" smtClean="0"/>
              <a:t>Kitting (creating a kit with parts from several vendors)</a:t>
            </a:r>
          </a:p>
          <a:p>
            <a:r>
              <a:rPr lang="en-US" sz="2000" dirty="0" smtClean="0"/>
              <a:t>Light assembly</a:t>
            </a:r>
          </a:p>
          <a:p>
            <a:r>
              <a:rPr lang="en-US" sz="2000" dirty="0" smtClean="0"/>
              <a:t>Value-added services, such as repackaging or adding instruction booklets in retail packages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7516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219073"/>
              </p:ext>
            </p:extLst>
          </p:nvPr>
        </p:nvGraphicFramePr>
        <p:xfrm>
          <a:off x="652463" y="519113"/>
          <a:ext cx="7839075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Image" r:id="rId3" imgW="10425240" imgH="7669800" progId="Photoshop.Image.13">
                  <p:embed/>
                </p:oleObj>
              </mc:Choice>
              <mc:Fallback>
                <p:oleObj name="Image" r:id="rId3" imgW="10425240" imgH="76698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2463" y="519113"/>
                        <a:ext cx="7839075" cy="581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2545" y="5989478"/>
            <a:ext cx="7540428" cy="3693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Some light assembly or kitting being performed in a warehouse.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Layout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Warehouses include two different areas: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Fixed areas, such as receiving, packaging and shipping, and ancillary services, which are sized to accommodate the anticipated business volume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Storage areas that are designed in function of the mix of products that the warehouse handles (their size</a:t>
            </a:r>
            <a:r>
              <a:rPr lang="en-US" sz="2000" dirty="0"/>
              <a:t> </a:t>
            </a:r>
            <a:r>
              <a:rPr lang="en-US" sz="2000" dirty="0" smtClean="0"/>
              <a:t>or value) and in the types of orders that it processes (small packages or full pallets).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Warehouse managers organize their storage areas     according to variations of the A-B-C rule.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9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Decisions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98517" y="1690689"/>
            <a:ext cx="7569157" cy="4440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 warehouse location decision is based on an analysis conducted at three separate levels:</a:t>
            </a:r>
          </a:p>
          <a:p>
            <a:r>
              <a:rPr lang="en-US" sz="2000" dirty="0" smtClean="0"/>
              <a:t>A national or regional level</a:t>
            </a:r>
          </a:p>
          <a:p>
            <a:r>
              <a:rPr lang="en-US" sz="2000" dirty="0" smtClean="0"/>
              <a:t>A municipal level</a:t>
            </a:r>
          </a:p>
          <a:p>
            <a:r>
              <a:rPr lang="en-US" sz="2000" dirty="0" smtClean="0"/>
              <a:t>A parcel or building level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3423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A-B-C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A-B-C rule distinguishes between three types of products:</a:t>
            </a:r>
          </a:p>
          <a:p>
            <a:pPr marL="0" indent="0">
              <a:buNone/>
            </a:pPr>
            <a:endParaRPr lang="en-US" sz="2000" dirty="0"/>
          </a:p>
          <a:p>
            <a:pPr lvl="3"/>
            <a:r>
              <a:rPr lang="en-US" sz="2000" dirty="0" smtClean="0"/>
              <a:t>The A class is made up of 20 percent of items, but they represent 80 percent of costs</a:t>
            </a:r>
          </a:p>
          <a:p>
            <a:pPr lvl="3"/>
            <a:r>
              <a:rPr lang="en-US" sz="2000" dirty="0" smtClean="0"/>
              <a:t>The B class is made up of 30 percent of items, representing 15 percent of costs</a:t>
            </a:r>
          </a:p>
          <a:p>
            <a:pPr lvl="3"/>
            <a:r>
              <a:rPr lang="en-US" sz="2000" dirty="0" smtClean="0"/>
              <a:t>The C class is made up of 50 percent of items, representing only 5 percent of costs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Warehouse managers re-interpret this rule to apply to  volume of goods, to value, to order size, and other    measures that allow them to organize their storage area   most efficiently.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59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two primary security concerns in a warehouse are theft and physical damage to the goods during handling: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Theft can be prevented by screening all employees and visitors and by implementing processes that reinforce security; one employee unloads a truck, another counts the goods.</a:t>
            </a:r>
          </a:p>
          <a:p>
            <a:endParaRPr lang="en-US" sz="2000" dirty="0"/>
          </a:p>
          <a:p>
            <a:r>
              <a:rPr lang="en-US" sz="2000" dirty="0" smtClean="0"/>
              <a:t>Physical damage to the goods can be reduced with good maintenance practices (cleanliness, lights, equipment upkeep) and with proper training of employees.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3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Warehouses as a Marketing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Warehouses reduce lead times and allow a company to provide faster delivery to its customers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Warehouses can provide value-added services to customers.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Warehouses are an integral part of the international supply chain.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4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Decision: National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To determine which country or region of the world, companies consider:</a:t>
            </a:r>
            <a:endParaRPr lang="en-US" sz="2000" dirty="0"/>
          </a:p>
          <a:p>
            <a:pPr marL="798513" lvl="1" indent="-341313">
              <a:buFontTx/>
              <a:buAutoNum type="arabicPeriod"/>
            </a:pPr>
            <a:endParaRPr lang="en-US" sz="2000" dirty="0" smtClean="0"/>
          </a:p>
          <a:p>
            <a:pPr marL="742950" lvl="1" indent="-285750"/>
            <a:r>
              <a:rPr lang="en-US" sz="2000" dirty="0" smtClean="0"/>
              <a:t>Infrastructure of the country (access to means of transportation, utilities, business services)</a:t>
            </a:r>
          </a:p>
          <a:p>
            <a:pPr marL="742950" lvl="1" indent="-285750"/>
            <a:r>
              <a:rPr lang="en-US" sz="2000" dirty="0" smtClean="0"/>
              <a:t>Environment of the country (labor-force availability and training, costs, currency strength, overall political support of foreign investments)</a:t>
            </a:r>
          </a:p>
          <a:p>
            <a:pPr marL="742950" lvl="1" indent="-285750"/>
            <a:r>
              <a:rPr lang="en-US" sz="2000" dirty="0" smtClean="0"/>
              <a:t>Culture of the country (management style   compatibility with culture)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1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Decision: Municipal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To determine the city or general area, a company considers:</a:t>
            </a:r>
            <a:endParaRPr lang="en-US" sz="2000" dirty="0"/>
          </a:p>
          <a:p>
            <a:pPr marL="798513" lvl="1" indent="-341313">
              <a:buFontTx/>
              <a:buAutoNum type="arabicPeriod"/>
            </a:pPr>
            <a:endParaRPr lang="en-US" sz="2000" dirty="0" smtClean="0"/>
          </a:p>
          <a:p>
            <a:pPr marL="742950" lvl="1" indent="-285750"/>
            <a:r>
              <a:rPr lang="en-US" sz="2000" dirty="0" smtClean="0"/>
              <a:t>The local infrastructure (access to highways, railroad, ports, airports, utilities, freshwater, sewer)</a:t>
            </a:r>
          </a:p>
          <a:p>
            <a:pPr marL="742950" lvl="1" indent="-285750"/>
            <a:r>
              <a:rPr lang="en-US" sz="2000" dirty="0" smtClean="0"/>
              <a:t>The environment (local labor pool availability and training, quality of local schools, affordability of housing for employees, existence of a network of  public transportation)</a:t>
            </a:r>
          </a:p>
          <a:p>
            <a:pPr marL="742950" lvl="1" indent="-285750"/>
            <a:r>
              <a:rPr lang="en-US" sz="2000" dirty="0" smtClean="0"/>
              <a:t>The local political environment (local authorities’ support for foreign investment, taxation, operating costs)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Decision: Parcel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To determine the actual parcel or building to consider for a warehouse, a company considers:</a:t>
            </a:r>
            <a:endParaRPr lang="en-US" sz="2000" dirty="0"/>
          </a:p>
          <a:p>
            <a:pPr marL="798513" lvl="1" indent="-341313">
              <a:buFontTx/>
              <a:buAutoNum type="arabicPeriod"/>
            </a:pPr>
            <a:endParaRPr lang="en-US" sz="2000" dirty="0" smtClean="0"/>
          </a:p>
          <a:p>
            <a:pPr marL="742950" lvl="1" indent="-285750"/>
            <a:r>
              <a:rPr lang="en-US" sz="2000" dirty="0" smtClean="0"/>
              <a:t>Operating costs (costs of acquiring land or building, construction costs, taxation, road access)</a:t>
            </a:r>
          </a:p>
          <a:p>
            <a:pPr marL="742950" lvl="1" indent="-285750"/>
            <a:r>
              <a:rPr lang="en-US" sz="2000" dirty="0" smtClean="0"/>
              <a:t>Employee support (public transportation, proximity of child-care facilities, proximity to housing)</a:t>
            </a:r>
            <a:endParaRPr lang="en-US" sz="2000" dirty="0"/>
          </a:p>
          <a:p>
            <a:pPr marL="798513" lvl="1" indent="-341313" eaLnBrk="0" hangingPunct="0"/>
            <a:r>
              <a:rPr lang="en-US" sz="2000" dirty="0" smtClean="0"/>
              <a:t>Facility quality (building fundamentals, utilities, drainage, room for expansion, parking spaces)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Companies have to consider many factors in a location decision.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2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03238"/>
              </p:ext>
            </p:extLst>
          </p:nvPr>
        </p:nvGraphicFramePr>
        <p:xfrm>
          <a:off x="490538" y="923925"/>
          <a:ext cx="8162925" cy="501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Image" r:id="rId3" imgW="10780920" imgH="6628320" progId="Photoshop.Image.13">
                  <p:embed/>
                </p:oleObj>
              </mc:Choice>
              <mc:Fallback>
                <p:oleObj name="Image" r:id="rId3" imgW="10780920" imgH="662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538" y="923925"/>
                        <a:ext cx="8162925" cy="501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2487" y="5629907"/>
            <a:ext cx="6668862" cy="64633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Bright" pitchFamily="18" charset="0"/>
              </a:rPr>
              <a:t>A warehouse location with access to water, rail, and road transportation in Turkey.</a:t>
            </a:r>
            <a:endParaRPr lang="en-US" dirty="0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Ownership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78" y="1981200"/>
            <a:ext cx="7221766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Warehouses can be of three types:</a:t>
            </a:r>
          </a:p>
          <a:p>
            <a:r>
              <a:rPr lang="en-US" sz="2000" dirty="0" smtClean="0"/>
              <a:t>A </a:t>
            </a:r>
            <a:r>
              <a:rPr lang="en-US" sz="2000" b="1" dirty="0" smtClean="0"/>
              <a:t>public warehouse</a:t>
            </a:r>
            <a:r>
              <a:rPr lang="en-US" sz="2000" dirty="0" smtClean="0"/>
              <a:t> rents space to any company seeking it, and the warehouse operates using its own employees and systems. For the user, a public warehouse is a variable cost.</a:t>
            </a:r>
          </a:p>
          <a:p>
            <a:r>
              <a:rPr lang="en-US" sz="2000" dirty="0" smtClean="0"/>
              <a:t>A </a:t>
            </a:r>
            <a:r>
              <a:rPr lang="en-US" sz="2000" b="1" dirty="0" smtClean="0"/>
              <a:t>contract warehouse</a:t>
            </a:r>
            <a:r>
              <a:rPr lang="en-US" sz="2000" b="1" i="1" dirty="0" smtClean="0"/>
              <a:t> </a:t>
            </a:r>
            <a:r>
              <a:rPr lang="en-US" sz="2000" dirty="0" smtClean="0"/>
              <a:t>is owned by the company using the space, but managed by another company that uses its own employees and systems to manage it.</a:t>
            </a:r>
          </a:p>
          <a:p>
            <a:r>
              <a:rPr lang="en-US" sz="2000" dirty="0" smtClean="0"/>
              <a:t>A </a:t>
            </a:r>
            <a:r>
              <a:rPr lang="en-US" sz="2000" b="1" dirty="0" smtClean="0"/>
              <a:t>private warehouse</a:t>
            </a:r>
            <a:r>
              <a:rPr lang="en-US" sz="2000" b="1" i="1" dirty="0" smtClean="0"/>
              <a:t> </a:t>
            </a:r>
            <a:r>
              <a:rPr lang="en-US" sz="2000" dirty="0" smtClean="0"/>
              <a:t>is owned and operated by the company using it, and it employs its own personnel and uses its own systems.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07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hapter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pter14.potx" id="{CC931BE3-B1D1-44E1-8DCB-588BC8BFDDB2}" vid="{2F1E236E-03EB-4F97-8E8C-9A4559D5A5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4770</TotalTime>
  <Words>1571</Words>
  <Application>Microsoft Office PowerPoint</Application>
  <PresentationFormat>On-screen Show (4:3)</PresentationFormat>
  <Paragraphs>163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Lucida Bright</vt:lpstr>
      <vt:lpstr>Office Theme</vt:lpstr>
      <vt:lpstr>Office Theme</vt:lpstr>
      <vt:lpstr>Office Theme</vt:lpstr>
      <vt:lpstr>Office Theme</vt:lpstr>
      <vt:lpstr>chapter15</vt:lpstr>
      <vt:lpstr>Image</vt:lpstr>
      <vt:lpstr>Adobe Photoshop Image</vt:lpstr>
      <vt:lpstr>Chapter 15 International Warehousing</vt:lpstr>
      <vt:lpstr>International Warehouses and Distribution Centers</vt:lpstr>
      <vt:lpstr>Warehousing Functions</vt:lpstr>
      <vt:lpstr>Location Decisions</vt:lpstr>
      <vt:lpstr>Location Decision: National Level</vt:lpstr>
      <vt:lpstr>Location Decision: Municipal Level</vt:lpstr>
      <vt:lpstr>Location Decision: Parcel Level</vt:lpstr>
      <vt:lpstr>PowerPoint Presentation</vt:lpstr>
      <vt:lpstr>Warehouse Ownership</vt:lpstr>
      <vt:lpstr>Warehouse Activities</vt:lpstr>
      <vt:lpstr>Warehouse Receiving</vt:lpstr>
      <vt:lpstr>Warehouse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Warehouse Picking Strategies</vt:lpstr>
      <vt:lpstr>PowerPoint Presentation</vt:lpstr>
      <vt:lpstr>PowerPoint Presentation</vt:lpstr>
      <vt:lpstr>PowerPoint Presentation</vt:lpstr>
      <vt:lpstr>Warehouse Picking Methods</vt:lpstr>
      <vt:lpstr>Warehouse Picking Techniques (I)</vt:lpstr>
      <vt:lpstr>Warehouse Picking Techniques (II)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Warehouse Packaging and Shipping</vt:lpstr>
      <vt:lpstr>PowerPoint Presentation</vt:lpstr>
      <vt:lpstr>PowerPoint Presentation</vt:lpstr>
      <vt:lpstr>Warehouse Other Operations</vt:lpstr>
      <vt:lpstr>PowerPoint Presentation</vt:lpstr>
      <vt:lpstr>Warehouse Layout Options</vt:lpstr>
      <vt:lpstr>A-B-C Rule</vt:lpstr>
      <vt:lpstr>Warehouse Security</vt:lpstr>
      <vt:lpstr>Warehouses as a Marketing Tool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International Trade</dc:title>
  <dc:creator>Pierre</dc:creator>
  <cp:lastModifiedBy>Pierre David</cp:lastModifiedBy>
  <cp:revision>81</cp:revision>
  <dcterms:created xsi:type="dcterms:W3CDTF">2013-08-07T18:50:55Z</dcterms:created>
  <dcterms:modified xsi:type="dcterms:W3CDTF">2017-07-17T00:35:34Z</dcterms:modified>
</cp:coreProperties>
</file>