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799" r:id="rId2"/>
    <p:sldMasterId id="2147483811" r:id="rId3"/>
    <p:sldMasterId id="2147483824" r:id="rId4"/>
    <p:sldMasterId id="2147483848" r:id="rId5"/>
  </p:sldMasterIdLst>
  <p:sldIdLst>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278" r:id="rId25"/>
    <p:sldId id="279" r:id="rId26"/>
    <p:sldId id="285" r:id="rId27"/>
    <p:sldId id="280" r:id="rId28"/>
    <p:sldId id="281" r:id="rId29"/>
    <p:sldId id="282" r:id="rId30"/>
    <p:sldId id="284" r:id="rId31"/>
    <p:sldId id="283" r:id="rId32"/>
    <p:sldId id="286" r:id="rId33"/>
    <p:sldId id="287" r:id="rId34"/>
    <p:sldId id="288" r:id="rId35"/>
    <p:sldId id="289" r:id="rId36"/>
    <p:sldId id="290" r:id="rId37"/>
    <p:sldId id="291" r:id="rId38"/>
    <p:sldId id="292" r:id="rId39"/>
    <p:sldId id="294" r:id="rId40"/>
    <p:sldId id="295" r:id="rId41"/>
    <p:sldId id="293" r:id="rId42"/>
    <p:sldId id="296" r:id="rId43"/>
    <p:sldId id="297" r:id="rId44"/>
    <p:sldId id="298" r:id="rId45"/>
    <p:sldId id="299" r:id="rId46"/>
    <p:sldId id="30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59"/>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7518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751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1852C-D850-A949-99BB-F76F51DABDC0}"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1852C-D850-A949-99BB-F76F51DABDC0}"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1852C-D850-A949-99BB-F76F51DABDC0}"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1852C-D850-A949-99BB-F76F51DABDC0}"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852C-D850-A949-99BB-F76F51DABDC0}"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487DC-0FDD-1540-AD98-CA083695056C}"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87DC-0FDD-1540-AD98-CA083695056C}"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487DC-0FDD-1540-AD98-CA083695056C}"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487DC-0FDD-1540-AD98-CA083695056C}"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1B4E-F332-2C45-993B-8D82C45641AB}"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41AF6-A899-664A-A9AF-6A96A8669607}"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41AF6-A899-664A-A9AF-6A96A8669607}"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41AF6-A899-664A-A9AF-6A96A8669607}"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695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317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203" y="1600200"/>
            <a:ext cx="30039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11B4E-F332-2C45-993B-8D82C45641AB}"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41AF6-A899-664A-A9AF-6A96A8669607}"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41AF6-A899-664A-A9AF-6A96A8669607}"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570281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541100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C2EA2B-82AD-5149-BAD8-D33CD7950502}" type="datetimeFigureOut">
              <a:rPr lang="en-US" smtClean="0"/>
              <a:pPr/>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F1679-83E0-4571-98D7-4BB535B5F505}" type="slidenum">
              <a:rPr lang="en-US" smtClean="0"/>
              <a:pPr/>
              <a:t>‹#›</a:t>
            </a:fld>
            <a:endParaRPr lang="en-US"/>
          </a:p>
        </p:txBody>
      </p:sp>
    </p:spTree>
    <p:extLst>
      <p:ext uri="{BB962C8B-B14F-4D97-AF65-F5344CB8AC3E}">
        <p14:creationId xmlns:p14="http://schemas.microsoft.com/office/powerpoint/2010/main" val="3018249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2EA2B-82AD-5149-BAD8-D33CD7950502}" type="datetimeFigureOut">
              <a:rPr lang="en-US" smtClean="0"/>
              <a:pPr/>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6186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3528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3528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137094" y="1535113"/>
            <a:ext cx="34526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37093" y="2174875"/>
            <a:ext cx="34526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BB11B4E-F332-2C45-993B-8D82C45641AB}"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2EA2B-82AD-5149-BAD8-D33CD7950502}" type="datetimeFigureOut">
              <a:rPr lang="en-US" smtClean="0"/>
              <a:pPr/>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4199262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2EA2B-82AD-5149-BAD8-D33CD7950502}" type="datetimeFigureOut">
              <a:rPr lang="en-US" smtClean="0"/>
              <a:pPr/>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66401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2EA2B-82AD-5149-BAD8-D33CD7950502}" type="datetimeFigureOut">
              <a:rPr lang="en-US" smtClean="0"/>
              <a:pPr/>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56576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5619A-1501-4A5A-A2D9-B329C9FA5AFB}" type="slidenum">
              <a:rPr lang="en-US" smtClean="0"/>
              <a:t>‹#›</a:t>
            </a:fld>
            <a:endParaRPr lang="en-US"/>
          </a:p>
        </p:txBody>
      </p:sp>
    </p:spTree>
    <p:extLst>
      <p:ext uri="{BB962C8B-B14F-4D97-AF65-F5344CB8AC3E}">
        <p14:creationId xmlns:p14="http://schemas.microsoft.com/office/powerpoint/2010/main" val="531405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4283393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715774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105767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AC2EA2B-82AD-5149-BAD8-D33CD7950502}" type="datetimeFigureOut">
              <a:rPr lang="en-US" smtClean="0"/>
              <a:pPr/>
              <a:t>6/19/2017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Slide Number Placeholder 6"/>
          <p:cNvSpPr>
            <a:spLocks noGrp="1"/>
          </p:cNvSpPr>
          <p:nvPr>
            <p:ph type="sldNum" sz="quarter" idx="12"/>
          </p:nvPr>
        </p:nvSpPr>
        <p:spPr>
          <a:xfrm>
            <a:off x="8305800" y="242234"/>
            <a:ext cx="554038" cy="365125"/>
          </a:xfrm>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726362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9065" y="5816600"/>
            <a:ext cx="5367867"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Rectangle 6"/>
          <p:cNvSpPr/>
          <p:nvPr/>
        </p:nvSpPr>
        <p:spPr>
          <a:xfrm>
            <a:off x="282575" y="228600"/>
            <a:ext cx="4235450" cy="55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729692" y="3013286"/>
            <a:ext cx="1283098" cy="127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729692" y="1621335"/>
            <a:ext cx="1283098" cy="1271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729692" y="228600"/>
            <a:ext cx="1283098" cy="12716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17838" y="3783754"/>
            <a:ext cx="1283098" cy="127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C2EA2B-82AD-5149-BAD8-D33CD7950502}" type="datetimeFigureOut">
              <a:rPr lang="en-US" smtClean="0"/>
              <a:pPr/>
              <a:t>6/19/2017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11B4E-F332-2C45-993B-8D82C45641AB}"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1B4E-F332-2C45-993B-8D82C45641AB}"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622" y="4800600"/>
            <a:ext cx="656555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6622" y="612775"/>
            <a:ext cx="656555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6622" y="5367338"/>
            <a:ext cx="656555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2.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1B4E-F332-2C45-993B-8D82C45641AB}" type="datetimeFigureOut">
              <a:rPr lang="en-US" smtClean="0"/>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94D38-F559-EF4B-B59D-45F4D029A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85115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115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1852C-D850-A949-99BB-F76F51DABDC0}" type="datetimeFigureOut">
              <a:rPr lang="en-US" smtClean="0"/>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04ED5-0522-B349-9B0E-C8F6232F73E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487DC-0FDD-1540-AD98-CA083695056C}" type="datetimeFigureOut">
              <a:rPr lang="en-US" smtClean="0"/>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CE250-A873-9947-968A-2BA3B0D6BF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1AF6-A899-664A-A9AF-6A96A8669607}" type="datetimeFigureOut">
              <a:rPr lang="en-US" smtClean="0"/>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7805-B2C8-BD4C-858A-1D2159EB84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C2EA2B-82AD-5149-BAD8-D33CD7950502}" type="datetimeFigureOut">
              <a:rPr lang="en-US" smtClean="0"/>
              <a:pPr/>
              <a:t>6/19/2017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94AEE4-A8FF-4B44-99AC-156393C0D008}" type="slidenum">
              <a:rPr lang="en-US" smtClean="0"/>
              <a:pPr/>
              <a:t>‹#›</a:t>
            </a:fld>
            <a:endParaRPr lang="en-US"/>
          </a:p>
        </p:txBody>
      </p:sp>
    </p:spTree>
    <p:extLst>
      <p:ext uri="{BB962C8B-B14F-4D97-AF65-F5344CB8AC3E}">
        <p14:creationId xmlns:p14="http://schemas.microsoft.com/office/powerpoint/2010/main" val="33038656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777" r:id="rId13"/>
    <p:sldLayoutId id="2147483797" r:id="rId14"/>
  </p:sldLayoutIdLst>
  <p:txStyles>
    <p:titleStyle>
      <a:lvl1pPr algn="l" defTabSz="685800" rtl="0" eaLnBrk="1" latinLnBrk="0" hangingPunct="1">
        <a:lnSpc>
          <a:spcPct val="90000"/>
        </a:lnSpc>
        <a:spcBef>
          <a:spcPct val="0"/>
        </a:spcBef>
        <a:buNone/>
        <a:defRPr sz="3300" kern="1200">
          <a:solidFill>
            <a:schemeClr val="bg1"/>
          </a:solidFill>
          <a:latin typeface="Lucida Bright" panose="0204060205050502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ucida Bright" panose="020406020505050203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ucida Bright" panose="0204060205050502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ucida Bright" panose="020406020505050203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47.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58906" y="3143250"/>
            <a:ext cx="6660584" cy="1362075"/>
          </a:xfrm>
        </p:spPr>
        <p:txBody>
          <a:bodyPr>
            <a:normAutofit/>
          </a:bodyPr>
          <a:lstStyle/>
          <a:p>
            <a:r>
              <a:rPr lang="en-US" b="1" dirty="0" smtClean="0">
                <a:solidFill>
                  <a:srgbClr val="FFFFFF"/>
                </a:solidFill>
              </a:rPr>
              <a:t>Chapter 14</a:t>
            </a:r>
            <a:br>
              <a:rPr lang="en-US" b="1" dirty="0" smtClean="0">
                <a:solidFill>
                  <a:srgbClr val="FFFFFF"/>
                </a:solidFill>
              </a:rPr>
            </a:br>
            <a:r>
              <a:rPr lang="en-US" dirty="0" smtClean="0">
                <a:solidFill>
                  <a:srgbClr val="FFFFFF"/>
                </a:solidFill>
              </a:rPr>
              <a:t>Packaging for Export </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14" y="968040"/>
            <a:ext cx="7881257" cy="5249394"/>
          </a:xfrm>
          <a:prstGeom prst="rect">
            <a:avLst/>
          </a:prstGeom>
        </p:spPr>
      </p:pic>
      <p:sp>
        <p:nvSpPr>
          <p:cNvPr id="5" name="TextBox 4"/>
          <p:cNvSpPr txBox="1"/>
          <p:nvPr/>
        </p:nvSpPr>
        <p:spPr>
          <a:xfrm>
            <a:off x="301430" y="3465643"/>
            <a:ext cx="1962800" cy="2862322"/>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If the cargo does not fill the container completely, the goods should be centered in the container and solidly braced against the walls.</a:t>
            </a:r>
          </a:p>
        </p:txBody>
      </p:sp>
    </p:spTree>
    <p:extLst>
      <p:ext uri="{BB962C8B-B14F-4D97-AF65-F5344CB8AC3E}">
        <p14:creationId xmlns:p14="http://schemas.microsoft.com/office/powerpoint/2010/main" val="3972432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FCL Ocean Cargo</a:t>
            </a:r>
            <a:endParaRPr lang="en-US" dirty="0"/>
          </a:p>
        </p:txBody>
      </p:sp>
      <p:sp>
        <p:nvSpPr>
          <p:cNvPr id="3" name="Content Placeholder 2"/>
          <p:cNvSpPr>
            <a:spLocks noGrp="1"/>
          </p:cNvSpPr>
          <p:nvPr>
            <p:ph idx="1"/>
          </p:nvPr>
        </p:nvSpPr>
        <p:spPr>
          <a:xfrm>
            <a:off x="498475" y="1981200"/>
            <a:ext cx="7099754" cy="4144963"/>
          </a:xfrm>
        </p:spPr>
        <p:txBody>
          <a:bodyPr>
            <a:normAutofit/>
          </a:bodyPr>
          <a:lstStyle/>
          <a:p>
            <a:pPr marL="0" indent="0">
              <a:buNone/>
            </a:pPr>
            <a:r>
              <a:rPr lang="en-US" sz="2000" dirty="0"/>
              <a:t>FCL cargo should be loaded according to the following rules:</a:t>
            </a:r>
          </a:p>
          <a:p>
            <a:r>
              <a:rPr lang="en-US" sz="2000" dirty="0" smtClean="0"/>
              <a:t>The </a:t>
            </a:r>
            <a:r>
              <a:rPr lang="en-US" sz="2000" dirty="0"/>
              <a:t>center of gravity should be at the center of the container, front-to-back, and side-to-side</a:t>
            </a:r>
            <a:r>
              <a:rPr lang="en-US" sz="2000" dirty="0" smtClean="0"/>
              <a:t>.</a:t>
            </a:r>
            <a:endParaRPr lang="en-US" sz="2000" dirty="0"/>
          </a:p>
          <a:p>
            <a:r>
              <a:rPr lang="en-US" sz="2000" dirty="0"/>
              <a:t>The heavier items should be at the bottom.</a:t>
            </a:r>
          </a:p>
          <a:p>
            <a:r>
              <a:rPr lang="en-US" sz="2000" dirty="0" smtClean="0"/>
              <a:t>The </a:t>
            </a:r>
            <a:r>
              <a:rPr lang="en-US" sz="2000" dirty="0"/>
              <a:t>goods should be braced with blocking or dunnage.</a:t>
            </a:r>
          </a:p>
          <a:p>
            <a:r>
              <a:rPr lang="en-US" sz="2000" dirty="0" smtClean="0"/>
              <a:t>The </a:t>
            </a:r>
            <a:r>
              <a:rPr lang="en-US" sz="2000" dirty="0"/>
              <a:t>goods should be placed on pallets or dunnage to raise them above the floor of the container (to protect them from water damage).</a:t>
            </a:r>
          </a:p>
          <a:p>
            <a:r>
              <a:rPr lang="en-US" sz="2000" dirty="0" smtClean="0"/>
              <a:t>A </a:t>
            </a:r>
            <a:r>
              <a:rPr lang="en-US" sz="2000" dirty="0"/>
              <a:t>desiccant should be used to protect from ambient humidity.</a:t>
            </a:r>
          </a:p>
          <a:p>
            <a:pPr marL="0" indent="0">
              <a:buNone/>
            </a:pPr>
            <a:endParaRPr lang="en-US" dirty="0"/>
          </a:p>
        </p:txBody>
      </p:sp>
    </p:spTree>
    <p:extLst>
      <p:ext uri="{BB962C8B-B14F-4D97-AF65-F5344CB8AC3E}">
        <p14:creationId xmlns:p14="http://schemas.microsoft.com/office/powerpoint/2010/main" val="220498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LCL Ocean Cargo</a:t>
            </a:r>
            <a:endParaRPr lang="en-US" dirty="0"/>
          </a:p>
        </p:txBody>
      </p:sp>
      <p:sp>
        <p:nvSpPr>
          <p:cNvPr id="3" name="Content Placeholder 2"/>
          <p:cNvSpPr>
            <a:spLocks noGrp="1"/>
          </p:cNvSpPr>
          <p:nvPr>
            <p:ph idx="1"/>
          </p:nvPr>
        </p:nvSpPr>
        <p:spPr/>
        <p:txBody>
          <a:bodyPr/>
          <a:lstStyle/>
          <a:p>
            <a:pPr marL="0" indent="0">
              <a:buNone/>
            </a:pPr>
            <a:r>
              <a:rPr lang="en-US" sz="2000" dirty="0"/>
              <a:t>LCL cargo should be even better protected than FCL cargo. The goods are likely to be handled more frequently and be placed near goods that may not have been well packaged.</a:t>
            </a:r>
          </a:p>
          <a:p>
            <a:pPr marL="0" indent="0">
              <a:buNone/>
            </a:pPr>
            <a:r>
              <a:rPr lang="en-US" sz="2000" dirty="0" smtClean="0"/>
              <a:t>LCL </a:t>
            </a:r>
            <a:r>
              <a:rPr lang="en-US" sz="2000" dirty="0"/>
              <a:t>cargo should be boxed or crated with strong corners (in case another cargo is placed on top of it), protected from humidity with shrink wrap or stretch wrap, and well marked with handling instructions.</a:t>
            </a:r>
          </a:p>
          <a:p>
            <a:endParaRPr lang="en-US" dirty="0"/>
          </a:p>
        </p:txBody>
      </p:sp>
    </p:spTree>
    <p:extLst>
      <p:ext uri="{BB962C8B-B14F-4D97-AF65-F5344CB8AC3E}">
        <p14:creationId xmlns:p14="http://schemas.microsoft.com/office/powerpoint/2010/main" val="99245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66" y="1379651"/>
            <a:ext cx="7875094" cy="4095048"/>
          </a:xfrm>
          <a:prstGeom prst="rect">
            <a:avLst/>
          </a:prstGeom>
        </p:spPr>
      </p:pic>
      <p:sp>
        <p:nvSpPr>
          <p:cNvPr id="5" name="TextBox 4"/>
          <p:cNvSpPr txBox="1"/>
          <p:nvPr/>
        </p:nvSpPr>
        <p:spPr>
          <a:xfrm>
            <a:off x="1715513" y="5265831"/>
            <a:ext cx="6545396" cy="369332"/>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C</a:t>
            </a:r>
            <a:r>
              <a:rPr lang="en-US" dirty="0" smtClean="0">
                <a:solidFill>
                  <a:srgbClr val="000000"/>
                </a:solidFill>
                <a:latin typeface="Lucida Bright" pitchFamily="18" charset="0"/>
              </a:rPr>
              <a:t>rates and boxes used for LCL cargo.</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335544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66" y="1531122"/>
            <a:ext cx="7875094" cy="3792106"/>
          </a:xfrm>
          <a:prstGeom prst="rect">
            <a:avLst/>
          </a:prstGeom>
        </p:spPr>
      </p:pic>
      <p:sp>
        <p:nvSpPr>
          <p:cNvPr id="5" name="TextBox 4"/>
          <p:cNvSpPr txBox="1"/>
          <p:nvPr/>
        </p:nvSpPr>
        <p:spPr>
          <a:xfrm>
            <a:off x="4278086" y="5718985"/>
            <a:ext cx="4136571"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Two means of recording </a:t>
            </a:r>
            <a:r>
              <a:rPr lang="en-US" dirty="0" smtClean="0">
                <a:solidFill>
                  <a:srgbClr val="000000"/>
                </a:solidFill>
                <a:latin typeface="Lucida Bright" pitchFamily="18" charset="0"/>
              </a:rPr>
              <a:t>whether a </a:t>
            </a:r>
            <a:r>
              <a:rPr lang="en-US" dirty="0">
                <a:solidFill>
                  <a:srgbClr val="000000"/>
                </a:solidFill>
                <a:latin typeface="Lucida Bright" pitchFamily="18" charset="0"/>
              </a:rPr>
              <a:t>box </a:t>
            </a:r>
            <a:r>
              <a:rPr lang="en-US" dirty="0" smtClean="0">
                <a:solidFill>
                  <a:srgbClr val="000000"/>
                </a:solidFill>
                <a:latin typeface="Lucida Bright" pitchFamily="18" charset="0"/>
              </a:rPr>
              <a:t>was mishandled </a:t>
            </a:r>
            <a:r>
              <a:rPr lang="en-US" dirty="0">
                <a:solidFill>
                  <a:srgbClr val="000000"/>
                </a:solidFill>
                <a:latin typeface="Lucida Bright" pitchFamily="18" charset="0"/>
              </a:rPr>
              <a:t>in transit</a:t>
            </a:r>
            <a:r>
              <a:rPr lang="en-US" dirty="0" smtClean="0">
                <a:solidFill>
                  <a:srgbClr val="000000"/>
                </a:solidFill>
                <a:latin typeface="Lucida Bright" pitchFamily="18" charset="0"/>
              </a:rPr>
              <a: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637899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Breakbulk </a:t>
            </a:r>
            <a:r>
              <a:rPr lang="en-US" dirty="0"/>
              <a:t>O</a:t>
            </a:r>
            <a:r>
              <a:rPr lang="en-US" dirty="0" smtClean="0"/>
              <a:t>cean Cargo</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Breakbulk </a:t>
            </a:r>
            <a:r>
              <a:rPr lang="en-US" sz="2000" dirty="0"/>
              <a:t>cargo (general cargo) is not placed in a container, but is placed directly into the hold of a ship. It is generally too large or too heavy to be placed in a container.</a:t>
            </a:r>
          </a:p>
          <a:p>
            <a:pPr marL="0" indent="0">
              <a:buNone/>
            </a:pPr>
            <a:r>
              <a:rPr lang="en-US" sz="2000" dirty="0" smtClean="0"/>
              <a:t>Breakbulk </a:t>
            </a:r>
            <a:r>
              <a:rPr lang="en-US" sz="2000" dirty="0"/>
              <a:t>cargo must be packaged so that it can be handled at all steps of the voyage. Most of the time, it is placed in crates or boxes</a:t>
            </a:r>
            <a:r>
              <a:rPr lang="en-US" sz="2000" dirty="0" smtClean="0"/>
              <a:t>. </a:t>
            </a:r>
          </a:p>
          <a:p>
            <a:pPr marL="0" indent="0">
              <a:buNone/>
            </a:pPr>
            <a:r>
              <a:rPr lang="en-US" sz="2000" dirty="0" smtClean="0"/>
              <a:t>Some breakbulk cargo is placed on flat-top containers if it is small enough to be placed on top of a stack of containers.</a:t>
            </a:r>
            <a:endParaRPr lang="en-US" sz="2000" dirty="0"/>
          </a:p>
        </p:txBody>
      </p:sp>
    </p:spTree>
    <p:extLst>
      <p:ext uri="{BB962C8B-B14F-4D97-AF65-F5344CB8AC3E}">
        <p14:creationId xmlns:p14="http://schemas.microsoft.com/office/powerpoint/2010/main" val="2530457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73" y="784927"/>
            <a:ext cx="8050569" cy="5284100"/>
          </a:xfrm>
          <a:prstGeom prst="rect">
            <a:avLst/>
          </a:prstGeom>
        </p:spPr>
      </p:pic>
      <p:sp>
        <p:nvSpPr>
          <p:cNvPr id="5" name="TextBox 4"/>
          <p:cNvSpPr txBox="1"/>
          <p:nvPr/>
        </p:nvSpPr>
        <p:spPr>
          <a:xfrm>
            <a:off x="761999" y="5860499"/>
            <a:ext cx="7265299"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Breakbulk goods </a:t>
            </a:r>
            <a:r>
              <a:rPr lang="en-US" dirty="0" smtClean="0">
                <a:solidFill>
                  <a:srgbClr val="000000"/>
                </a:solidFill>
                <a:latin typeface="Lucida Bright" pitchFamily="18" charset="0"/>
              </a:rPr>
              <a:t>are </a:t>
            </a:r>
            <a:r>
              <a:rPr lang="en-US" dirty="0" smtClean="0">
                <a:solidFill>
                  <a:srgbClr val="000000"/>
                </a:solidFill>
                <a:latin typeface="Lucida Bright" pitchFamily="18" charset="0"/>
              </a:rPr>
              <a:t>placed directly in the cargo hold of a breakbulk ship. </a:t>
            </a:r>
            <a:r>
              <a:rPr lang="en-US" dirty="0" smtClean="0">
                <a:solidFill>
                  <a:srgbClr val="000000"/>
                </a:solidFill>
                <a:latin typeface="Lucida Bright" pitchFamily="18" charset="0"/>
              </a:rPr>
              <a:t>Some are in boxes.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168164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Breakbulk Ocean Cargo</a:t>
            </a:r>
            <a:endParaRPr lang="en-US" dirty="0"/>
          </a:p>
        </p:txBody>
      </p:sp>
      <p:sp>
        <p:nvSpPr>
          <p:cNvPr id="3" name="Content Placeholder 2"/>
          <p:cNvSpPr>
            <a:spLocks noGrp="1"/>
          </p:cNvSpPr>
          <p:nvPr>
            <p:ph idx="1"/>
          </p:nvPr>
        </p:nvSpPr>
        <p:spPr/>
        <p:txBody>
          <a:bodyPr/>
          <a:lstStyle/>
          <a:p>
            <a:pPr marL="0" indent="0">
              <a:buNone/>
            </a:pPr>
            <a:r>
              <a:rPr lang="en-US" sz="2000" dirty="0" smtClean="0"/>
              <a:t>Breakbulk </a:t>
            </a:r>
            <a:r>
              <a:rPr lang="en-US" sz="2000" dirty="0"/>
              <a:t>packaging alternatives includes </a:t>
            </a:r>
            <a:r>
              <a:rPr lang="en-US" sz="2000" dirty="0" smtClean="0"/>
              <a:t>unitized packages that can be handled by human labor, such as bags</a:t>
            </a:r>
            <a:r>
              <a:rPr lang="en-US" sz="2000" dirty="0"/>
              <a:t>, bales, </a:t>
            </a:r>
            <a:r>
              <a:rPr lang="en-US" sz="2000" dirty="0" smtClean="0"/>
              <a:t>or drums</a:t>
            </a:r>
            <a:r>
              <a:rPr lang="en-US" sz="2000" dirty="0"/>
              <a:t>, and </a:t>
            </a:r>
            <a:r>
              <a:rPr lang="en-US" sz="2000" dirty="0" smtClean="0"/>
              <a:t>those can be only be handled with mechanized equipment, such as flexible </a:t>
            </a:r>
            <a:r>
              <a:rPr lang="en-US" sz="2000" dirty="0"/>
              <a:t>intermediate-bulk </a:t>
            </a:r>
            <a:r>
              <a:rPr lang="en-US" sz="2000" dirty="0" smtClean="0"/>
              <a:t>containers and rolls.</a:t>
            </a:r>
          </a:p>
          <a:p>
            <a:pPr marL="0" indent="0">
              <a:buNone/>
            </a:pPr>
            <a:r>
              <a:rPr lang="en-US" sz="2000" dirty="0" smtClean="0"/>
              <a:t>Some breakbulk cargo is actually not packaged at all and the goods are placed directly in the ship’s hold.</a:t>
            </a:r>
            <a:endParaRPr lang="en-US" sz="2000" dirty="0"/>
          </a:p>
          <a:p>
            <a:pPr marL="0" indent="0">
              <a:buNone/>
            </a:pPr>
            <a:endParaRPr lang="en-US" dirty="0"/>
          </a:p>
        </p:txBody>
      </p:sp>
    </p:spTree>
    <p:extLst>
      <p:ext uri="{BB962C8B-B14F-4D97-AF65-F5344CB8AC3E}">
        <p14:creationId xmlns:p14="http://schemas.microsoft.com/office/powerpoint/2010/main" val="324453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27" b="2003"/>
          <a:stretch/>
        </p:blipFill>
        <p:spPr>
          <a:xfrm>
            <a:off x="525806" y="612801"/>
            <a:ext cx="8053392" cy="5526741"/>
          </a:xfrm>
          <a:prstGeom prst="rect">
            <a:avLst/>
          </a:prstGeom>
        </p:spPr>
      </p:pic>
      <p:sp>
        <p:nvSpPr>
          <p:cNvPr id="5" name="TextBox 4"/>
          <p:cNvSpPr txBox="1"/>
          <p:nvPr/>
        </p:nvSpPr>
        <p:spPr>
          <a:xfrm>
            <a:off x="674915" y="5816376"/>
            <a:ext cx="3962399"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Cocoa beans bags placed directly in the cargo hold of a 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984934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77" y="631942"/>
            <a:ext cx="8375303" cy="5322933"/>
          </a:xfrm>
          <a:prstGeom prst="rect">
            <a:avLst/>
          </a:prstGeom>
        </p:spPr>
      </p:pic>
      <p:sp>
        <p:nvSpPr>
          <p:cNvPr id="5" name="TextBox 4"/>
          <p:cNvSpPr txBox="1"/>
          <p:nvPr/>
        </p:nvSpPr>
        <p:spPr>
          <a:xfrm>
            <a:off x="4582828" y="5642985"/>
            <a:ext cx="3859043"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Cotton packaged in bales in a warehouse awaiting shipment.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957049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for Export</a:t>
            </a:r>
            <a:endParaRPr lang="en-US" dirty="0"/>
          </a:p>
        </p:txBody>
      </p:sp>
      <p:sp>
        <p:nvSpPr>
          <p:cNvPr id="3" name="Content Placeholder 2"/>
          <p:cNvSpPr>
            <a:spLocks noGrp="1"/>
          </p:cNvSpPr>
          <p:nvPr>
            <p:ph idx="1"/>
          </p:nvPr>
        </p:nvSpPr>
        <p:spPr/>
        <p:txBody>
          <a:bodyPr/>
          <a:lstStyle/>
          <a:p>
            <a:r>
              <a:rPr lang="en-US" dirty="0"/>
              <a:t>Introduction to Packaging</a:t>
            </a:r>
          </a:p>
          <a:p>
            <a:r>
              <a:rPr lang="en-US" dirty="0"/>
              <a:t>Packaging for Each Mode of Transportation</a:t>
            </a:r>
          </a:p>
          <a:p>
            <a:r>
              <a:rPr lang="en-US" dirty="0"/>
              <a:t>Security</a:t>
            </a:r>
          </a:p>
          <a:p>
            <a:r>
              <a:rPr lang="en-US" dirty="0"/>
              <a:t>Hazardous Goods</a:t>
            </a:r>
          </a:p>
          <a:p>
            <a:r>
              <a:rPr lang="en-US" dirty="0"/>
              <a:t>Refrigerated Goods</a:t>
            </a:r>
          </a:p>
          <a:p>
            <a:r>
              <a:rPr lang="en-US" dirty="0"/>
              <a:t>Packaging as a Marketing Tool</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2" y="501313"/>
            <a:ext cx="7881258" cy="5939471"/>
          </a:xfrm>
          <a:prstGeom prst="rect">
            <a:avLst/>
          </a:prstGeom>
        </p:spPr>
      </p:pic>
      <p:sp>
        <p:nvSpPr>
          <p:cNvPr id="5" name="TextBox 4"/>
          <p:cNvSpPr txBox="1"/>
          <p:nvPr/>
        </p:nvSpPr>
        <p:spPr>
          <a:xfrm>
            <a:off x="576942" y="5947785"/>
            <a:ext cx="3581401"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Tapioca packaged in flexible intermediate-bulk containers.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62285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942" y="515577"/>
            <a:ext cx="7881258" cy="5910943"/>
          </a:xfrm>
          <a:prstGeom prst="rect">
            <a:avLst/>
          </a:prstGeom>
        </p:spPr>
      </p:pic>
      <p:sp>
        <p:nvSpPr>
          <p:cNvPr id="5" name="TextBox 4"/>
          <p:cNvSpPr txBox="1"/>
          <p:nvPr/>
        </p:nvSpPr>
        <p:spPr>
          <a:xfrm>
            <a:off x="576942" y="5947785"/>
            <a:ext cx="2960915"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Rolls of paper unloaded with a vacuum system. </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459957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424542" y="644530"/>
            <a:ext cx="7881258" cy="3606522"/>
          </a:xfrm>
          <a:prstGeom prst="rect">
            <a:avLst/>
          </a:prstGeom>
        </p:spPr>
      </p:pic>
      <p:sp>
        <p:nvSpPr>
          <p:cNvPr id="5" name="TextBox 4"/>
          <p:cNvSpPr txBox="1"/>
          <p:nvPr/>
        </p:nvSpPr>
        <p:spPr>
          <a:xfrm>
            <a:off x="609599" y="4458397"/>
            <a:ext cx="3026231" cy="1200329"/>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Granite blocks in the port of </a:t>
            </a:r>
            <a:r>
              <a:rPr lang="en-US" dirty="0" err="1" smtClean="0">
                <a:solidFill>
                  <a:srgbClr val="000000"/>
                </a:solidFill>
                <a:latin typeface="Lucida Bright" pitchFamily="18" charset="0"/>
              </a:rPr>
              <a:t>Sète</a:t>
            </a:r>
            <a:r>
              <a:rPr lang="en-US" dirty="0" smtClean="0">
                <a:solidFill>
                  <a:srgbClr val="000000"/>
                </a:solidFill>
                <a:latin typeface="Lucida Bright" pitchFamily="18" charset="0"/>
              </a:rPr>
              <a:t>, France, </a:t>
            </a:r>
            <a:r>
              <a:rPr lang="en-US" dirty="0" smtClean="0">
                <a:solidFill>
                  <a:srgbClr val="000000"/>
                </a:solidFill>
                <a:latin typeface="Lucida Bright" pitchFamily="18" charset="0"/>
              </a:rPr>
              <a:t>and on their way from the port to a finishing plant. </a:t>
            </a:r>
            <a:endParaRPr lang="en-US" dirty="0">
              <a:solidFill>
                <a:srgbClr val="000000"/>
              </a:solidFill>
              <a:latin typeface="Lucida Bright"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7856" t="32147" r="9167" b="28646"/>
          <a:stretch/>
        </p:blipFill>
        <p:spPr>
          <a:xfrm>
            <a:off x="3820886" y="3788229"/>
            <a:ext cx="3929742" cy="2688771"/>
          </a:xfrm>
          <a:prstGeom prst="rect">
            <a:avLst/>
          </a:prstGeom>
        </p:spPr>
      </p:pic>
    </p:spTree>
    <p:extLst>
      <p:ext uri="{BB962C8B-B14F-4D97-AF65-F5344CB8AC3E}">
        <p14:creationId xmlns:p14="http://schemas.microsoft.com/office/powerpoint/2010/main" val="3626947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Breakbulk Cargo Markings</a:t>
            </a:r>
            <a:endParaRPr lang="en-US" dirty="0"/>
          </a:p>
        </p:txBody>
      </p:sp>
      <p:sp>
        <p:nvSpPr>
          <p:cNvPr id="3" name="Content Placeholder 2"/>
          <p:cNvSpPr>
            <a:spLocks noGrp="1"/>
          </p:cNvSpPr>
          <p:nvPr>
            <p:ph idx="1"/>
          </p:nvPr>
        </p:nvSpPr>
        <p:spPr/>
        <p:txBody>
          <a:bodyPr/>
          <a:lstStyle/>
          <a:p>
            <a:pPr marL="0" indent="0">
              <a:buNone/>
            </a:pPr>
            <a:endParaRPr lang="en-US" sz="2000" dirty="0" smtClean="0"/>
          </a:p>
          <a:p>
            <a:pPr marL="0" indent="0">
              <a:buNone/>
            </a:pPr>
            <a:r>
              <a:rPr lang="en-US" sz="2000" dirty="0" smtClean="0"/>
              <a:t>The </a:t>
            </a:r>
            <a:r>
              <a:rPr lang="en-US" sz="2000" dirty="0"/>
              <a:t>International Plant Protection Convention (IPPC) mandates that wood used for packing or dunnage be treated with chemicals to prevent insect infestations</a:t>
            </a:r>
            <a:r>
              <a:rPr lang="en-US" sz="2000" dirty="0" smtClean="0"/>
              <a:t>.</a:t>
            </a:r>
          </a:p>
          <a:p>
            <a:pPr marL="0" indent="0">
              <a:buNone/>
            </a:pPr>
            <a:endParaRPr lang="en-US" sz="2000" dirty="0" smtClean="0"/>
          </a:p>
          <a:p>
            <a:pPr marL="0" indent="0">
              <a:buNone/>
            </a:pPr>
            <a:r>
              <a:rPr lang="en-US" sz="2000" dirty="0" smtClean="0"/>
              <a:t>Marking </a:t>
            </a:r>
            <a:r>
              <a:rPr lang="en-US" sz="2000" dirty="0"/>
              <a:t>international shipments with international handling pictorials help protect them from poor handling (they are </a:t>
            </a:r>
            <a:r>
              <a:rPr lang="en-US" sz="2000" dirty="0" smtClean="0"/>
              <a:t>  not </a:t>
            </a:r>
            <a:r>
              <a:rPr lang="en-US" sz="2000" dirty="0"/>
              <a:t>language specific), as well as from theft and pilferage.</a:t>
            </a:r>
          </a:p>
          <a:p>
            <a:pPr marL="0" indent="0">
              <a:buNone/>
            </a:pPr>
            <a:endParaRPr lang="en-US" sz="2000" b="1" dirty="0"/>
          </a:p>
          <a:p>
            <a:pPr marL="0" indent="0">
              <a:buNone/>
            </a:pPr>
            <a:endParaRPr lang="en-US" dirty="0"/>
          </a:p>
        </p:txBody>
      </p:sp>
    </p:spTree>
    <p:extLst>
      <p:ext uri="{BB962C8B-B14F-4D97-AF65-F5344CB8AC3E}">
        <p14:creationId xmlns:p14="http://schemas.microsoft.com/office/powerpoint/2010/main" val="378087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482" y="515575"/>
            <a:ext cx="6306918" cy="5136333"/>
          </a:xfrm>
          <a:prstGeom prst="rect">
            <a:avLst/>
          </a:prstGeom>
        </p:spPr>
      </p:pic>
      <p:sp>
        <p:nvSpPr>
          <p:cNvPr id="5" name="TextBox 4"/>
          <p:cNvSpPr txBox="1"/>
          <p:nvPr/>
        </p:nvSpPr>
        <p:spPr>
          <a:xfrm>
            <a:off x="1572640" y="5723371"/>
            <a:ext cx="6092602"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The International Plant Protection Convention (IPPC) mandates that wood used for packing or dunnage be treated with chemicals to prevent insect infestations.</a:t>
            </a:r>
          </a:p>
        </p:txBody>
      </p:sp>
    </p:spTree>
    <p:extLst>
      <p:ext uri="{BB962C8B-B14F-4D97-AF65-F5344CB8AC3E}">
        <p14:creationId xmlns:p14="http://schemas.microsoft.com/office/powerpoint/2010/main" val="3131345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206" y="515575"/>
            <a:ext cx="3835469" cy="5136333"/>
          </a:xfrm>
          <a:prstGeom prst="rect">
            <a:avLst/>
          </a:prstGeom>
        </p:spPr>
      </p:pic>
      <p:sp>
        <p:nvSpPr>
          <p:cNvPr id="5" name="TextBox 4"/>
          <p:cNvSpPr txBox="1"/>
          <p:nvPr/>
        </p:nvSpPr>
        <p:spPr>
          <a:xfrm>
            <a:off x="1679798" y="5723371"/>
            <a:ext cx="5878286"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Marking international shipments with international handling pictorials help protect them from poor handling, as well as from theft and pilferage.</a:t>
            </a:r>
          </a:p>
        </p:txBody>
      </p:sp>
    </p:spTree>
    <p:extLst>
      <p:ext uri="{BB962C8B-B14F-4D97-AF65-F5344CB8AC3E}">
        <p14:creationId xmlns:p14="http://schemas.microsoft.com/office/powerpoint/2010/main" val="1987507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Cargo</a:t>
            </a:r>
            <a:endParaRPr lang="en-US" dirty="0"/>
          </a:p>
        </p:txBody>
      </p:sp>
      <p:sp>
        <p:nvSpPr>
          <p:cNvPr id="3" name="Content Placeholder 2"/>
          <p:cNvSpPr>
            <a:spLocks noGrp="1"/>
          </p:cNvSpPr>
          <p:nvPr>
            <p:ph idx="1"/>
          </p:nvPr>
        </p:nvSpPr>
        <p:spPr/>
        <p:txBody>
          <a:bodyPr/>
          <a:lstStyle/>
          <a:p>
            <a:pPr marL="0" indent="0">
              <a:buNone/>
            </a:pPr>
            <a:r>
              <a:rPr lang="en-US" sz="2000" dirty="0"/>
              <a:t>Bulk cargo (dry or wet bulk) is cargo that is placed directly in the holds of the ship, without packaging of any kind.</a:t>
            </a:r>
          </a:p>
          <a:p>
            <a:pPr marL="0" indent="0">
              <a:buNone/>
            </a:pPr>
            <a:r>
              <a:rPr lang="en-US" sz="2000" dirty="0" smtClean="0"/>
              <a:t>Containerized cargoes and breakbulk cargoes are loaded </a:t>
            </a:r>
            <a:r>
              <a:rPr lang="en-US" sz="2000" dirty="0"/>
              <a:t>and unloaded using cranes, one unit at a time. </a:t>
            </a:r>
            <a:endParaRPr lang="en-US" sz="2000" dirty="0" smtClean="0"/>
          </a:p>
          <a:p>
            <a:pPr marL="0" indent="0">
              <a:buNone/>
            </a:pPr>
            <a:r>
              <a:rPr lang="en-US" sz="2000" dirty="0" smtClean="0"/>
              <a:t>In </a:t>
            </a:r>
            <a:r>
              <a:rPr lang="en-US" sz="2000" dirty="0"/>
              <a:t>contrast, bulk cargo is loaded and unloaded with continuous methods such as vacuum pumps, conveyor belts, pipes, augers, ...and so on.</a:t>
            </a:r>
          </a:p>
          <a:p>
            <a:pPr marL="0" indent="0">
              <a:buNone/>
            </a:pPr>
            <a:endParaRPr lang="en-US" dirty="0"/>
          </a:p>
        </p:txBody>
      </p:sp>
    </p:spTree>
    <p:extLst>
      <p:ext uri="{BB962C8B-B14F-4D97-AF65-F5344CB8AC3E}">
        <p14:creationId xmlns:p14="http://schemas.microsoft.com/office/powerpoint/2010/main" val="116615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49" y="643931"/>
            <a:ext cx="8313749" cy="5447593"/>
          </a:xfrm>
          <a:prstGeom prst="rect">
            <a:avLst/>
          </a:prstGeom>
        </p:spPr>
      </p:pic>
      <p:sp>
        <p:nvSpPr>
          <p:cNvPr id="5" name="TextBox 4"/>
          <p:cNvSpPr txBox="1"/>
          <p:nvPr/>
        </p:nvSpPr>
        <p:spPr>
          <a:xfrm>
            <a:off x="4256314" y="5768358"/>
            <a:ext cx="4325026"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Dry bulk cargo </a:t>
            </a:r>
            <a:r>
              <a:rPr lang="en-US" dirty="0" smtClean="0">
                <a:solidFill>
                  <a:srgbClr val="000000"/>
                </a:solidFill>
                <a:latin typeface="Lucida Bright" pitchFamily="18" charset="0"/>
              </a:rPr>
              <a:t>(grain) </a:t>
            </a:r>
            <a:r>
              <a:rPr lang="en-US" dirty="0">
                <a:solidFill>
                  <a:srgbClr val="000000"/>
                </a:solidFill>
                <a:latin typeface="Lucida Bright" pitchFamily="18" charset="0"/>
              </a:rPr>
              <a:t>is </a:t>
            </a:r>
            <a:r>
              <a:rPr lang="en-US" dirty="0" smtClean="0">
                <a:solidFill>
                  <a:srgbClr val="000000"/>
                </a:solidFill>
                <a:latin typeface="Lucida Bright" pitchFamily="18" charset="0"/>
              </a:rPr>
              <a:t>loaded </a:t>
            </a:r>
            <a:r>
              <a:rPr lang="en-US" dirty="0">
                <a:solidFill>
                  <a:srgbClr val="000000"/>
                </a:solidFill>
                <a:latin typeface="Lucida Bright" pitchFamily="18" charset="0"/>
              </a:rPr>
              <a:t>using a </a:t>
            </a:r>
            <a:r>
              <a:rPr lang="en-US" dirty="0" smtClean="0">
                <a:solidFill>
                  <a:srgbClr val="000000"/>
                </a:solidFill>
                <a:latin typeface="Lucida Bright" pitchFamily="18" charset="0"/>
              </a:rPr>
              <a:t>conveyor belt and a chute.</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616243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66" y="585027"/>
            <a:ext cx="8313749" cy="5565402"/>
          </a:xfrm>
          <a:prstGeom prst="rect">
            <a:avLst/>
          </a:prstGeom>
        </p:spPr>
      </p:pic>
      <p:sp>
        <p:nvSpPr>
          <p:cNvPr id="5" name="TextBox 4"/>
          <p:cNvSpPr txBox="1"/>
          <p:nvPr/>
        </p:nvSpPr>
        <p:spPr>
          <a:xfrm>
            <a:off x="1679798" y="5908429"/>
            <a:ext cx="5878286"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Dry bulk cargo (</a:t>
            </a:r>
            <a:r>
              <a:rPr lang="en-US" dirty="0" smtClean="0">
                <a:solidFill>
                  <a:srgbClr val="000000"/>
                </a:solidFill>
                <a:latin typeface="Lucida Bright" pitchFamily="18" charset="0"/>
              </a:rPr>
              <a:t>alumina) can be </a:t>
            </a:r>
            <a:r>
              <a:rPr lang="en-US" dirty="0">
                <a:solidFill>
                  <a:srgbClr val="000000"/>
                </a:solidFill>
                <a:latin typeface="Lucida Bright" pitchFamily="18" charset="0"/>
              </a:rPr>
              <a:t>unloaded using a vacuum pump.</a:t>
            </a:r>
          </a:p>
        </p:txBody>
      </p:sp>
    </p:spTree>
    <p:extLst>
      <p:ext uri="{BB962C8B-B14F-4D97-AF65-F5344CB8AC3E}">
        <p14:creationId xmlns:p14="http://schemas.microsoft.com/office/powerpoint/2010/main" val="25862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Transport</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Air transport is less hazardous to cargo than ocean transport: nevertheless, cargo should be well protected for air transport.</a:t>
            </a:r>
          </a:p>
          <a:p>
            <a:pPr marL="0" indent="0">
              <a:buNone/>
            </a:pPr>
            <a:r>
              <a:rPr lang="en-US" sz="2000" dirty="0" smtClean="0"/>
              <a:t>Secondary </a:t>
            </a:r>
            <a:r>
              <a:rPr lang="en-US" sz="2000" dirty="0"/>
              <a:t>packaging is not appropriate for air shipment because it does not sufficiently protect goods during the flight and airport handling operations, and the commercial markings of the packaging make the goods a tempting target for thieves.  </a:t>
            </a:r>
            <a:endParaRPr lang="en-US" sz="2000" dirty="0" smtClean="0"/>
          </a:p>
          <a:p>
            <a:pPr marL="0" indent="0">
              <a:buNone/>
            </a:pPr>
            <a:r>
              <a:rPr lang="en-US" sz="2000" dirty="0" smtClean="0"/>
              <a:t>Air cargo containers are designed to facilitate the loading  and unloading of aircraft, and not to act as intermodal containers used in other means of transportation.</a:t>
            </a:r>
            <a:endParaRPr lang="en-US" sz="2000" dirty="0"/>
          </a:p>
          <a:p>
            <a:pPr marL="0" indent="0">
              <a:buNone/>
            </a:pPr>
            <a:endParaRPr lang="en-US" sz="2000" dirty="0"/>
          </a:p>
        </p:txBody>
      </p:sp>
    </p:spTree>
    <p:extLst>
      <p:ext uri="{BB962C8B-B14F-4D97-AF65-F5344CB8AC3E}">
        <p14:creationId xmlns:p14="http://schemas.microsoft.com/office/powerpoint/2010/main" val="318241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Functions</a:t>
            </a:r>
            <a:endParaRPr lang="en-US" dirty="0"/>
          </a:p>
        </p:txBody>
      </p:sp>
      <p:sp>
        <p:nvSpPr>
          <p:cNvPr id="3" name="Content Placeholder 2"/>
          <p:cNvSpPr>
            <a:spLocks noGrp="1"/>
          </p:cNvSpPr>
          <p:nvPr>
            <p:ph idx="1"/>
          </p:nvPr>
        </p:nvSpPr>
        <p:spPr>
          <a:xfrm>
            <a:off x="498474" y="1981200"/>
            <a:ext cx="7317469" cy="4144963"/>
          </a:xfrm>
        </p:spPr>
        <p:txBody>
          <a:bodyPr/>
          <a:lstStyle/>
          <a:p>
            <a:pPr marL="0" indent="0">
              <a:buNone/>
            </a:pPr>
            <a:r>
              <a:rPr lang="en-US" sz="2000" dirty="0"/>
              <a:t>Packaging has three functions:</a:t>
            </a:r>
          </a:p>
          <a:p>
            <a:pPr marL="800100" lvl="1" indent="-342900"/>
            <a:r>
              <a:rPr lang="en-US" dirty="0" smtClean="0"/>
              <a:t>It </a:t>
            </a:r>
            <a:r>
              <a:rPr lang="en-US" dirty="0"/>
              <a:t>protects the goods during transport</a:t>
            </a:r>
          </a:p>
          <a:p>
            <a:pPr marL="800100" lvl="1" indent="-342900"/>
            <a:r>
              <a:rPr lang="en-US" dirty="0"/>
              <a:t>It allows the handling of goods without damage</a:t>
            </a:r>
          </a:p>
          <a:p>
            <a:pPr marL="800100" lvl="1" indent="-342900"/>
            <a:r>
              <a:rPr lang="en-US" dirty="0"/>
              <a:t>It is part of the customer service strategy of the firm: good packaging reflects positively on the exporter’s firm. </a:t>
            </a:r>
          </a:p>
          <a:p>
            <a:pPr marL="0" indent="0">
              <a:buNone/>
            </a:pPr>
            <a:r>
              <a:rPr lang="en-US" sz="2000" dirty="0"/>
              <a:t>Although the costs of packaging generally increase as the protection of the goods increases, it is important to remember that insurers will deny damage claims if they observe improper packaging</a:t>
            </a:r>
            <a:r>
              <a:rPr lang="en-US" sz="2000" dirty="0" smtClean="0"/>
              <a:t>.</a:t>
            </a:r>
          </a:p>
          <a:p>
            <a:pPr marL="0" indent="0">
              <a:buNone/>
            </a:pPr>
            <a:r>
              <a:rPr lang="en-US" sz="2000" dirty="0" smtClean="0"/>
              <a:t>Packaging is always the responsibility of the exporter, regardless of the Incoterms® rule used in the transaction.</a:t>
            </a:r>
            <a:endParaRPr lang="en-US" sz="2000" dirty="0"/>
          </a:p>
          <a:p>
            <a:pPr marL="0" indent="0">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2553" y="585027"/>
            <a:ext cx="7872774" cy="5565402"/>
          </a:xfrm>
          <a:prstGeom prst="rect">
            <a:avLst/>
          </a:prstGeom>
        </p:spPr>
      </p:pic>
      <p:sp>
        <p:nvSpPr>
          <p:cNvPr id="5" name="TextBox 4"/>
          <p:cNvSpPr txBox="1"/>
          <p:nvPr/>
        </p:nvSpPr>
        <p:spPr>
          <a:xfrm>
            <a:off x="1679798" y="5908429"/>
            <a:ext cx="5878286" cy="646331"/>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Air cargo containers are </a:t>
            </a:r>
            <a:r>
              <a:rPr lang="en-US" dirty="0" smtClean="0">
                <a:solidFill>
                  <a:srgbClr val="000000"/>
                </a:solidFill>
                <a:latin typeface="Lucida Bright" pitchFamily="18" charset="0"/>
              </a:rPr>
              <a:t>different </a:t>
            </a:r>
            <a:r>
              <a:rPr lang="en-US" dirty="0">
                <a:solidFill>
                  <a:srgbClr val="000000"/>
                </a:solidFill>
                <a:latin typeface="Lucida Bright" pitchFamily="18" charset="0"/>
              </a:rPr>
              <a:t>from ocean cargo </a:t>
            </a:r>
            <a:r>
              <a:rPr lang="en-US" dirty="0" smtClean="0">
                <a:solidFill>
                  <a:srgbClr val="000000"/>
                </a:solidFill>
                <a:latin typeface="Lucida Bright" pitchFamily="18" charset="0"/>
              </a:rPr>
              <a:t>containers and only facilitate handling.</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473236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and Rail Transport</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Goods will generally travel by road for a portion of their international voyage, but the main international carriage can be by ocean, air, or rail. Packaging needs are dictated by the main mode of transportation.</a:t>
            </a:r>
          </a:p>
          <a:p>
            <a:pPr marL="0" indent="0">
              <a:buNone/>
            </a:pPr>
            <a:r>
              <a:rPr lang="en-US" sz="2000" dirty="0" smtClean="0"/>
              <a:t>Rail transportation requires the same level of packaging as ocean transportation; goods are subjected to sudden accelerations and decelerations, as well as exposure to bad weather and changing temperatures.</a:t>
            </a:r>
          </a:p>
          <a:p>
            <a:pPr marL="0" indent="0">
              <a:buNone/>
            </a:pPr>
            <a:r>
              <a:rPr lang="en-US" sz="2000" dirty="0" smtClean="0"/>
              <a:t>Rail companies provide packaging guidelines for shippers.</a:t>
            </a:r>
            <a:endParaRPr lang="en-US" sz="2000" dirty="0"/>
          </a:p>
        </p:txBody>
      </p:sp>
    </p:spTree>
    <p:extLst>
      <p:ext uri="{BB962C8B-B14F-4D97-AF65-F5344CB8AC3E}">
        <p14:creationId xmlns:p14="http://schemas.microsoft.com/office/powerpoint/2010/main" val="1991119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8672" y="585027"/>
            <a:ext cx="7420536" cy="5565402"/>
          </a:xfrm>
          <a:prstGeom prst="rect">
            <a:avLst/>
          </a:prstGeom>
        </p:spPr>
      </p:pic>
      <p:sp>
        <p:nvSpPr>
          <p:cNvPr id="5" name="TextBox 4"/>
          <p:cNvSpPr txBox="1"/>
          <p:nvPr/>
        </p:nvSpPr>
        <p:spPr>
          <a:xfrm>
            <a:off x="395282" y="5827263"/>
            <a:ext cx="5700717"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Container cargo traveling by rail should be as carefully braced as it is for ocean transportation.</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87767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Packaging security issues center around pilferage and theft.</a:t>
            </a:r>
          </a:p>
          <a:p>
            <a:pPr marL="0" indent="0">
              <a:buNone/>
            </a:pPr>
            <a:r>
              <a:rPr lang="en-US" sz="2000" dirty="0" smtClean="0"/>
              <a:t>Good </a:t>
            </a:r>
            <a:r>
              <a:rPr lang="en-US" sz="2000" dirty="0"/>
              <a:t>packaging security practices include:</a:t>
            </a:r>
          </a:p>
          <a:p>
            <a:pPr marL="800100" lvl="1" indent="-342900"/>
            <a:r>
              <a:rPr lang="en-US" sz="2000" dirty="0" smtClean="0"/>
              <a:t>Tamper-proof </a:t>
            </a:r>
            <a:r>
              <a:rPr lang="en-US" sz="2000" dirty="0"/>
              <a:t>seals on all FCL shipments.</a:t>
            </a:r>
          </a:p>
          <a:p>
            <a:pPr marL="800100" lvl="1" indent="-342900"/>
            <a:r>
              <a:rPr lang="en-US" sz="2000" dirty="0" smtClean="0"/>
              <a:t>Measures </a:t>
            </a:r>
            <a:r>
              <a:rPr lang="en-US" sz="2000" dirty="0"/>
              <a:t>designed to hide the nature of the goods being shipped (making secondary packaging “anonymous”).</a:t>
            </a:r>
          </a:p>
          <a:p>
            <a:pPr marL="800100" lvl="1" indent="-342900"/>
            <a:r>
              <a:rPr lang="en-US" sz="2000" dirty="0" smtClean="0"/>
              <a:t>Measures </a:t>
            </a:r>
            <a:r>
              <a:rPr lang="en-US" sz="2000" dirty="0"/>
              <a:t>designed to keep shipment information confidential.</a:t>
            </a:r>
          </a:p>
          <a:p>
            <a:pPr marL="0" indent="0">
              <a:buNone/>
            </a:pPr>
            <a:endParaRPr lang="en-US" dirty="0"/>
          </a:p>
        </p:txBody>
      </p:sp>
    </p:spTree>
    <p:extLst>
      <p:ext uri="{BB962C8B-B14F-4D97-AF65-F5344CB8AC3E}">
        <p14:creationId xmlns:p14="http://schemas.microsoft.com/office/powerpoint/2010/main" val="423197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9" y="413107"/>
            <a:ext cx="8094996" cy="5933263"/>
          </a:xfrm>
          <a:prstGeom prst="rect">
            <a:avLst/>
          </a:prstGeom>
        </p:spPr>
      </p:pic>
      <p:sp>
        <p:nvSpPr>
          <p:cNvPr id="5" name="TextBox 4"/>
          <p:cNvSpPr txBox="1"/>
          <p:nvPr/>
        </p:nvSpPr>
        <p:spPr>
          <a:xfrm>
            <a:off x="482369" y="2107753"/>
            <a:ext cx="1901603" cy="313932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Container seals: the top one is a bolt seal, the bottom one is a wire seal. Bolt seals are required for shipments to the United States.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149134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Dangerous Goods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Hazardous cargo can be shipped by ocean and by air, but most dangerous goods (flammable, explosive, or toxic goods) are shipped by </a:t>
            </a:r>
            <a:r>
              <a:rPr lang="en-US" sz="2000" dirty="0" smtClean="0"/>
              <a:t>ocean.</a:t>
            </a:r>
            <a:endParaRPr lang="en-US" sz="2000" dirty="0"/>
          </a:p>
          <a:p>
            <a:pPr marL="0" indent="0">
              <a:buNone/>
            </a:pPr>
            <a:r>
              <a:rPr lang="en-US" sz="2000" dirty="0" smtClean="0"/>
              <a:t>If </a:t>
            </a:r>
            <a:r>
              <a:rPr lang="en-US" sz="2000" dirty="0"/>
              <a:t>they are containerized, they are shipped “above deck” rather than “under deck.”</a:t>
            </a:r>
            <a:endParaRPr lang="en-US" sz="2000" b="1" dirty="0"/>
          </a:p>
          <a:p>
            <a:pPr marL="0" indent="0">
              <a:buNone/>
            </a:pPr>
            <a:r>
              <a:rPr lang="en-US" sz="2000" dirty="0"/>
              <a:t>The shipment of dangerous goods by sea is regulated by the International Maritime Organization.</a:t>
            </a:r>
            <a:endParaRPr lang="en-US" sz="2000" b="1" dirty="0"/>
          </a:p>
          <a:p>
            <a:pPr marL="0" indent="0">
              <a:buNone/>
            </a:pPr>
            <a:r>
              <a:rPr lang="en-US" sz="2000" dirty="0"/>
              <a:t>The shipment of dangerous goods by air is regulated by the International Air Transport Association (IATA).</a:t>
            </a:r>
            <a:endParaRPr lang="en-US" sz="2000" b="1" dirty="0"/>
          </a:p>
          <a:p>
            <a:pPr marL="0" indent="0">
              <a:buNone/>
            </a:pPr>
            <a:endParaRPr lang="en-US" sz="2000" dirty="0"/>
          </a:p>
        </p:txBody>
      </p:sp>
    </p:spTree>
    <p:extLst>
      <p:ext uri="{BB962C8B-B14F-4D97-AF65-F5344CB8AC3E}">
        <p14:creationId xmlns:p14="http://schemas.microsoft.com/office/powerpoint/2010/main" val="2221008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Refrigerated Goods</a:t>
            </a:r>
            <a:endParaRPr lang="en-US" dirty="0"/>
          </a:p>
        </p:txBody>
      </p:sp>
      <p:sp>
        <p:nvSpPr>
          <p:cNvPr id="3" name="Content Placeholder 2"/>
          <p:cNvSpPr>
            <a:spLocks noGrp="1"/>
          </p:cNvSpPr>
          <p:nvPr>
            <p:ph idx="1"/>
          </p:nvPr>
        </p:nvSpPr>
        <p:spPr/>
        <p:txBody>
          <a:bodyPr/>
          <a:lstStyle/>
          <a:p>
            <a:pPr marL="0" indent="0">
              <a:buNone/>
            </a:pPr>
            <a:r>
              <a:rPr lang="en-US" sz="2000" dirty="0"/>
              <a:t>Goods requiring refrigeration make up another category of cargo that demands particular care and specialized packaging services. </a:t>
            </a:r>
          </a:p>
          <a:p>
            <a:pPr marL="0" indent="0">
              <a:buNone/>
            </a:pPr>
            <a:r>
              <a:rPr lang="en-US" sz="2000" dirty="0" smtClean="0"/>
              <a:t>Refrigerated </a:t>
            </a:r>
            <a:r>
              <a:rPr lang="en-US" sz="2000" dirty="0"/>
              <a:t>goods usually require very specific handling, </a:t>
            </a:r>
            <a:r>
              <a:rPr lang="en-US" sz="2000" dirty="0" smtClean="0"/>
              <a:t> and </a:t>
            </a:r>
            <a:r>
              <a:rPr lang="en-US" sz="2000" dirty="0"/>
              <a:t>therefore, most refrigerated goods travel “alone,” and </a:t>
            </a:r>
            <a:r>
              <a:rPr lang="en-US" sz="2000" dirty="0" smtClean="0"/>
              <a:t> are </a:t>
            </a:r>
            <a:r>
              <a:rPr lang="en-US" sz="2000" dirty="0"/>
              <a:t>not mixed with other refrigerated goods.</a:t>
            </a:r>
          </a:p>
          <a:p>
            <a:pPr marL="0" indent="0">
              <a:buNone/>
            </a:pPr>
            <a:r>
              <a:rPr lang="en-US" sz="2000" dirty="0"/>
              <a:t>Goods requiring refrigeration are placed in refrigerated containers that are self-powered, or powered through the ship’s electrical system. They can also be placed in refrigerated holds in the ship.</a:t>
            </a:r>
          </a:p>
          <a:p>
            <a:pPr marL="0" indent="0">
              <a:buNone/>
            </a:pPr>
            <a:endParaRPr lang="en-US" dirty="0"/>
          </a:p>
        </p:txBody>
      </p:sp>
    </p:spTree>
    <p:extLst>
      <p:ext uri="{BB962C8B-B14F-4D97-AF65-F5344CB8AC3E}">
        <p14:creationId xmlns:p14="http://schemas.microsoft.com/office/powerpoint/2010/main" val="3989953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29" t="4963" r="4291" b="6788"/>
          <a:stretch/>
        </p:blipFill>
        <p:spPr>
          <a:xfrm>
            <a:off x="380999" y="454140"/>
            <a:ext cx="8033657" cy="5935775"/>
          </a:xfrm>
          <a:prstGeom prst="rect">
            <a:avLst/>
          </a:prstGeom>
        </p:spPr>
      </p:pic>
      <p:sp>
        <p:nvSpPr>
          <p:cNvPr id="5" name="TextBox 4"/>
          <p:cNvSpPr txBox="1"/>
          <p:nvPr/>
        </p:nvSpPr>
        <p:spPr>
          <a:xfrm>
            <a:off x="2060799" y="5743581"/>
            <a:ext cx="4514173" cy="923330"/>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Reefers sometimes include shelves to facilitate air circulation and prevent temperature differences in the unit.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63461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746373"/>
            <a:ext cx="8033657" cy="5351308"/>
          </a:xfrm>
          <a:prstGeom prst="rect">
            <a:avLst/>
          </a:prstGeom>
        </p:spPr>
      </p:pic>
      <p:sp>
        <p:nvSpPr>
          <p:cNvPr id="5" name="TextBox 4"/>
          <p:cNvSpPr txBox="1"/>
          <p:nvPr/>
        </p:nvSpPr>
        <p:spPr>
          <a:xfrm>
            <a:off x="1469570" y="5743581"/>
            <a:ext cx="5725887"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Refrigerated cargo can travel by refrigerated ship; a ship designed to transport fruit juice.</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144155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Packaging Issues (I)</a:t>
            </a:r>
            <a:endParaRPr lang="en-US" dirty="0"/>
          </a:p>
        </p:txBody>
      </p:sp>
      <p:sp>
        <p:nvSpPr>
          <p:cNvPr id="3" name="Content Placeholder 2"/>
          <p:cNvSpPr>
            <a:spLocks noGrp="1"/>
          </p:cNvSpPr>
          <p:nvPr>
            <p:ph idx="1"/>
          </p:nvPr>
        </p:nvSpPr>
        <p:spPr>
          <a:xfrm>
            <a:off x="498475" y="1981200"/>
            <a:ext cx="7186840" cy="4144963"/>
          </a:xfrm>
        </p:spPr>
        <p:txBody>
          <a:bodyPr>
            <a:normAutofit/>
          </a:bodyPr>
          <a:lstStyle/>
          <a:p>
            <a:pPr marL="0" indent="0">
              <a:buNone/>
            </a:pPr>
            <a:r>
              <a:rPr lang="en-US" sz="2000" dirty="0"/>
              <a:t>Consumer packages (primary packaging) may </a:t>
            </a:r>
            <a:r>
              <a:rPr lang="en-US" sz="2000" dirty="0" smtClean="0"/>
              <a:t>need to be </a:t>
            </a:r>
            <a:r>
              <a:rPr lang="en-US" sz="2000" dirty="0"/>
              <a:t>different from country to country </a:t>
            </a:r>
            <a:r>
              <a:rPr lang="en-US" sz="2000" dirty="0" smtClean="0"/>
              <a:t>to accommodate consumer preferences.</a:t>
            </a:r>
            <a:endParaRPr lang="en-US" sz="2000" dirty="0"/>
          </a:p>
          <a:p>
            <a:r>
              <a:rPr lang="en-US" sz="2000" dirty="0" smtClean="0"/>
              <a:t>Packaging Size</a:t>
            </a:r>
          </a:p>
          <a:p>
            <a:pPr marL="228600" lvl="1" indent="0">
              <a:buNone/>
            </a:pPr>
            <a:r>
              <a:rPr lang="en-US" sz="2000" dirty="0"/>
              <a:t>Consumer preferences dictate packaging sizes: products are smaller in countries in which retail shopping is done frequently, and larger in those in which consumers shop at greater intervals</a:t>
            </a:r>
            <a:r>
              <a:rPr lang="en-US" sz="2000" dirty="0" smtClean="0"/>
              <a:t>. </a:t>
            </a:r>
            <a:endParaRPr lang="en-US" sz="2000" dirty="0"/>
          </a:p>
          <a:p>
            <a:r>
              <a:rPr lang="en-US" sz="2000" dirty="0" smtClean="0"/>
              <a:t>Packaging Design</a:t>
            </a:r>
          </a:p>
          <a:p>
            <a:pPr marL="228600" lvl="1" indent="0">
              <a:buNone/>
            </a:pPr>
            <a:r>
              <a:rPr lang="en-US" sz="2000" dirty="0"/>
              <a:t>The customary </a:t>
            </a:r>
            <a:r>
              <a:rPr lang="en-US" sz="2000" dirty="0" smtClean="0"/>
              <a:t>design </a:t>
            </a:r>
            <a:r>
              <a:rPr lang="en-US" sz="2000" dirty="0"/>
              <a:t>of the package for a type of product may be different. The color preferences may be different. The shape or materials of the package may be different.</a:t>
            </a:r>
          </a:p>
          <a:p>
            <a:pPr marL="228600" lvl="1" indent="0">
              <a:buNone/>
            </a:pPr>
            <a:endParaRPr lang="en-US" dirty="0" smtClean="0"/>
          </a:p>
        </p:txBody>
      </p:sp>
    </p:spTree>
    <p:extLst>
      <p:ext uri="{BB962C8B-B14F-4D97-AF65-F5344CB8AC3E}">
        <p14:creationId xmlns:p14="http://schemas.microsoft.com/office/powerpoint/2010/main" val="18153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Terminology</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3368" y="1895929"/>
            <a:ext cx="6553198" cy="2184399"/>
          </a:xfrm>
        </p:spPr>
      </p:pic>
      <p:sp>
        <p:nvSpPr>
          <p:cNvPr id="5" name="Content Placeholder 4"/>
          <p:cNvSpPr>
            <a:spLocks noGrp="1"/>
          </p:cNvSpPr>
          <p:nvPr>
            <p:ph sz="half" idx="14"/>
          </p:nvPr>
        </p:nvSpPr>
        <p:spPr>
          <a:xfrm>
            <a:off x="498517" y="4408713"/>
            <a:ext cx="7569157" cy="1722211"/>
          </a:xfrm>
        </p:spPr>
        <p:txBody>
          <a:bodyPr>
            <a:normAutofit/>
          </a:bodyPr>
          <a:lstStyle/>
          <a:p>
            <a:r>
              <a:rPr lang="en-US" sz="2000" dirty="0"/>
              <a:t>Primary packaging is what the final consumer sees. </a:t>
            </a:r>
          </a:p>
          <a:p>
            <a:r>
              <a:rPr lang="en-US" sz="2000" dirty="0"/>
              <a:t>Secondary packaging is what the retailer/wholesaler handles. </a:t>
            </a:r>
          </a:p>
          <a:p>
            <a:r>
              <a:rPr lang="en-US" sz="2000" dirty="0"/>
              <a:t>Tertiary packaging is what is used for transportation</a:t>
            </a:r>
            <a:r>
              <a:rPr lang="en-US" sz="2000" dirty="0" smtClean="0"/>
              <a:t>.</a:t>
            </a:r>
            <a:endParaRPr lang="en-US" sz="2000" dirty="0"/>
          </a:p>
        </p:txBody>
      </p:sp>
    </p:spTree>
    <p:extLst>
      <p:ext uri="{BB962C8B-B14F-4D97-AF65-F5344CB8AC3E}">
        <p14:creationId xmlns:p14="http://schemas.microsoft.com/office/powerpoint/2010/main" val="1003423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Packaging Issues (II)</a:t>
            </a:r>
            <a:endParaRPr lang="en-US" dirty="0"/>
          </a:p>
        </p:txBody>
      </p:sp>
      <p:sp>
        <p:nvSpPr>
          <p:cNvPr id="3" name="Content Placeholder 2"/>
          <p:cNvSpPr>
            <a:spLocks noGrp="1"/>
          </p:cNvSpPr>
          <p:nvPr>
            <p:ph idx="1"/>
          </p:nvPr>
        </p:nvSpPr>
        <p:spPr>
          <a:xfrm>
            <a:off x="498475" y="1981200"/>
            <a:ext cx="7186840" cy="4144963"/>
          </a:xfrm>
        </p:spPr>
        <p:txBody>
          <a:bodyPr>
            <a:normAutofit/>
          </a:bodyPr>
          <a:lstStyle/>
          <a:p>
            <a:pPr marL="0" indent="0">
              <a:buNone/>
            </a:pPr>
            <a:r>
              <a:rPr lang="en-US" sz="2000" dirty="0"/>
              <a:t>Consumer packages (primary packaging) may </a:t>
            </a:r>
            <a:r>
              <a:rPr lang="en-US" sz="2000" dirty="0" smtClean="0"/>
              <a:t>need to be </a:t>
            </a:r>
            <a:r>
              <a:rPr lang="en-US" sz="2000" dirty="0"/>
              <a:t>different from country to </a:t>
            </a:r>
            <a:r>
              <a:rPr lang="en-US" sz="2000" dirty="0" smtClean="0"/>
              <a:t>country to accommodate legal and environmental requirements. </a:t>
            </a:r>
            <a:endParaRPr lang="en-US" sz="2000" dirty="0"/>
          </a:p>
          <a:p>
            <a:r>
              <a:rPr lang="en-US" sz="2000" dirty="0" smtClean="0"/>
              <a:t>Legal requirements</a:t>
            </a:r>
          </a:p>
          <a:p>
            <a:pPr marL="228600" lvl="1" indent="0">
              <a:buNone/>
            </a:pPr>
            <a:r>
              <a:rPr lang="en-US" sz="2000" dirty="0" smtClean="0"/>
              <a:t>Legal </a:t>
            </a:r>
            <a:r>
              <a:rPr lang="en-US" sz="2000" dirty="0"/>
              <a:t>requirements influence the sizes of packages; some countries require multiples of simple metric units (one kg or one liter</a:t>
            </a:r>
            <a:r>
              <a:rPr lang="en-US" sz="2000" dirty="0" smtClean="0"/>
              <a:t>). </a:t>
            </a:r>
          </a:p>
          <a:p>
            <a:r>
              <a:rPr lang="en-US" sz="2000" dirty="0" smtClean="0"/>
              <a:t>Storage and Transportation Environment</a:t>
            </a:r>
          </a:p>
          <a:p>
            <a:pPr marL="228600" lvl="1" indent="0">
              <a:buNone/>
            </a:pPr>
            <a:r>
              <a:rPr lang="en-US" sz="2000" dirty="0"/>
              <a:t>There are a number of environmental factors, such as high humidity, heat, or cold, that influence the design and materials used in primary packaging.</a:t>
            </a:r>
            <a:endParaRPr lang="en-US" sz="2000" dirty="0" smtClean="0"/>
          </a:p>
        </p:txBody>
      </p:sp>
    </p:spTree>
    <p:extLst>
      <p:ext uri="{BB962C8B-B14F-4D97-AF65-F5344CB8AC3E}">
        <p14:creationId xmlns:p14="http://schemas.microsoft.com/office/powerpoint/2010/main" val="4021068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Packaging Issues (III)</a:t>
            </a:r>
            <a:endParaRPr lang="en-US" dirty="0"/>
          </a:p>
        </p:txBody>
      </p:sp>
      <p:sp>
        <p:nvSpPr>
          <p:cNvPr id="3" name="Content Placeholder 2"/>
          <p:cNvSpPr>
            <a:spLocks noGrp="1"/>
          </p:cNvSpPr>
          <p:nvPr>
            <p:ph idx="1"/>
          </p:nvPr>
        </p:nvSpPr>
        <p:spPr>
          <a:xfrm>
            <a:off x="498475" y="1981200"/>
            <a:ext cx="7186840" cy="4144963"/>
          </a:xfrm>
        </p:spPr>
        <p:txBody>
          <a:bodyPr>
            <a:normAutofit/>
          </a:bodyPr>
          <a:lstStyle/>
          <a:p>
            <a:pPr marL="0" indent="0">
              <a:buNone/>
            </a:pPr>
            <a:r>
              <a:rPr lang="en-US" sz="2000" dirty="0" smtClean="0"/>
              <a:t>Secondary packaging </a:t>
            </a:r>
            <a:r>
              <a:rPr lang="en-US" sz="2000" dirty="0"/>
              <a:t>may </a:t>
            </a:r>
            <a:r>
              <a:rPr lang="en-US" sz="2000" dirty="0" smtClean="0"/>
              <a:t>need to be </a:t>
            </a:r>
            <a:r>
              <a:rPr lang="en-US" sz="2000" dirty="0"/>
              <a:t>different from country to country </a:t>
            </a:r>
            <a:r>
              <a:rPr lang="en-US" sz="2000" dirty="0" smtClean="0"/>
              <a:t>to accommodate trade requirements.</a:t>
            </a:r>
            <a:endParaRPr lang="en-US" sz="2000" dirty="0"/>
          </a:p>
          <a:p>
            <a:r>
              <a:rPr lang="en-US" sz="2000" dirty="0" smtClean="0"/>
              <a:t>Legal requirements</a:t>
            </a:r>
          </a:p>
          <a:p>
            <a:pPr marL="228600" lvl="1" indent="0">
              <a:buNone/>
            </a:pPr>
            <a:r>
              <a:rPr lang="en-US" sz="2000" dirty="0" smtClean="0"/>
              <a:t>Laws </a:t>
            </a:r>
            <a:r>
              <a:rPr lang="en-US" sz="2000" dirty="0"/>
              <a:t>may restrict the size of secondary </a:t>
            </a:r>
            <a:r>
              <a:rPr lang="en-US" sz="2000" dirty="0" smtClean="0"/>
              <a:t>packaging. For example weight </a:t>
            </a:r>
            <a:r>
              <a:rPr lang="en-US" sz="2000" dirty="0"/>
              <a:t>must be kept below a </a:t>
            </a:r>
            <a:r>
              <a:rPr lang="en-US" sz="2000" dirty="0" smtClean="0"/>
              <a:t>threshold, so that it can be handled by hand.</a:t>
            </a:r>
            <a:endParaRPr lang="en-US" sz="2000" dirty="0"/>
          </a:p>
          <a:p>
            <a:r>
              <a:rPr lang="en-US" sz="2000" dirty="0" smtClean="0"/>
              <a:t>Storage and Transportation Requirements</a:t>
            </a:r>
          </a:p>
          <a:p>
            <a:pPr marL="228600" lvl="1" indent="0">
              <a:buNone/>
            </a:pPr>
            <a:r>
              <a:rPr lang="en-US" sz="2000" dirty="0"/>
              <a:t>There </a:t>
            </a:r>
            <a:r>
              <a:rPr lang="en-US" sz="2000" dirty="0" smtClean="0"/>
              <a:t>may be a standard pallet size that dictates how large a secondary packaging unit must be.</a:t>
            </a:r>
          </a:p>
        </p:txBody>
      </p:sp>
    </p:spTree>
    <p:extLst>
      <p:ext uri="{BB962C8B-B14F-4D97-AF65-F5344CB8AC3E}">
        <p14:creationId xmlns:p14="http://schemas.microsoft.com/office/powerpoint/2010/main" val="3174560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as a Marketing Tool</a:t>
            </a:r>
            <a:endParaRPr lang="en-US" dirty="0"/>
          </a:p>
        </p:txBody>
      </p:sp>
      <p:sp>
        <p:nvSpPr>
          <p:cNvPr id="3" name="Content Placeholder 2"/>
          <p:cNvSpPr>
            <a:spLocks noGrp="1"/>
          </p:cNvSpPr>
          <p:nvPr>
            <p:ph idx="1"/>
          </p:nvPr>
        </p:nvSpPr>
        <p:spPr/>
        <p:txBody>
          <a:bodyPr/>
          <a:lstStyle/>
          <a:p>
            <a:pPr marL="0" indent="0">
              <a:buNone/>
            </a:pPr>
            <a:r>
              <a:rPr lang="en-US" sz="2000" dirty="0"/>
              <a:t>A benefit of a good packaging policy is the goodwill that it generates with the </a:t>
            </a:r>
            <a:r>
              <a:rPr lang="en-US" sz="2000" dirty="0" smtClean="0"/>
              <a:t>importer, </a:t>
            </a:r>
            <a:r>
              <a:rPr lang="en-US" sz="2000" dirty="0"/>
              <a:t>and the marketing benefits that can be derived from it. </a:t>
            </a:r>
          </a:p>
          <a:p>
            <a:pPr marL="0" indent="0">
              <a:buNone/>
            </a:pPr>
            <a:r>
              <a:rPr lang="en-US" sz="2000" dirty="0" smtClean="0"/>
              <a:t>Importers </a:t>
            </a:r>
            <a:r>
              <a:rPr lang="en-US" sz="2000" dirty="0"/>
              <a:t>welcomes shipments that arrive packaged carefully enough that they do not have to worry about having to challenge invoices or ask for </a:t>
            </a:r>
            <a:r>
              <a:rPr lang="en-US" sz="2000" dirty="0" smtClean="0"/>
              <a:t>the replacement </a:t>
            </a:r>
            <a:r>
              <a:rPr lang="en-US" sz="2000" dirty="0"/>
              <a:t>for damaged goods. </a:t>
            </a:r>
          </a:p>
          <a:p>
            <a:pPr marL="0" indent="0">
              <a:buNone/>
            </a:pPr>
            <a:r>
              <a:rPr lang="en-US" sz="2000" dirty="0"/>
              <a:t>Good packing enhances the relationship between exporter and importer, and builds trust.</a:t>
            </a:r>
          </a:p>
          <a:p>
            <a:endParaRPr lang="en-US" dirty="0"/>
          </a:p>
        </p:txBody>
      </p:sp>
    </p:spTree>
    <p:extLst>
      <p:ext uri="{BB962C8B-B14F-4D97-AF65-F5344CB8AC3E}">
        <p14:creationId xmlns:p14="http://schemas.microsoft.com/office/powerpoint/2010/main" val="2344795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Packaging Objectives</a:t>
            </a:r>
            <a:endParaRPr lang="en-US" dirty="0"/>
          </a:p>
        </p:txBody>
      </p:sp>
      <p:sp>
        <p:nvSpPr>
          <p:cNvPr id="6" name="Content Placeholder 5"/>
          <p:cNvSpPr>
            <a:spLocks noGrp="1"/>
          </p:cNvSpPr>
          <p:nvPr>
            <p:ph idx="1"/>
          </p:nvPr>
        </p:nvSpPr>
        <p:spPr/>
        <p:txBody>
          <a:bodyPr>
            <a:normAutofit/>
          </a:bodyPr>
          <a:lstStyle/>
          <a:p>
            <a:pPr marL="0" indent="0">
              <a:buNone/>
            </a:pPr>
            <a:r>
              <a:rPr lang="en-US" sz="2000" dirty="0"/>
              <a:t>There are three objectives of proper tertiary packaging:</a:t>
            </a:r>
          </a:p>
          <a:p>
            <a:pPr marL="798513" lvl="1" indent="-341313">
              <a:buFontTx/>
              <a:buAutoNum type="arabicPeriod"/>
            </a:pPr>
            <a:endParaRPr lang="en-US" sz="2000" dirty="0" smtClean="0"/>
          </a:p>
          <a:p>
            <a:pPr marL="742950" lvl="1" indent="-285750"/>
            <a:r>
              <a:rPr lang="en-US" sz="2000" dirty="0" smtClean="0"/>
              <a:t>Protect </a:t>
            </a:r>
            <a:r>
              <a:rPr lang="en-US" sz="2000" dirty="0"/>
              <a:t>the goods in transit from mechanical damage: breakage, crushes, nicks, and dents (these perils represent roughly 43 percent of all claims made by shippers to their insurance companies).</a:t>
            </a:r>
          </a:p>
          <a:p>
            <a:pPr marL="798513" lvl="1" indent="-341313" eaLnBrk="0" hangingPunct="0"/>
            <a:r>
              <a:rPr lang="en-US" sz="2000" dirty="0" smtClean="0"/>
              <a:t>Protect </a:t>
            </a:r>
            <a:r>
              <a:rPr lang="en-US" sz="2000" dirty="0"/>
              <a:t>the goods from water damage: sea water, rain, floods, and container sweat (15 percent of claims made).</a:t>
            </a:r>
          </a:p>
          <a:p>
            <a:pPr marL="798513" lvl="1" indent="-341313" eaLnBrk="0" hangingPunct="0"/>
            <a:r>
              <a:rPr lang="en-US" sz="2000" dirty="0" smtClean="0"/>
              <a:t>Protect </a:t>
            </a:r>
            <a:r>
              <a:rPr lang="en-US" sz="2000" dirty="0"/>
              <a:t>the goods from theft and pilferage (21 </a:t>
            </a:r>
            <a:r>
              <a:rPr lang="en-US" sz="2000" dirty="0" smtClean="0"/>
              <a:t>   percent </a:t>
            </a:r>
            <a:r>
              <a:rPr lang="en-US" sz="2000" dirty="0"/>
              <a:t>of claims made).</a:t>
            </a:r>
          </a:p>
          <a:p>
            <a:pPr marL="0" indent="0">
              <a:buNone/>
            </a:pPr>
            <a:endParaRPr lang="en-US" dirty="0"/>
          </a:p>
        </p:txBody>
      </p:sp>
    </p:spTree>
    <p:extLst>
      <p:ext uri="{BB962C8B-B14F-4D97-AF65-F5344CB8AC3E}">
        <p14:creationId xmlns:p14="http://schemas.microsoft.com/office/powerpoint/2010/main" val="177231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Cargo Packaging</a:t>
            </a:r>
            <a:endParaRPr lang="en-US" dirty="0"/>
          </a:p>
        </p:txBody>
      </p:sp>
      <p:sp>
        <p:nvSpPr>
          <p:cNvPr id="3" name="Content Placeholder 2"/>
          <p:cNvSpPr>
            <a:spLocks noGrp="1"/>
          </p:cNvSpPr>
          <p:nvPr>
            <p:ph idx="1"/>
          </p:nvPr>
        </p:nvSpPr>
        <p:spPr>
          <a:xfrm>
            <a:off x="441778" y="1981200"/>
            <a:ext cx="7221766" cy="4144963"/>
          </a:xfrm>
        </p:spPr>
        <p:txBody>
          <a:bodyPr>
            <a:normAutofit/>
          </a:bodyPr>
          <a:lstStyle/>
          <a:p>
            <a:pPr marL="0" indent="0">
              <a:buNone/>
            </a:pPr>
            <a:r>
              <a:rPr lang="en-US" sz="2000" dirty="0"/>
              <a:t>Shipments that are small in size and weight can either be full-container-load (FCL) or less-than-container-load (LCL</a:t>
            </a:r>
            <a:r>
              <a:rPr lang="en-US" sz="2000" dirty="0" smtClean="0"/>
              <a:t>):</a:t>
            </a:r>
          </a:p>
          <a:p>
            <a:r>
              <a:rPr lang="en-US" sz="2000" dirty="0" smtClean="0"/>
              <a:t>An </a:t>
            </a:r>
            <a:r>
              <a:rPr lang="en-US" sz="2000" dirty="0"/>
              <a:t>FCL shipment utilizes the entire capacity of a container, whether it is by weight or by </a:t>
            </a:r>
            <a:r>
              <a:rPr lang="en-US" sz="2000" dirty="0" smtClean="0"/>
              <a:t>volume.</a:t>
            </a:r>
          </a:p>
          <a:p>
            <a:r>
              <a:rPr lang="en-US" sz="2000" dirty="0" smtClean="0"/>
              <a:t>An </a:t>
            </a:r>
            <a:r>
              <a:rPr lang="en-US" sz="2000" dirty="0"/>
              <a:t>LCL shipment utilizes less than the entire capacity, and is mixed with other goods, so that an entire container can be utilized. The other goods are from other shippers, and the remainder of the container is filled by a consolidator or a </a:t>
            </a:r>
            <a:r>
              <a:rPr lang="en-US" sz="2000" dirty="0" smtClean="0"/>
              <a:t>Non-Vessel-Operating </a:t>
            </a:r>
            <a:r>
              <a:rPr lang="en-US" sz="2000" dirty="0"/>
              <a:t>Common Carrier.</a:t>
            </a:r>
          </a:p>
          <a:p>
            <a:pPr marL="0" indent="0">
              <a:buNone/>
            </a:pPr>
            <a:r>
              <a:rPr lang="en-US" sz="2000" dirty="0"/>
              <a:t>S</a:t>
            </a:r>
            <a:r>
              <a:rPr lang="en-US" sz="2000" dirty="0" smtClean="0"/>
              <a:t>hipments of packaged goods that are not placed in a container are </a:t>
            </a:r>
            <a:r>
              <a:rPr lang="en-US" sz="2000" dirty="0"/>
              <a:t>called “break-bulk” shipments.</a:t>
            </a:r>
          </a:p>
          <a:p>
            <a:pPr marL="0" indent="0">
              <a:buNone/>
            </a:pPr>
            <a:endParaRPr lang="en-US" dirty="0"/>
          </a:p>
        </p:txBody>
      </p:sp>
    </p:spTree>
    <p:extLst>
      <p:ext uri="{BB962C8B-B14F-4D97-AF65-F5344CB8AC3E}">
        <p14:creationId xmlns:p14="http://schemas.microsoft.com/office/powerpoint/2010/main" val="176700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95" y="784452"/>
            <a:ext cx="8083678" cy="5456437"/>
          </a:xfrm>
          <a:prstGeom prst="rect">
            <a:avLst/>
          </a:prstGeom>
        </p:spPr>
      </p:pic>
      <p:sp>
        <p:nvSpPr>
          <p:cNvPr id="5" name="TextBox 4"/>
          <p:cNvSpPr txBox="1"/>
          <p:nvPr/>
        </p:nvSpPr>
        <p:spPr>
          <a:xfrm>
            <a:off x="1382487" y="5629907"/>
            <a:ext cx="6668862"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FCL ocean cargo should be unitized, so the use of mechanical equipment is necessary to move the goods as a unit. Most often, this is done with a pallet.</a:t>
            </a:r>
          </a:p>
        </p:txBody>
      </p:sp>
    </p:spTree>
    <p:extLst>
      <p:ext uri="{BB962C8B-B14F-4D97-AF65-F5344CB8AC3E}">
        <p14:creationId xmlns:p14="http://schemas.microsoft.com/office/powerpoint/2010/main" val="1672868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29" y="1181438"/>
            <a:ext cx="8260049" cy="4725748"/>
          </a:xfrm>
          <a:prstGeom prst="rect">
            <a:avLst/>
          </a:prstGeom>
        </p:spPr>
      </p:pic>
      <p:sp>
        <p:nvSpPr>
          <p:cNvPr id="5" name="TextBox 4"/>
          <p:cNvSpPr txBox="1"/>
          <p:nvPr/>
        </p:nvSpPr>
        <p:spPr>
          <a:xfrm>
            <a:off x="617115" y="5629907"/>
            <a:ext cx="7935687"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Pallets that are well constructed allow the goods to be protected during handling. Poorly-assembled pallets (mismatched cartons, no stretch wrap, no corner protection) give a poor image of the exporter.</a:t>
            </a:r>
          </a:p>
        </p:txBody>
      </p:sp>
    </p:spTree>
    <p:extLst>
      <p:ext uri="{BB962C8B-B14F-4D97-AF65-F5344CB8AC3E}">
        <p14:creationId xmlns:p14="http://schemas.microsoft.com/office/powerpoint/2010/main" val="3877759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73" y="1149069"/>
            <a:ext cx="8382084" cy="4871405"/>
          </a:xfrm>
          <a:prstGeom prst="rect">
            <a:avLst/>
          </a:prstGeom>
        </p:spPr>
      </p:pic>
      <p:sp>
        <p:nvSpPr>
          <p:cNvPr id="5" name="TextBox 4"/>
          <p:cNvSpPr txBox="1"/>
          <p:nvPr/>
        </p:nvSpPr>
        <p:spPr>
          <a:xfrm>
            <a:off x="526271" y="441831"/>
            <a:ext cx="7935687" cy="923330"/>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FCL palletized cargo should be prevented from moving in the container by using dunnage or blocking. Inflatable dunnage is always of the right size</a:t>
            </a:r>
            <a:r>
              <a:rPr lang="en-US" dirty="0" smtClean="0">
                <a:solidFill>
                  <a:srgbClr val="000000"/>
                </a:solidFill>
                <a:latin typeface="Lucida Bright" pitchFamily="18" charset="0"/>
              </a:rPr>
              <a: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267699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hapter1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pter13.potx" id="{55FBD0F8-FBA6-4275-9946-67EBEE0CE3DF}" vid="{ADD88D90-C49B-4375-A194-6358CD4EB6B5}"/>
    </a:ext>
  </a:extLst>
</a:theme>
</file>

<file path=docProps/app.xml><?xml version="1.0" encoding="utf-8"?>
<Properties xmlns="http://schemas.openxmlformats.org/officeDocument/2006/extended-properties" xmlns:vt="http://schemas.openxmlformats.org/officeDocument/2006/docPropsVTypes">
  <Template/>
  <TotalTime>298</TotalTime>
  <Words>1904</Words>
  <Application>Microsoft Office PowerPoint</Application>
  <PresentationFormat>On-screen Show (4:3)</PresentationFormat>
  <Paragraphs>122</Paragraphs>
  <Slides>42</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42</vt:i4>
      </vt:variant>
    </vt:vector>
  </HeadingPairs>
  <TitlesOfParts>
    <vt:vector size="50" baseType="lpstr">
      <vt:lpstr>Arial</vt:lpstr>
      <vt:lpstr>Calibri</vt:lpstr>
      <vt:lpstr>Lucida Bright</vt:lpstr>
      <vt:lpstr>Office Theme</vt:lpstr>
      <vt:lpstr>Office Theme</vt:lpstr>
      <vt:lpstr>Office Theme</vt:lpstr>
      <vt:lpstr>Office Theme</vt:lpstr>
      <vt:lpstr>chapter14</vt:lpstr>
      <vt:lpstr>Chapter 14 Packaging for Export </vt:lpstr>
      <vt:lpstr>Packaging for Export</vt:lpstr>
      <vt:lpstr>Packaging Functions</vt:lpstr>
      <vt:lpstr>Packaging Terminology</vt:lpstr>
      <vt:lpstr>Packaging Objectives</vt:lpstr>
      <vt:lpstr>Ocean Cargo Packaging</vt:lpstr>
      <vt:lpstr>PowerPoint Presentation</vt:lpstr>
      <vt:lpstr>PowerPoint Presentation</vt:lpstr>
      <vt:lpstr>PowerPoint Presentation</vt:lpstr>
      <vt:lpstr>PowerPoint Presentation</vt:lpstr>
      <vt:lpstr>FCL Ocean Cargo</vt:lpstr>
      <vt:lpstr>LCL Ocean Cargo</vt:lpstr>
      <vt:lpstr>PowerPoint Presentation</vt:lpstr>
      <vt:lpstr>PowerPoint Presentation</vt:lpstr>
      <vt:lpstr>Breakbulk Ocean Cargo</vt:lpstr>
      <vt:lpstr>PowerPoint Presentation</vt:lpstr>
      <vt:lpstr>Breakbulk Ocean Cargo</vt:lpstr>
      <vt:lpstr>PowerPoint Presentation</vt:lpstr>
      <vt:lpstr>PowerPoint Presentation</vt:lpstr>
      <vt:lpstr>PowerPoint Presentation</vt:lpstr>
      <vt:lpstr>PowerPoint Presentation</vt:lpstr>
      <vt:lpstr>PowerPoint Presentation</vt:lpstr>
      <vt:lpstr>Breakbulk Cargo Markings</vt:lpstr>
      <vt:lpstr>PowerPoint Presentation</vt:lpstr>
      <vt:lpstr>PowerPoint Presentation</vt:lpstr>
      <vt:lpstr>Bulk Cargo</vt:lpstr>
      <vt:lpstr>PowerPoint Presentation</vt:lpstr>
      <vt:lpstr>PowerPoint Presentation</vt:lpstr>
      <vt:lpstr>Air Transport</vt:lpstr>
      <vt:lpstr>PowerPoint Presentation</vt:lpstr>
      <vt:lpstr>Road and Rail Transport</vt:lpstr>
      <vt:lpstr>PowerPoint Presentation</vt:lpstr>
      <vt:lpstr>Security</vt:lpstr>
      <vt:lpstr>PowerPoint Presentation</vt:lpstr>
      <vt:lpstr>Dangerous Goods</vt:lpstr>
      <vt:lpstr>Refrigerated Goods</vt:lpstr>
      <vt:lpstr>PowerPoint Presentation</vt:lpstr>
      <vt:lpstr>PowerPoint Presentation</vt:lpstr>
      <vt:lpstr>Retail Packaging Issues (I)</vt:lpstr>
      <vt:lpstr>Retail Packaging Issues (II)</vt:lpstr>
      <vt:lpstr>Retail Packaging Issues (III)</vt:lpstr>
      <vt:lpstr>Packaging as a Marketing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International Trade</dc:title>
  <dc:creator>Pierre</dc:creator>
  <cp:lastModifiedBy>Pierre David</cp:lastModifiedBy>
  <cp:revision>34</cp:revision>
  <dcterms:created xsi:type="dcterms:W3CDTF">2013-08-07T18:50:55Z</dcterms:created>
  <dcterms:modified xsi:type="dcterms:W3CDTF">2017-06-19T18:31:13Z</dcterms:modified>
</cp:coreProperties>
</file>