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6" r:id="rId1"/>
    <p:sldMasterId id="2147483799" r:id="rId2"/>
    <p:sldMasterId id="2147483811" r:id="rId3"/>
    <p:sldMasterId id="2147483824" r:id="rId4"/>
    <p:sldMasterId id="2147483872" r:id="rId5"/>
  </p:sldMasterIdLst>
  <p:sldIdLst>
    <p:sldId id="257" r:id="rId6"/>
    <p:sldId id="258" r:id="rId7"/>
    <p:sldId id="259" r:id="rId8"/>
    <p:sldId id="260" r:id="rId9"/>
    <p:sldId id="261" r:id="rId10"/>
    <p:sldId id="262" r:id="rId11"/>
    <p:sldId id="263" r:id="rId12"/>
    <p:sldId id="265" r:id="rId13"/>
    <p:sldId id="266" r:id="rId14"/>
    <p:sldId id="267" r:id="rId15"/>
    <p:sldId id="268" r:id="rId16"/>
    <p:sldId id="269" r:id="rId17"/>
    <p:sldId id="270" r:id="rId18"/>
    <p:sldId id="271" r:id="rId19"/>
    <p:sldId id="272" r:id="rId20"/>
    <p:sldId id="273" r:id="rId21"/>
    <p:sldId id="276" r:id="rId22"/>
    <p:sldId id="274" r:id="rId23"/>
    <p:sldId id="275" r:id="rId24"/>
    <p:sldId id="277" r:id="rId25"/>
    <p:sldId id="278" r:id="rId26"/>
    <p:sldId id="297"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4B59"/>
    <a:srgbClr val="FFFFFF"/>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8" d="100"/>
          <a:sy n="118" d="100"/>
        </p:scale>
        <p:origin x="140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675184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685800" y="3886200"/>
            <a:ext cx="675184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B11B4E-F332-2C45-993B-8D82C45641AB}"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B11B4E-F332-2C45-993B-8D82C45641AB}"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B11B4E-F332-2C45-993B-8D82C45641AB}"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C1852C-D850-A949-99BB-F76F51DABDC0}"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C1852C-D850-A949-99BB-F76F51DABDC0}"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C1852C-D850-A949-99BB-F76F51DABDC0}"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1C1852C-D850-A949-99BB-F76F51DABDC0}"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C1852C-D850-A949-99BB-F76F51DABDC0}" type="datetimeFigureOut">
              <a:rPr lang="en-US" smtClean="0"/>
              <a:t>6/13/2017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C1852C-D850-A949-99BB-F76F51DABDC0}" type="datetimeFigureOut">
              <a:rPr lang="en-US" smtClean="0"/>
              <a:t>6/13/2017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C1852C-D850-A949-99BB-F76F51DABDC0}" type="datetimeFigureOut">
              <a:rPr lang="en-US" smtClean="0"/>
              <a:t>6/13/2017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C1852C-D850-A949-99BB-F76F51DABDC0}"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B11B4E-F332-2C45-993B-8D82C45641AB}"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C1852C-D850-A949-99BB-F76F51DABDC0}"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C1852C-D850-A949-99BB-F76F51DABDC0}"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C1852C-D850-A949-99BB-F76F51DABDC0}"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F487DC-0FDD-1540-AD98-CA083695056C}"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F487DC-0FDD-1540-AD98-CA083695056C}"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F487DC-0FDD-1540-AD98-CA083695056C}"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F487DC-0FDD-1540-AD98-CA083695056C}"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F487DC-0FDD-1540-AD98-CA083695056C}" type="datetimeFigureOut">
              <a:rPr lang="en-US" smtClean="0"/>
              <a:t>6/13/2017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F487DC-0FDD-1540-AD98-CA083695056C}" type="datetimeFigureOut">
              <a:rPr lang="en-US" smtClean="0"/>
              <a:t>6/13/2017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F487DC-0FDD-1540-AD98-CA083695056C}" type="datetimeFigureOut">
              <a:rPr lang="en-US" smtClean="0"/>
              <a:t>6/13/2017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B11B4E-F332-2C45-993B-8D82C45641AB}"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F487DC-0FDD-1540-AD98-CA083695056C}"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F487DC-0FDD-1540-AD98-CA083695056C}"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F487DC-0FDD-1540-AD98-CA083695056C}"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F487DC-0FDD-1540-AD98-CA083695056C}"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F487DC-0FDD-1540-AD98-CA083695056C}" type="datetimeFigureOut">
              <a:rPr lang="en-US" smtClean="0"/>
              <a:t>6/13/2017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641AF6-A899-664A-A9AF-6A96A8669607}"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641AF6-A899-664A-A9AF-6A96A8669607}"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641AF6-A899-664A-A9AF-6A96A8669607}"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641AF6-A899-664A-A9AF-6A96A8669607}"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641AF6-A899-664A-A9AF-6A96A8669607}" type="datetimeFigureOut">
              <a:rPr lang="en-US" smtClean="0"/>
              <a:t>6/13/2017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546958" cy="1143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317036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000203" y="1600200"/>
            <a:ext cx="300395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B11B4E-F332-2C45-993B-8D82C45641AB}"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641AF6-A899-664A-A9AF-6A96A8669607}" type="datetimeFigureOut">
              <a:rPr lang="en-US" smtClean="0"/>
              <a:t>6/13/2017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641AF6-A899-664A-A9AF-6A96A8669607}" type="datetimeFigureOut">
              <a:rPr lang="en-US" smtClean="0"/>
              <a:t>6/13/2017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641AF6-A899-664A-A9AF-6A96A8669607}"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641AF6-A899-664A-A9AF-6A96A8669607}"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641AF6-A899-664A-A9AF-6A96A8669607}"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641AF6-A899-664A-A9AF-6A96A8669607}"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C2EA2B-82AD-5149-BAD8-D33CD7950502}" type="datetimeFigureOut">
              <a:rPr lang="en-US" smtClean="0"/>
              <a:pPr/>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37653745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C2EA2B-82AD-5149-BAD8-D33CD7950502}" type="datetimeFigureOut">
              <a:rPr lang="en-US" smtClean="0"/>
              <a:pPr/>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34155601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AC2EA2B-82AD-5149-BAD8-D33CD7950502}" type="datetimeFigureOut">
              <a:rPr lang="en-US" smtClean="0"/>
              <a:pPr/>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F1679-83E0-4571-98D7-4BB535B5F505}" type="slidenum">
              <a:rPr lang="en-US" smtClean="0"/>
              <a:pPr/>
              <a:t>‹#›</a:t>
            </a:fld>
            <a:endParaRPr lang="en-US"/>
          </a:p>
        </p:txBody>
      </p:sp>
    </p:spTree>
    <p:extLst>
      <p:ext uri="{BB962C8B-B14F-4D97-AF65-F5344CB8AC3E}">
        <p14:creationId xmlns:p14="http://schemas.microsoft.com/office/powerpoint/2010/main" val="27706446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C2EA2B-82AD-5149-BAD8-D33CD7950502}" type="datetimeFigureOut">
              <a:rPr lang="en-US" smtClean="0"/>
              <a:pPr/>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3541406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35287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335287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137094" y="1535113"/>
            <a:ext cx="345264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137093" y="2174875"/>
            <a:ext cx="345264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4BB11B4E-F332-2C45-993B-8D82C45641AB}" type="datetimeFigureOut">
              <a:rPr lang="en-US" smtClean="0"/>
              <a:t>6/13/2017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C2EA2B-82AD-5149-BAD8-D33CD7950502}" type="datetimeFigureOut">
              <a:rPr lang="en-US" smtClean="0"/>
              <a:pPr/>
              <a:t>6/13/2017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33459503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C2EA2B-82AD-5149-BAD8-D33CD7950502}" type="datetimeFigureOut">
              <a:rPr lang="en-US" smtClean="0"/>
              <a:pPr/>
              <a:t>6/13/2017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31091149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C2EA2B-82AD-5149-BAD8-D33CD7950502}" type="datetimeFigureOut">
              <a:rPr lang="en-US" smtClean="0"/>
              <a:pPr/>
              <a:t>6/13/2017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28819080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4AC2EA2B-82AD-5149-BAD8-D33CD7950502}" type="datetimeFigureOut">
              <a:rPr lang="en-US" smtClean="0"/>
              <a:pPr/>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5619A-1501-4A5A-A2D9-B329C9FA5AFB}" type="slidenum">
              <a:rPr lang="en-US" smtClean="0"/>
              <a:t>‹#›</a:t>
            </a:fld>
            <a:endParaRPr lang="en-US"/>
          </a:p>
        </p:txBody>
      </p:sp>
    </p:spTree>
    <p:extLst>
      <p:ext uri="{BB962C8B-B14F-4D97-AF65-F5344CB8AC3E}">
        <p14:creationId xmlns:p14="http://schemas.microsoft.com/office/powerpoint/2010/main" val="10393253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4AC2EA2B-82AD-5149-BAD8-D33CD7950502}" type="datetimeFigureOut">
              <a:rPr lang="en-US" smtClean="0"/>
              <a:pPr/>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30708984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C2EA2B-82AD-5149-BAD8-D33CD7950502}" type="datetimeFigureOut">
              <a:rPr lang="en-US" smtClean="0"/>
              <a:pPr/>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203507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C2EA2B-82AD-5149-BAD8-D33CD7950502}" type="datetimeFigureOut">
              <a:rPr lang="en-US" smtClean="0"/>
              <a:pPr/>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15509556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99065" y="5816600"/>
            <a:ext cx="5367867"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7" name="Rectangle 6"/>
          <p:cNvSpPr/>
          <p:nvPr/>
        </p:nvSpPr>
        <p:spPr>
          <a:xfrm>
            <a:off x="282575" y="228600"/>
            <a:ext cx="4235450" cy="55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4729692" y="3013286"/>
            <a:ext cx="1283098" cy="12716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729692" y="1621335"/>
            <a:ext cx="1283098" cy="12716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1" name="Rectangle 10"/>
          <p:cNvSpPr/>
          <p:nvPr/>
        </p:nvSpPr>
        <p:spPr>
          <a:xfrm>
            <a:off x="4729692" y="228600"/>
            <a:ext cx="1283098" cy="12716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3017838" y="3783754"/>
            <a:ext cx="1283098" cy="1271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AC2EA2B-82AD-5149-BAD8-D33CD7950502}" type="datetimeFigureOut">
              <a:rPr lang="en-US" smtClean="0"/>
              <a:pPr/>
              <a:t>6/13/2017</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B11B4E-F332-2C45-993B-8D82C45641AB}" type="datetimeFigureOut">
              <a:rPr lang="en-US" smtClean="0"/>
              <a:t>6/13/2017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B11B4E-F332-2C45-993B-8D82C45641AB}" type="datetimeFigureOut">
              <a:rPr lang="en-US" smtClean="0"/>
              <a:t>6/13/2017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B11B4E-F332-2C45-993B-8D82C45641AB}"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6622" y="4800600"/>
            <a:ext cx="6565559"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76622" y="612775"/>
            <a:ext cx="6565559"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76622" y="5367338"/>
            <a:ext cx="6565559"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B11B4E-F332-2C45-993B-8D82C45641AB}"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2.jp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B11B4E-F332-2C45-993B-8D82C45641AB}" type="datetimeFigureOut">
              <a:rPr lang="en-US" smtClean="0"/>
              <a:t>6/13/2017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794D38-F559-EF4B-B59D-45F4D029AA1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6851156"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6851156"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C1852C-D850-A949-99BB-F76F51DABDC0}" type="datetimeFigureOut">
              <a:rPr lang="en-US" smtClean="0"/>
              <a:t>6/13/2017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F04ED5-0522-B349-9B0E-C8F6232F73E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F487DC-0FDD-1540-AD98-CA083695056C}" type="datetimeFigureOut">
              <a:rPr lang="en-US" smtClean="0"/>
              <a:t>6/13/2017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9CE250-A873-9947-968A-2BA3B0D6BF4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641AF6-A899-664A-A9AF-6A96A8669607}" type="datetimeFigureOut">
              <a:rPr lang="en-US" smtClean="0"/>
              <a:t>6/13/2017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0F7805-B2C8-BD4C-858A-1D2159EB847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BB11B4E-F332-2C45-993B-8D82C45641AB}" type="datetimeFigureOut">
              <a:rPr lang="en-US" smtClean="0"/>
              <a:t>6/13/2017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7794D38-F559-EF4B-B59D-45F4D029AA1E}" type="slidenum">
              <a:rPr lang="en-US" smtClean="0"/>
              <a:t>‹#›</a:t>
            </a:fld>
            <a:endParaRPr lang="en-US"/>
          </a:p>
        </p:txBody>
      </p:sp>
    </p:spTree>
    <p:extLst>
      <p:ext uri="{BB962C8B-B14F-4D97-AF65-F5344CB8AC3E}">
        <p14:creationId xmlns:p14="http://schemas.microsoft.com/office/powerpoint/2010/main" val="1595447394"/>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777" r:id="rId12"/>
    <p:sldLayoutId id="2147483797" r:id="rId13"/>
  </p:sldLayoutIdLst>
  <p:txStyles>
    <p:titleStyle>
      <a:lvl1pPr algn="l" defTabSz="685800" rtl="0" eaLnBrk="1" latinLnBrk="0" hangingPunct="1">
        <a:lnSpc>
          <a:spcPct val="90000"/>
        </a:lnSpc>
        <a:spcBef>
          <a:spcPct val="0"/>
        </a:spcBef>
        <a:buNone/>
        <a:defRPr sz="3300" kern="1200">
          <a:solidFill>
            <a:schemeClr val="bg1"/>
          </a:solidFill>
          <a:latin typeface="Lucida Bright" panose="02040602050505020304" pitchFamily="18"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Lucida Bright" panose="02040602050505020304" pitchFamily="18"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Lucida Bright" panose="02040602050505020304" pitchFamily="18"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Lucida Bright" panose="02040602050505020304" pitchFamily="18"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Lucida Bright" panose="02040602050505020304" pitchFamily="18"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Lucida Bright" panose="02040602050505020304"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jpeg"/><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jpeg"/><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normAutofit/>
          </a:bodyPr>
          <a:lstStyle/>
          <a:p>
            <a:r>
              <a:rPr lang="en-US" b="1" dirty="0" smtClean="0"/>
              <a:t>Chapter 13</a:t>
            </a:r>
            <a:br>
              <a:rPr lang="en-US" b="1" dirty="0" smtClean="0"/>
            </a:br>
            <a:r>
              <a:rPr lang="en-US" dirty="0" smtClean="0"/>
              <a:t>Multimodal Transportation</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783" y="483755"/>
            <a:ext cx="7565571" cy="5674178"/>
          </a:xfrm>
          <a:prstGeom prst="rect">
            <a:avLst/>
          </a:prstGeom>
        </p:spPr>
      </p:pic>
      <p:sp>
        <p:nvSpPr>
          <p:cNvPr id="5" name="TextBox 4"/>
          <p:cNvSpPr txBox="1"/>
          <p:nvPr/>
        </p:nvSpPr>
        <p:spPr>
          <a:xfrm>
            <a:off x="4267200" y="5606685"/>
            <a:ext cx="3947434" cy="923330"/>
          </a:xfrm>
          <a:prstGeom prst="rect">
            <a:avLst/>
          </a:prstGeom>
          <a:solidFill>
            <a:srgbClr val="FFFFFF">
              <a:alpha val="85000"/>
            </a:srgbClr>
          </a:solidFill>
          <a:ln>
            <a:solidFill>
              <a:srgbClr val="000000"/>
            </a:solidFill>
          </a:ln>
        </p:spPr>
        <p:txBody>
          <a:bodyPr wrap="square" rtlCol="0">
            <a:spAutoFit/>
          </a:bodyPr>
          <a:lstStyle/>
          <a:p>
            <a:r>
              <a:rPr lang="en-US" dirty="0">
                <a:solidFill>
                  <a:srgbClr val="000000"/>
                </a:solidFill>
                <a:latin typeface="Lucida Bright" pitchFamily="18" charset="0"/>
              </a:rPr>
              <a:t>In </a:t>
            </a:r>
            <a:r>
              <a:rPr lang="en-US" dirty="0" smtClean="0">
                <a:solidFill>
                  <a:srgbClr val="000000"/>
                </a:solidFill>
                <a:latin typeface="Lucida Bright" pitchFamily="18" charset="0"/>
              </a:rPr>
              <a:t>India, congested roads encourage truckers to use piggy-back trains on some routes.</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5295517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272" y="961406"/>
            <a:ext cx="8164285" cy="5131129"/>
          </a:xfrm>
          <a:prstGeom prst="rect">
            <a:avLst/>
          </a:prstGeom>
        </p:spPr>
      </p:pic>
      <p:sp>
        <p:nvSpPr>
          <p:cNvPr id="5" name="TextBox 4"/>
          <p:cNvSpPr txBox="1"/>
          <p:nvPr/>
        </p:nvSpPr>
        <p:spPr>
          <a:xfrm>
            <a:off x="4609414" y="5639884"/>
            <a:ext cx="3947434" cy="923330"/>
          </a:xfrm>
          <a:prstGeom prst="rect">
            <a:avLst/>
          </a:prstGeom>
          <a:solidFill>
            <a:srgbClr val="FFFFFF">
              <a:alpha val="85000"/>
            </a:srgbClr>
          </a:solidFill>
          <a:ln>
            <a:solidFill>
              <a:srgbClr val="000000"/>
            </a:solidFill>
          </a:ln>
        </p:spPr>
        <p:txBody>
          <a:bodyPr wrap="square" rtlCol="0">
            <a:spAutoFit/>
          </a:bodyPr>
          <a:lstStyle/>
          <a:p>
            <a:r>
              <a:rPr lang="en-US" dirty="0">
                <a:solidFill>
                  <a:srgbClr val="000000"/>
                </a:solidFill>
                <a:latin typeface="Lucida Bright" pitchFamily="18" charset="0"/>
              </a:rPr>
              <a:t>In many developing countries, the maximum weight capacities of trucks are routinely exceeded.</a:t>
            </a:r>
          </a:p>
        </p:txBody>
      </p:sp>
    </p:spTree>
    <p:extLst>
      <p:ext uri="{BB962C8B-B14F-4D97-AF65-F5344CB8AC3E}">
        <p14:creationId xmlns:p14="http://schemas.microsoft.com/office/powerpoint/2010/main" val="6936115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Rail Transportation</a:t>
            </a:r>
            <a:endParaRPr lang="en-US" dirty="0"/>
          </a:p>
        </p:txBody>
      </p:sp>
      <p:sp>
        <p:nvSpPr>
          <p:cNvPr id="3" name="Content Placeholder 2"/>
          <p:cNvSpPr>
            <a:spLocks noGrp="1"/>
          </p:cNvSpPr>
          <p:nvPr>
            <p:ph idx="1"/>
          </p:nvPr>
        </p:nvSpPr>
        <p:spPr/>
        <p:txBody>
          <a:bodyPr/>
          <a:lstStyle/>
          <a:p>
            <a:pPr marL="0" indent="0">
              <a:buNone/>
            </a:pPr>
            <a:r>
              <a:rPr lang="en-US" sz="2000" dirty="0"/>
              <a:t>Rail transportation is also an important mode of transportation for international shipments, although it is mostly a domestic mode for the United States.</a:t>
            </a:r>
          </a:p>
          <a:p>
            <a:pPr marL="0" indent="0">
              <a:buNone/>
            </a:pPr>
            <a:r>
              <a:rPr lang="en-US" sz="2000" dirty="0" smtClean="0"/>
              <a:t>Nevertheless</a:t>
            </a:r>
            <a:r>
              <a:rPr lang="en-US" sz="2000" dirty="0"/>
              <a:t>, a significant amount of cargo moves by rail in the U.S. In </a:t>
            </a:r>
            <a:r>
              <a:rPr lang="en-US" sz="2000" dirty="0" smtClean="0"/>
              <a:t>2012, </a:t>
            </a:r>
            <a:r>
              <a:rPr lang="en-US" sz="2000" dirty="0"/>
              <a:t>more than 40 percent of all ton-miles shipped long-distance in the U.S. was shipped by rail. </a:t>
            </a:r>
          </a:p>
          <a:p>
            <a:pPr marL="0" indent="0">
              <a:buNone/>
            </a:pPr>
            <a:r>
              <a:rPr lang="en-US" sz="2000" dirty="0" smtClean="0"/>
              <a:t>Rail </a:t>
            </a:r>
            <a:r>
              <a:rPr lang="en-US" sz="2000" dirty="0"/>
              <a:t>transport has an approximate </a:t>
            </a:r>
            <a:r>
              <a:rPr lang="en-US" sz="2000" dirty="0" smtClean="0"/>
              <a:t>18 </a:t>
            </a:r>
            <a:r>
              <a:rPr lang="en-US" sz="2000" dirty="0"/>
              <a:t>percent market share for international cargo movements in the European </a:t>
            </a:r>
            <a:r>
              <a:rPr lang="en-US" sz="2000" dirty="0" smtClean="0"/>
              <a:t>Union when measured in FTKs.</a:t>
            </a:r>
            <a:endParaRPr lang="en-US" sz="2000" dirty="0"/>
          </a:p>
          <a:p>
            <a:endParaRPr lang="en-US" dirty="0"/>
          </a:p>
        </p:txBody>
      </p:sp>
    </p:spTree>
    <p:extLst>
      <p:ext uri="{BB962C8B-B14F-4D97-AF65-F5344CB8AC3E}">
        <p14:creationId xmlns:p14="http://schemas.microsoft.com/office/powerpoint/2010/main" val="2117397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Rail Transportation</a:t>
            </a:r>
            <a:endParaRPr lang="en-US" dirty="0"/>
          </a:p>
        </p:txBody>
      </p:sp>
      <p:sp>
        <p:nvSpPr>
          <p:cNvPr id="3" name="Content Placeholder 2"/>
          <p:cNvSpPr>
            <a:spLocks noGrp="1"/>
          </p:cNvSpPr>
          <p:nvPr>
            <p:ph idx="1"/>
          </p:nvPr>
        </p:nvSpPr>
        <p:spPr>
          <a:xfrm>
            <a:off x="498474" y="1981200"/>
            <a:ext cx="7469869" cy="4144963"/>
          </a:xfrm>
        </p:spPr>
        <p:txBody>
          <a:bodyPr/>
          <a:lstStyle/>
          <a:p>
            <a:pPr marL="0" indent="0">
              <a:buNone/>
            </a:pPr>
            <a:r>
              <a:rPr lang="en-US" sz="2000" dirty="0"/>
              <a:t>Rail transportation is dominated by three issues:</a:t>
            </a:r>
          </a:p>
          <a:p>
            <a:pPr marL="798513" lvl="1" indent="-341313"/>
            <a:r>
              <a:rPr lang="en-US" sz="2000" dirty="0" smtClean="0"/>
              <a:t>The </a:t>
            </a:r>
            <a:r>
              <a:rPr lang="en-US" sz="2000" dirty="0"/>
              <a:t>ownership of the railroad, which can be private (the United States) or public (most of the remainder of the world).</a:t>
            </a:r>
          </a:p>
          <a:p>
            <a:pPr marL="798513" lvl="1" indent="-341313"/>
            <a:r>
              <a:rPr lang="en-US" sz="2000" dirty="0"/>
              <a:t>The infrastructure, such as issues of gauge (width of the tracks), electrification, curves, maintenance, and so on, which dictates the types of goods shipped and the speed at which they are delivered.</a:t>
            </a:r>
          </a:p>
          <a:p>
            <a:pPr marL="798513" lvl="1" indent="-341313"/>
            <a:r>
              <a:rPr lang="en-US" sz="2000" dirty="0"/>
              <a:t>The relationship between passenger traffic and merchandise traffic, and which has priority over the other. In the U.S., merchandise traffic has priority, in many other countries, it’s passenger traffic that has priority.</a:t>
            </a:r>
          </a:p>
          <a:p>
            <a:pPr marL="0" indent="0">
              <a:buNone/>
            </a:pPr>
            <a:endParaRPr lang="en-US" dirty="0"/>
          </a:p>
        </p:txBody>
      </p:sp>
    </p:spTree>
    <p:extLst>
      <p:ext uri="{BB962C8B-B14F-4D97-AF65-F5344CB8AC3E}">
        <p14:creationId xmlns:p14="http://schemas.microsoft.com/office/powerpoint/2010/main" val="3924611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53" y="711535"/>
            <a:ext cx="7968106" cy="5292755"/>
          </a:xfrm>
          <a:prstGeom prst="rect">
            <a:avLst/>
          </a:prstGeom>
        </p:spPr>
      </p:pic>
      <p:sp>
        <p:nvSpPr>
          <p:cNvPr id="5" name="TextBox 4"/>
          <p:cNvSpPr txBox="1"/>
          <p:nvPr/>
        </p:nvSpPr>
        <p:spPr>
          <a:xfrm>
            <a:off x="466677" y="492631"/>
            <a:ext cx="3947434" cy="923330"/>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Traditional railcars tend to be specialized. General </a:t>
            </a:r>
            <a:r>
              <a:rPr lang="en-US" dirty="0">
                <a:solidFill>
                  <a:srgbClr val="000000"/>
                </a:solidFill>
                <a:latin typeface="Lucida Bright" pitchFamily="18" charset="0"/>
              </a:rPr>
              <a:t>merchandise </a:t>
            </a:r>
            <a:r>
              <a:rPr lang="en-US" dirty="0" smtClean="0">
                <a:solidFill>
                  <a:srgbClr val="000000"/>
                </a:solidFill>
                <a:latin typeface="Lucida Bright" pitchFamily="18" charset="0"/>
              </a:rPr>
              <a:t>is transported in </a:t>
            </a:r>
            <a:r>
              <a:rPr lang="en-US" dirty="0">
                <a:solidFill>
                  <a:srgbClr val="000000"/>
                </a:solidFill>
                <a:latin typeface="Lucida Bright" pitchFamily="18" charset="0"/>
              </a:rPr>
              <a:t>boxcars.</a:t>
            </a:r>
          </a:p>
        </p:txBody>
      </p:sp>
    </p:spTree>
    <p:extLst>
      <p:ext uri="{BB962C8B-B14F-4D97-AF65-F5344CB8AC3E}">
        <p14:creationId xmlns:p14="http://schemas.microsoft.com/office/powerpoint/2010/main" val="25926356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176" y="1241252"/>
            <a:ext cx="8583174" cy="4125125"/>
          </a:xfrm>
          <a:prstGeom prst="rect">
            <a:avLst/>
          </a:prstGeom>
        </p:spPr>
      </p:pic>
      <p:sp>
        <p:nvSpPr>
          <p:cNvPr id="5" name="TextBox 4"/>
          <p:cNvSpPr txBox="1"/>
          <p:nvPr/>
        </p:nvSpPr>
        <p:spPr>
          <a:xfrm>
            <a:off x="472843" y="5475880"/>
            <a:ext cx="3903213" cy="923330"/>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European trains carry containers in single stack because of the overhead electric lines.</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5474888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843" y="652684"/>
            <a:ext cx="8233323" cy="5488882"/>
          </a:xfrm>
          <a:prstGeom prst="rect">
            <a:avLst/>
          </a:prstGeom>
        </p:spPr>
      </p:pic>
      <p:sp>
        <p:nvSpPr>
          <p:cNvPr id="5" name="TextBox 4"/>
          <p:cNvSpPr txBox="1"/>
          <p:nvPr/>
        </p:nvSpPr>
        <p:spPr>
          <a:xfrm>
            <a:off x="4589504" y="329518"/>
            <a:ext cx="3903213" cy="646331"/>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North-American trains carry containers in double stacks.</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4311389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Intermodal Transportation</a:t>
            </a:r>
            <a:endParaRPr lang="en-US" dirty="0"/>
          </a:p>
        </p:txBody>
      </p:sp>
      <p:sp>
        <p:nvSpPr>
          <p:cNvPr id="3" name="Content Placeholder 2"/>
          <p:cNvSpPr>
            <a:spLocks noGrp="1"/>
          </p:cNvSpPr>
          <p:nvPr>
            <p:ph idx="1"/>
          </p:nvPr>
        </p:nvSpPr>
        <p:spPr/>
        <p:txBody>
          <a:bodyPr>
            <a:normAutofit/>
          </a:bodyPr>
          <a:lstStyle/>
          <a:p>
            <a:pPr marL="0" indent="0">
              <a:buNone/>
            </a:pPr>
            <a:r>
              <a:rPr lang="en-US" sz="2000" dirty="0"/>
              <a:t>A shipment that takes more than one mean of transportation from its departure to its point of destination, using only one bill of lading, is said to be intermodal or multimodal.</a:t>
            </a:r>
          </a:p>
          <a:p>
            <a:pPr marL="0" indent="0">
              <a:buNone/>
            </a:pPr>
            <a:r>
              <a:rPr lang="en-US" sz="2000" dirty="0" smtClean="0"/>
              <a:t>Another </a:t>
            </a:r>
            <a:r>
              <a:rPr lang="en-US" sz="2000" dirty="0"/>
              <a:t>term used for the same concept is co-modality.</a:t>
            </a:r>
          </a:p>
          <a:p>
            <a:pPr marL="0" indent="0">
              <a:buNone/>
            </a:pPr>
            <a:r>
              <a:rPr lang="en-US" sz="2000" dirty="0" smtClean="0"/>
              <a:t>International </a:t>
            </a:r>
            <a:r>
              <a:rPr lang="en-US" sz="2000" dirty="0"/>
              <a:t>intermodal transportation is strongly linked to the creation of the </a:t>
            </a:r>
            <a:r>
              <a:rPr lang="en-US" sz="2000" b="1" dirty="0"/>
              <a:t>container</a:t>
            </a:r>
            <a:r>
              <a:rPr lang="en-US" sz="2000" dirty="0"/>
              <a:t>, which is ideally suited to be shipped by truck, train, or ship, and can be easily </a:t>
            </a:r>
            <a:r>
              <a:rPr lang="en-US" sz="2000" dirty="0" smtClean="0"/>
              <a:t>  transferred </a:t>
            </a:r>
            <a:r>
              <a:rPr lang="en-US" sz="2000" dirty="0"/>
              <a:t>from one mode of transportation to another.</a:t>
            </a:r>
          </a:p>
          <a:p>
            <a:pPr marL="0" indent="0">
              <a:buNone/>
            </a:pPr>
            <a:r>
              <a:rPr lang="en-US" sz="2000" dirty="0" smtClean="0"/>
              <a:t>The </a:t>
            </a:r>
            <a:r>
              <a:rPr lang="en-US" sz="2000" dirty="0"/>
              <a:t>modern container was invented by </a:t>
            </a:r>
            <a:r>
              <a:rPr lang="en-US" sz="2000" dirty="0" err="1"/>
              <a:t>Malcom</a:t>
            </a:r>
            <a:r>
              <a:rPr lang="en-US" sz="2000" dirty="0"/>
              <a:t> McLean.</a:t>
            </a:r>
          </a:p>
        </p:txBody>
      </p:sp>
    </p:spTree>
    <p:extLst>
      <p:ext uri="{BB962C8B-B14F-4D97-AF65-F5344CB8AC3E}">
        <p14:creationId xmlns:p14="http://schemas.microsoft.com/office/powerpoint/2010/main" val="1706700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843" y="924633"/>
            <a:ext cx="8233323" cy="4944983"/>
          </a:xfrm>
          <a:prstGeom prst="rect">
            <a:avLst/>
          </a:prstGeom>
        </p:spPr>
      </p:pic>
      <p:sp>
        <p:nvSpPr>
          <p:cNvPr id="5" name="TextBox 4"/>
          <p:cNvSpPr txBox="1"/>
          <p:nvPr/>
        </p:nvSpPr>
        <p:spPr>
          <a:xfrm>
            <a:off x="2476164" y="5407951"/>
            <a:ext cx="6073198" cy="923330"/>
          </a:xfrm>
          <a:prstGeom prst="rect">
            <a:avLst/>
          </a:prstGeom>
          <a:solidFill>
            <a:srgbClr val="FFFFFF">
              <a:alpha val="85000"/>
            </a:srgbClr>
          </a:solidFill>
          <a:ln>
            <a:solidFill>
              <a:srgbClr val="000000"/>
            </a:solidFill>
          </a:ln>
        </p:spPr>
        <p:txBody>
          <a:bodyPr wrap="square" rtlCol="0">
            <a:spAutoFit/>
          </a:bodyPr>
          <a:lstStyle/>
          <a:p>
            <a:r>
              <a:rPr lang="en-US" dirty="0">
                <a:solidFill>
                  <a:srgbClr val="000000"/>
                </a:solidFill>
                <a:latin typeface="Lucida Bright" pitchFamily="18" charset="0"/>
              </a:rPr>
              <a:t>The most common </a:t>
            </a:r>
            <a:r>
              <a:rPr lang="en-US" dirty="0" smtClean="0">
                <a:solidFill>
                  <a:srgbClr val="000000"/>
                </a:solidFill>
                <a:latin typeface="Lucida Bright" pitchFamily="18" charset="0"/>
              </a:rPr>
              <a:t>containers are </a:t>
            </a:r>
            <a:r>
              <a:rPr lang="en-US" dirty="0">
                <a:solidFill>
                  <a:srgbClr val="000000"/>
                </a:solidFill>
                <a:latin typeface="Lucida Bright" pitchFamily="18" charset="0"/>
              </a:rPr>
              <a:t>the 40-foot </a:t>
            </a:r>
            <a:r>
              <a:rPr lang="en-US" dirty="0" smtClean="0">
                <a:solidFill>
                  <a:srgbClr val="000000"/>
                </a:solidFill>
                <a:latin typeface="Lucida Bright" pitchFamily="18" charset="0"/>
              </a:rPr>
              <a:t>high-cube container</a:t>
            </a:r>
            <a:r>
              <a:rPr lang="en-US" dirty="0">
                <a:solidFill>
                  <a:srgbClr val="000000"/>
                </a:solidFill>
                <a:latin typeface="Lucida Bright" pitchFamily="18" charset="0"/>
              </a:rPr>
              <a:t>, </a:t>
            </a:r>
            <a:r>
              <a:rPr lang="en-US" dirty="0" smtClean="0">
                <a:solidFill>
                  <a:srgbClr val="000000"/>
                </a:solidFill>
                <a:latin typeface="Lucida Bright" pitchFamily="18" charset="0"/>
              </a:rPr>
              <a:t>on the right, and the 20-foot container, on the left.</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13454012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843" y="309629"/>
            <a:ext cx="8233323" cy="6174992"/>
          </a:xfrm>
          <a:prstGeom prst="rect">
            <a:avLst/>
          </a:prstGeom>
        </p:spPr>
      </p:pic>
      <p:sp>
        <p:nvSpPr>
          <p:cNvPr id="5" name="TextBox 4"/>
          <p:cNvSpPr txBox="1"/>
          <p:nvPr/>
        </p:nvSpPr>
        <p:spPr>
          <a:xfrm>
            <a:off x="686291" y="566423"/>
            <a:ext cx="3903213" cy="923330"/>
          </a:xfrm>
          <a:prstGeom prst="rect">
            <a:avLst/>
          </a:prstGeom>
          <a:solidFill>
            <a:srgbClr val="FFFFFF">
              <a:alpha val="85000"/>
            </a:srgbClr>
          </a:solidFill>
          <a:ln>
            <a:solidFill>
              <a:srgbClr val="000000"/>
            </a:solidFill>
          </a:ln>
        </p:spPr>
        <p:txBody>
          <a:bodyPr wrap="square" rtlCol="0">
            <a:spAutoFit/>
          </a:bodyPr>
          <a:lstStyle/>
          <a:p>
            <a:r>
              <a:rPr lang="en-US" dirty="0">
                <a:solidFill>
                  <a:srgbClr val="000000"/>
                </a:solidFill>
                <a:latin typeface="Lucida Bright" pitchFamily="18" charset="0"/>
              </a:rPr>
              <a:t>Oversize goods can be shipped in an extended-length container (45-foot long in this case).</a:t>
            </a:r>
          </a:p>
        </p:txBody>
      </p:sp>
    </p:spTree>
    <p:extLst>
      <p:ext uri="{BB962C8B-B14F-4D97-AF65-F5344CB8AC3E}">
        <p14:creationId xmlns:p14="http://schemas.microsoft.com/office/powerpoint/2010/main" val="16464932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Multimodal Transportation</a:t>
            </a:r>
            <a:endParaRPr lang="en-US" dirty="0"/>
          </a:p>
        </p:txBody>
      </p:sp>
      <p:sp>
        <p:nvSpPr>
          <p:cNvPr id="3" name="Content Placeholder 2"/>
          <p:cNvSpPr>
            <a:spLocks noGrp="1"/>
          </p:cNvSpPr>
          <p:nvPr>
            <p:ph idx="1"/>
          </p:nvPr>
        </p:nvSpPr>
        <p:spPr/>
        <p:txBody>
          <a:bodyPr/>
          <a:lstStyle/>
          <a:p>
            <a:r>
              <a:rPr lang="en-US" dirty="0"/>
              <a:t>Truck Transportation </a:t>
            </a:r>
          </a:p>
          <a:p>
            <a:r>
              <a:rPr lang="en-US" dirty="0"/>
              <a:t>Rail Transportation</a:t>
            </a:r>
          </a:p>
          <a:p>
            <a:r>
              <a:rPr lang="en-US" dirty="0"/>
              <a:t>Intermodal Transportation</a:t>
            </a:r>
          </a:p>
          <a:p>
            <a:r>
              <a:rPr lang="en-US" dirty="0"/>
              <a:t>Freight Forwarders</a:t>
            </a:r>
          </a:p>
          <a:p>
            <a:r>
              <a:rPr lang="en-US" dirty="0"/>
              <a:t>Project Cargo</a:t>
            </a:r>
          </a:p>
          <a:p>
            <a:r>
              <a:rPr lang="en-US" dirty="0"/>
              <a:t>Other Means of Transportation</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72843" y="309629"/>
            <a:ext cx="8233322" cy="6174992"/>
          </a:xfrm>
          <a:prstGeom prst="rect">
            <a:avLst/>
          </a:prstGeom>
        </p:spPr>
      </p:pic>
      <p:sp>
        <p:nvSpPr>
          <p:cNvPr id="5" name="TextBox 4"/>
          <p:cNvSpPr txBox="1"/>
          <p:nvPr/>
        </p:nvSpPr>
        <p:spPr>
          <a:xfrm>
            <a:off x="4986148" y="5464994"/>
            <a:ext cx="3903213" cy="1200329"/>
          </a:xfrm>
          <a:prstGeom prst="rect">
            <a:avLst/>
          </a:prstGeom>
          <a:solidFill>
            <a:srgbClr val="FFFFFF">
              <a:alpha val="85000"/>
            </a:srgbClr>
          </a:solidFill>
          <a:ln>
            <a:solidFill>
              <a:srgbClr val="000000"/>
            </a:solidFill>
          </a:ln>
        </p:spPr>
        <p:txBody>
          <a:bodyPr wrap="square" rtlCol="0">
            <a:spAutoFit/>
          </a:bodyPr>
          <a:lstStyle/>
          <a:p>
            <a:r>
              <a:rPr lang="en-US" dirty="0">
                <a:solidFill>
                  <a:srgbClr val="000000"/>
                </a:solidFill>
                <a:latin typeface="Lucida Bright" pitchFamily="18" charset="0"/>
              </a:rPr>
              <a:t>Goods that need a controlled-temperature environment are shipped in refrigerated containers, or “reefers.”</a:t>
            </a:r>
          </a:p>
        </p:txBody>
      </p:sp>
    </p:spTree>
    <p:extLst>
      <p:ext uri="{BB962C8B-B14F-4D97-AF65-F5344CB8AC3E}">
        <p14:creationId xmlns:p14="http://schemas.microsoft.com/office/powerpoint/2010/main" val="9586285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 t="8383" r="1324"/>
          <a:stretch/>
        </p:blipFill>
        <p:spPr>
          <a:xfrm>
            <a:off x="903369" y="522513"/>
            <a:ext cx="7489518" cy="5657307"/>
          </a:xfrm>
          <a:prstGeom prst="rect">
            <a:avLst/>
          </a:prstGeom>
        </p:spPr>
      </p:pic>
      <p:sp>
        <p:nvSpPr>
          <p:cNvPr id="5" name="TextBox 4"/>
          <p:cNvSpPr txBox="1"/>
          <p:nvPr/>
        </p:nvSpPr>
        <p:spPr>
          <a:xfrm>
            <a:off x="3657600" y="5464994"/>
            <a:ext cx="5231761" cy="1200329"/>
          </a:xfrm>
          <a:prstGeom prst="rect">
            <a:avLst/>
          </a:prstGeom>
          <a:solidFill>
            <a:srgbClr val="FFFFFF">
              <a:alpha val="85000"/>
            </a:srgbClr>
          </a:solidFill>
          <a:ln>
            <a:solidFill>
              <a:srgbClr val="000000"/>
            </a:solidFill>
          </a:ln>
        </p:spPr>
        <p:txBody>
          <a:bodyPr wrap="square" rtlCol="0">
            <a:spAutoFit/>
          </a:bodyPr>
          <a:lstStyle/>
          <a:p>
            <a:r>
              <a:rPr lang="en-US" dirty="0">
                <a:solidFill>
                  <a:srgbClr val="000000"/>
                </a:solidFill>
                <a:latin typeface="Lucida Bright" pitchFamily="18" charset="0"/>
              </a:rPr>
              <a:t>Goods that cannot fit through the doors of a traditional container are shipped in an “open-top” container, that is eventually covered with a tarpaulin.</a:t>
            </a:r>
          </a:p>
        </p:txBody>
      </p:sp>
    </p:spTree>
    <p:extLst>
      <p:ext uri="{BB962C8B-B14F-4D97-AF65-F5344CB8AC3E}">
        <p14:creationId xmlns:p14="http://schemas.microsoft.com/office/powerpoint/2010/main" val="35094349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369" y="911399"/>
            <a:ext cx="7489518" cy="4879534"/>
          </a:xfrm>
          <a:prstGeom prst="rect">
            <a:avLst/>
          </a:prstGeom>
        </p:spPr>
      </p:pic>
      <p:sp>
        <p:nvSpPr>
          <p:cNvPr id="5" name="TextBox 4"/>
          <p:cNvSpPr txBox="1"/>
          <p:nvPr/>
        </p:nvSpPr>
        <p:spPr>
          <a:xfrm>
            <a:off x="3657600" y="5464994"/>
            <a:ext cx="5231761" cy="646331"/>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Containers can also hold dry bulk goods, such as plastics, grain, or fertilizer.</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12466525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368" y="866238"/>
            <a:ext cx="7767395" cy="5178263"/>
          </a:xfrm>
          <a:prstGeom prst="rect">
            <a:avLst/>
          </a:prstGeom>
        </p:spPr>
      </p:pic>
      <p:sp>
        <p:nvSpPr>
          <p:cNvPr id="5" name="TextBox 4"/>
          <p:cNvSpPr txBox="1"/>
          <p:nvPr/>
        </p:nvSpPr>
        <p:spPr>
          <a:xfrm>
            <a:off x="609600" y="5859835"/>
            <a:ext cx="4604655" cy="369332"/>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Liquids </a:t>
            </a:r>
            <a:r>
              <a:rPr lang="en-US" dirty="0">
                <a:solidFill>
                  <a:srgbClr val="000000"/>
                </a:solidFill>
                <a:latin typeface="Lucida Bright" pitchFamily="18" charset="0"/>
              </a:rPr>
              <a:t>travel in liquid-bulk containers.</a:t>
            </a:r>
          </a:p>
        </p:txBody>
      </p:sp>
    </p:spTree>
    <p:extLst>
      <p:ext uri="{BB962C8B-B14F-4D97-AF65-F5344CB8AC3E}">
        <p14:creationId xmlns:p14="http://schemas.microsoft.com/office/powerpoint/2010/main" val="5367804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851" y="934627"/>
            <a:ext cx="7800662" cy="5200441"/>
          </a:xfrm>
          <a:prstGeom prst="rect">
            <a:avLst/>
          </a:prstGeom>
        </p:spPr>
      </p:pic>
      <p:sp>
        <p:nvSpPr>
          <p:cNvPr id="5" name="TextBox 4"/>
          <p:cNvSpPr txBox="1"/>
          <p:nvPr/>
        </p:nvSpPr>
        <p:spPr>
          <a:xfrm>
            <a:off x="4212771" y="398280"/>
            <a:ext cx="4604655" cy="646331"/>
          </a:xfrm>
          <a:prstGeom prst="rect">
            <a:avLst/>
          </a:prstGeom>
          <a:solidFill>
            <a:srgbClr val="FFFFFF">
              <a:alpha val="85000"/>
            </a:srgbClr>
          </a:solidFill>
          <a:ln>
            <a:solidFill>
              <a:srgbClr val="000000"/>
            </a:solidFill>
          </a:ln>
        </p:spPr>
        <p:txBody>
          <a:bodyPr wrap="square" rtlCol="0">
            <a:spAutoFit/>
          </a:bodyPr>
          <a:lstStyle/>
          <a:p>
            <a:r>
              <a:rPr lang="en-US" dirty="0">
                <a:solidFill>
                  <a:srgbClr val="000000"/>
                </a:solidFill>
                <a:latin typeface="Lucida Bright" pitchFamily="18" charset="0"/>
              </a:rPr>
              <a:t>Oversize cargo is shipped on a “flat rack” container.</a:t>
            </a:r>
          </a:p>
        </p:txBody>
      </p:sp>
    </p:spTree>
    <p:extLst>
      <p:ext uri="{BB962C8B-B14F-4D97-AF65-F5344CB8AC3E}">
        <p14:creationId xmlns:p14="http://schemas.microsoft.com/office/powerpoint/2010/main" val="4134158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851" y="609599"/>
            <a:ext cx="7800662" cy="5850496"/>
          </a:xfrm>
          <a:prstGeom prst="rect">
            <a:avLst/>
          </a:prstGeom>
        </p:spPr>
      </p:pic>
      <p:sp>
        <p:nvSpPr>
          <p:cNvPr id="5" name="TextBox 4"/>
          <p:cNvSpPr txBox="1"/>
          <p:nvPr/>
        </p:nvSpPr>
        <p:spPr>
          <a:xfrm>
            <a:off x="4212771" y="398280"/>
            <a:ext cx="4604655" cy="646331"/>
          </a:xfrm>
          <a:prstGeom prst="rect">
            <a:avLst/>
          </a:prstGeom>
          <a:solidFill>
            <a:srgbClr val="FFFFFF">
              <a:alpha val="85000"/>
            </a:srgbClr>
          </a:solidFill>
          <a:ln>
            <a:solidFill>
              <a:srgbClr val="000000"/>
            </a:solidFill>
          </a:ln>
        </p:spPr>
        <p:txBody>
          <a:bodyPr wrap="square" rtlCol="0">
            <a:spAutoFit/>
          </a:bodyPr>
          <a:lstStyle/>
          <a:p>
            <a:r>
              <a:rPr lang="en-US" dirty="0">
                <a:solidFill>
                  <a:srgbClr val="000000"/>
                </a:solidFill>
                <a:latin typeface="Lucida Bright" pitchFamily="18" charset="0"/>
              </a:rPr>
              <a:t>Containers are held by lash bars onto the deck of a ship</a:t>
            </a:r>
            <a:r>
              <a:rPr lang="en-US" dirty="0" smtClean="0">
                <a:solidFill>
                  <a:srgbClr val="000000"/>
                </a:solidFill>
                <a:latin typeface="Lucida Bright" pitchFamily="18" charset="0"/>
              </a:rPr>
              <a:t>.</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28996159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6054" y="609599"/>
            <a:ext cx="4556255" cy="5850496"/>
          </a:xfrm>
          <a:prstGeom prst="rect">
            <a:avLst/>
          </a:prstGeom>
        </p:spPr>
      </p:pic>
      <p:sp>
        <p:nvSpPr>
          <p:cNvPr id="5" name="TextBox 4"/>
          <p:cNvSpPr txBox="1"/>
          <p:nvPr/>
        </p:nvSpPr>
        <p:spPr>
          <a:xfrm>
            <a:off x="4212771" y="398280"/>
            <a:ext cx="4604655" cy="923330"/>
          </a:xfrm>
          <a:prstGeom prst="rect">
            <a:avLst/>
          </a:prstGeom>
          <a:solidFill>
            <a:srgbClr val="FFFFFF">
              <a:alpha val="85000"/>
            </a:srgbClr>
          </a:solidFill>
          <a:ln>
            <a:solidFill>
              <a:srgbClr val="000000"/>
            </a:solidFill>
          </a:ln>
        </p:spPr>
        <p:txBody>
          <a:bodyPr wrap="square" rtlCol="0">
            <a:spAutoFit/>
          </a:bodyPr>
          <a:lstStyle/>
          <a:p>
            <a:r>
              <a:rPr lang="en-US" dirty="0">
                <a:solidFill>
                  <a:srgbClr val="000000"/>
                </a:solidFill>
                <a:latin typeface="Lucida Bright" pitchFamily="18" charset="0"/>
              </a:rPr>
              <a:t>Containers are also held by twist locks onto a ship’s </a:t>
            </a:r>
            <a:r>
              <a:rPr lang="en-US" dirty="0" smtClean="0">
                <a:solidFill>
                  <a:srgbClr val="000000"/>
                </a:solidFill>
                <a:latin typeface="Lucida Bright" pitchFamily="18" charset="0"/>
              </a:rPr>
              <a:t>deck, on top of each other, </a:t>
            </a:r>
            <a:r>
              <a:rPr lang="en-US" dirty="0">
                <a:solidFill>
                  <a:srgbClr val="000000"/>
                </a:solidFill>
                <a:latin typeface="Lucida Bright" pitchFamily="18" charset="0"/>
              </a:rPr>
              <a:t>or </a:t>
            </a:r>
            <a:r>
              <a:rPr lang="en-US" dirty="0" smtClean="0">
                <a:solidFill>
                  <a:srgbClr val="000000"/>
                </a:solidFill>
                <a:latin typeface="Lucida Bright" pitchFamily="18" charset="0"/>
              </a:rPr>
              <a:t>on a </a:t>
            </a:r>
            <a:r>
              <a:rPr lang="en-US" dirty="0">
                <a:solidFill>
                  <a:srgbClr val="000000"/>
                </a:solidFill>
                <a:latin typeface="Lucida Bright" pitchFamily="18" charset="0"/>
              </a:rPr>
              <a:t>truck’s chassis.</a:t>
            </a:r>
          </a:p>
        </p:txBody>
      </p:sp>
    </p:spTree>
    <p:extLst>
      <p:ext uri="{BB962C8B-B14F-4D97-AF65-F5344CB8AC3E}">
        <p14:creationId xmlns:p14="http://schemas.microsoft.com/office/powerpoint/2010/main" val="22772457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629" y="489857"/>
            <a:ext cx="8011909" cy="6008932"/>
          </a:xfrm>
          <a:prstGeom prst="rect">
            <a:avLst/>
          </a:prstGeom>
        </p:spPr>
      </p:pic>
      <p:sp>
        <p:nvSpPr>
          <p:cNvPr id="5" name="TextBox 4"/>
          <p:cNvSpPr txBox="1"/>
          <p:nvPr/>
        </p:nvSpPr>
        <p:spPr>
          <a:xfrm>
            <a:off x="4212771" y="398280"/>
            <a:ext cx="4604655" cy="923330"/>
          </a:xfrm>
          <a:prstGeom prst="rect">
            <a:avLst/>
          </a:prstGeom>
          <a:solidFill>
            <a:srgbClr val="FFFFFF">
              <a:alpha val="85000"/>
            </a:srgbClr>
          </a:solidFill>
          <a:ln>
            <a:solidFill>
              <a:srgbClr val="000000"/>
            </a:solidFill>
          </a:ln>
        </p:spPr>
        <p:txBody>
          <a:bodyPr wrap="square" rtlCol="0">
            <a:spAutoFit/>
          </a:bodyPr>
          <a:lstStyle/>
          <a:p>
            <a:r>
              <a:rPr lang="en-US" dirty="0">
                <a:solidFill>
                  <a:srgbClr val="000000"/>
                </a:solidFill>
                <a:latin typeface="Lucida Bright" pitchFamily="18" charset="0"/>
              </a:rPr>
              <a:t>Under deck, containers are loaded into holds, and held in place with the help of slides.</a:t>
            </a:r>
          </a:p>
        </p:txBody>
      </p:sp>
    </p:spTree>
    <p:extLst>
      <p:ext uri="{BB962C8B-B14F-4D97-AF65-F5344CB8AC3E}">
        <p14:creationId xmlns:p14="http://schemas.microsoft.com/office/powerpoint/2010/main" val="3825102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138" y="1046693"/>
            <a:ext cx="7342890" cy="4895260"/>
          </a:xfrm>
          <a:prstGeom prst="rect">
            <a:avLst/>
          </a:prstGeom>
        </p:spPr>
      </p:pic>
      <p:sp>
        <p:nvSpPr>
          <p:cNvPr id="5" name="TextBox 4"/>
          <p:cNvSpPr txBox="1"/>
          <p:nvPr/>
        </p:nvSpPr>
        <p:spPr>
          <a:xfrm>
            <a:off x="402786" y="5592739"/>
            <a:ext cx="4114797" cy="923330"/>
          </a:xfrm>
          <a:prstGeom prst="rect">
            <a:avLst/>
          </a:prstGeom>
          <a:solidFill>
            <a:srgbClr val="FFFFFF">
              <a:alpha val="85000"/>
            </a:srgbClr>
          </a:solidFill>
          <a:ln>
            <a:solidFill>
              <a:srgbClr val="000000"/>
            </a:solidFill>
          </a:ln>
        </p:spPr>
        <p:txBody>
          <a:bodyPr wrap="square" rtlCol="0">
            <a:spAutoFit/>
          </a:bodyPr>
          <a:lstStyle/>
          <a:p>
            <a:r>
              <a:rPr lang="en-US" dirty="0">
                <a:solidFill>
                  <a:srgbClr val="000000"/>
                </a:solidFill>
                <a:latin typeface="Lucida Bright" pitchFamily="18" charset="0"/>
              </a:rPr>
              <a:t>Air cargo containers are less </a:t>
            </a:r>
            <a:r>
              <a:rPr lang="en-US" dirty="0" smtClean="0">
                <a:solidFill>
                  <a:srgbClr val="000000"/>
                </a:solidFill>
                <a:latin typeface="Lucida Bright" pitchFamily="18" charset="0"/>
              </a:rPr>
              <a:t>standardized </a:t>
            </a:r>
            <a:r>
              <a:rPr lang="en-US" dirty="0">
                <a:solidFill>
                  <a:srgbClr val="000000"/>
                </a:solidFill>
                <a:latin typeface="Lucida Bright" pitchFamily="18" charset="0"/>
              </a:rPr>
              <a:t>and </a:t>
            </a:r>
            <a:r>
              <a:rPr lang="en-US" dirty="0" smtClean="0">
                <a:solidFill>
                  <a:srgbClr val="000000"/>
                </a:solidFill>
                <a:latin typeface="Lucida Bright" pitchFamily="18" charset="0"/>
              </a:rPr>
              <a:t>are </a:t>
            </a:r>
            <a:r>
              <a:rPr lang="en-US" dirty="0">
                <a:solidFill>
                  <a:srgbClr val="000000"/>
                </a:solidFill>
                <a:latin typeface="Lucida Bright" pitchFamily="18" charset="0"/>
              </a:rPr>
              <a:t>not meant to be used in intermodal transport.</a:t>
            </a:r>
          </a:p>
        </p:txBody>
      </p:sp>
    </p:spTree>
    <p:extLst>
      <p:ext uri="{BB962C8B-B14F-4D97-AF65-F5344CB8AC3E}">
        <p14:creationId xmlns:p14="http://schemas.microsoft.com/office/powerpoint/2010/main" val="35896345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Intermodal Transport</a:t>
            </a:r>
            <a:endParaRPr lang="en-US" dirty="0"/>
          </a:p>
        </p:txBody>
      </p:sp>
      <p:sp>
        <p:nvSpPr>
          <p:cNvPr id="3" name="Content Placeholder 2"/>
          <p:cNvSpPr>
            <a:spLocks noGrp="1"/>
          </p:cNvSpPr>
          <p:nvPr>
            <p:ph idx="1"/>
          </p:nvPr>
        </p:nvSpPr>
        <p:spPr>
          <a:xfrm>
            <a:off x="498474" y="1981200"/>
            <a:ext cx="7458983" cy="4144963"/>
          </a:xfrm>
        </p:spPr>
        <p:txBody>
          <a:bodyPr>
            <a:normAutofit/>
          </a:bodyPr>
          <a:lstStyle/>
          <a:p>
            <a:pPr marL="0" indent="0">
              <a:buNone/>
            </a:pPr>
            <a:r>
              <a:rPr lang="en-US" sz="2000" dirty="0"/>
              <a:t>The increased importance of containerization in intermodal transport has created new transportation models, such as land bridges and intermodal yards.</a:t>
            </a:r>
          </a:p>
          <a:p>
            <a:r>
              <a:rPr lang="en-US" sz="2000" dirty="0" smtClean="0"/>
              <a:t>Land Bridge</a:t>
            </a:r>
          </a:p>
          <a:p>
            <a:pPr marL="228600" lvl="1" indent="0">
              <a:buNone/>
            </a:pPr>
            <a:r>
              <a:rPr lang="en-US" dirty="0"/>
              <a:t>For goods that are shipped from Asia to Europe, it is often more economical to ship goods by ocean to the West Coast of North American, unload the containers, transport them by rail to the East Coast before shipping them by ocean to Europe. The more costly alternative is to ship the goods through the Panama Canal.</a:t>
            </a:r>
          </a:p>
          <a:p>
            <a:r>
              <a:rPr lang="en-US" sz="2000" dirty="0" smtClean="0"/>
              <a:t>Intermodal Terminal / </a:t>
            </a:r>
            <a:r>
              <a:rPr lang="en-US" sz="2000" dirty="0"/>
              <a:t>Dry </a:t>
            </a:r>
            <a:r>
              <a:rPr lang="en-US" sz="2000" dirty="0" smtClean="0"/>
              <a:t>port</a:t>
            </a:r>
          </a:p>
          <a:p>
            <a:pPr marL="228600" lvl="1" indent="0">
              <a:buNone/>
            </a:pPr>
            <a:r>
              <a:rPr lang="en-US" dirty="0" smtClean="0"/>
              <a:t>A location where containerized goods change means of transportation.</a:t>
            </a:r>
          </a:p>
        </p:txBody>
      </p:sp>
    </p:spTree>
    <p:extLst>
      <p:ext uri="{BB962C8B-B14F-4D97-AF65-F5344CB8AC3E}">
        <p14:creationId xmlns:p14="http://schemas.microsoft.com/office/powerpoint/2010/main" val="1771417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Truck Transportation</a:t>
            </a:r>
            <a:endParaRPr lang="en-US" dirty="0"/>
          </a:p>
        </p:txBody>
      </p:sp>
      <p:sp>
        <p:nvSpPr>
          <p:cNvPr id="3" name="Content Placeholder 2"/>
          <p:cNvSpPr>
            <a:spLocks noGrp="1"/>
          </p:cNvSpPr>
          <p:nvPr>
            <p:ph idx="1"/>
          </p:nvPr>
        </p:nvSpPr>
        <p:spPr/>
        <p:txBody>
          <a:bodyPr/>
          <a:lstStyle/>
          <a:p>
            <a:pPr marL="0" indent="0">
              <a:buNone/>
            </a:pPr>
            <a:r>
              <a:rPr lang="en-US" sz="2000" dirty="0"/>
              <a:t>In many parts of the world, trucking is a vital way of shipping internationally. </a:t>
            </a:r>
          </a:p>
          <a:p>
            <a:pPr lvl="1"/>
            <a:r>
              <a:rPr lang="en-US" sz="2000" dirty="0" smtClean="0"/>
              <a:t>In </a:t>
            </a:r>
            <a:r>
              <a:rPr lang="en-US" sz="2000" dirty="0"/>
              <a:t>some areas of the world, it represents 100 percent of the international traffic. </a:t>
            </a:r>
            <a:endParaRPr lang="en-US" sz="2000" dirty="0" smtClean="0"/>
          </a:p>
          <a:p>
            <a:pPr lvl="1"/>
            <a:r>
              <a:rPr lang="en-US" sz="2000" dirty="0" smtClean="0"/>
              <a:t>In </a:t>
            </a:r>
            <a:r>
              <a:rPr lang="en-US" sz="2000" dirty="0"/>
              <a:t>others, it is a lower percentage, but trucking is still a significant part of the international traffic volume.</a:t>
            </a:r>
          </a:p>
          <a:p>
            <a:pPr marL="0" indent="0">
              <a:buNone/>
            </a:pPr>
            <a:r>
              <a:rPr lang="en-US" sz="2000" dirty="0" smtClean="0"/>
              <a:t>Importantly</a:t>
            </a:r>
            <a:r>
              <a:rPr lang="en-US" sz="2000" dirty="0"/>
              <a:t>, though, trucking is almost always the mode of transportation for the </a:t>
            </a:r>
            <a:r>
              <a:rPr lang="en-US" sz="2000" dirty="0" smtClean="0"/>
              <a:t>“first mile” and the “last </a:t>
            </a:r>
            <a:r>
              <a:rPr lang="en-US" sz="2000" dirty="0"/>
              <a:t>mile” of a shipment’s itinerary.</a:t>
            </a:r>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784" y="672202"/>
            <a:ext cx="8304742" cy="5521769"/>
          </a:xfrm>
          <a:prstGeom prst="rect">
            <a:avLst/>
          </a:prstGeom>
        </p:spPr>
      </p:pic>
      <p:sp>
        <p:nvSpPr>
          <p:cNvPr id="5" name="TextBox 4"/>
          <p:cNvSpPr txBox="1"/>
          <p:nvPr/>
        </p:nvSpPr>
        <p:spPr>
          <a:xfrm>
            <a:off x="533412" y="5420514"/>
            <a:ext cx="5061843" cy="923330"/>
          </a:xfrm>
          <a:prstGeom prst="rect">
            <a:avLst/>
          </a:prstGeom>
          <a:solidFill>
            <a:srgbClr val="FFFFFF">
              <a:alpha val="85000"/>
            </a:srgbClr>
          </a:solidFill>
          <a:ln>
            <a:solidFill>
              <a:srgbClr val="000000"/>
            </a:solidFill>
          </a:ln>
        </p:spPr>
        <p:txBody>
          <a:bodyPr wrap="square" rtlCol="0">
            <a:spAutoFit/>
          </a:bodyPr>
          <a:lstStyle/>
          <a:p>
            <a:r>
              <a:rPr lang="en-US" dirty="0">
                <a:solidFill>
                  <a:srgbClr val="000000"/>
                </a:solidFill>
                <a:latin typeface="Lucida Bright" pitchFamily="18" charset="0"/>
              </a:rPr>
              <a:t>An intermodal yard transfers containers from trucks to trains, or vice-versa. Here, a container stacker performs that task.</a:t>
            </a:r>
          </a:p>
        </p:txBody>
      </p:sp>
    </p:spTree>
    <p:extLst>
      <p:ext uri="{BB962C8B-B14F-4D97-AF65-F5344CB8AC3E}">
        <p14:creationId xmlns:p14="http://schemas.microsoft.com/office/powerpoint/2010/main" val="15269287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Liability Conventions</a:t>
            </a:r>
            <a:endParaRPr lang="en-US" dirty="0"/>
          </a:p>
        </p:txBody>
      </p:sp>
      <p:sp>
        <p:nvSpPr>
          <p:cNvPr id="3" name="Content Placeholder 2"/>
          <p:cNvSpPr>
            <a:spLocks noGrp="1"/>
          </p:cNvSpPr>
          <p:nvPr>
            <p:ph idx="1"/>
          </p:nvPr>
        </p:nvSpPr>
        <p:spPr/>
        <p:txBody>
          <a:bodyPr/>
          <a:lstStyle/>
          <a:p>
            <a:pPr marL="0" indent="0">
              <a:buNone/>
            </a:pPr>
            <a:r>
              <a:rPr lang="en-US" sz="2000" dirty="0"/>
              <a:t>The liability conventions governing land transportation and intermodal transportation are still governed by the liability conventions that are in place for each mode of transportation, and each country.</a:t>
            </a:r>
          </a:p>
          <a:p>
            <a:pPr marL="0" indent="0">
              <a:buNone/>
            </a:pPr>
            <a:r>
              <a:rPr lang="en-US" sz="2000" dirty="0" smtClean="0"/>
              <a:t>The </a:t>
            </a:r>
            <a:r>
              <a:rPr lang="en-US" sz="2000" dirty="0"/>
              <a:t>Rotterdam Rules, a new liability convention (2009) that limits carriers’ liability to SDR 875 per package or SDR 4 per kilogram, was designed specifically for intermodal </a:t>
            </a:r>
            <a:r>
              <a:rPr lang="en-US" sz="2000" dirty="0" smtClean="0"/>
              <a:t> shipments</a:t>
            </a:r>
            <a:r>
              <a:rPr lang="en-US" sz="2000" dirty="0"/>
              <a:t>: It is likely to be adopted by most countries by </a:t>
            </a:r>
            <a:r>
              <a:rPr lang="en-US" sz="2000" dirty="0" smtClean="0"/>
              <a:t>2020.</a:t>
            </a:r>
            <a:endParaRPr lang="en-US" sz="2000" dirty="0"/>
          </a:p>
          <a:p>
            <a:pPr marL="0" indent="0">
              <a:buNone/>
            </a:pPr>
            <a:endParaRPr lang="en-US" dirty="0"/>
          </a:p>
        </p:txBody>
      </p:sp>
    </p:spTree>
    <p:extLst>
      <p:ext uri="{BB962C8B-B14F-4D97-AF65-F5344CB8AC3E}">
        <p14:creationId xmlns:p14="http://schemas.microsoft.com/office/powerpoint/2010/main" val="4004525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Freight Forwarders</a:t>
            </a:r>
            <a:endParaRPr lang="en-US" dirty="0"/>
          </a:p>
        </p:txBody>
      </p:sp>
      <p:sp>
        <p:nvSpPr>
          <p:cNvPr id="3" name="Content Placeholder 2"/>
          <p:cNvSpPr>
            <a:spLocks noGrp="1"/>
          </p:cNvSpPr>
          <p:nvPr>
            <p:ph idx="1"/>
          </p:nvPr>
        </p:nvSpPr>
        <p:spPr/>
        <p:txBody>
          <a:bodyPr/>
          <a:lstStyle/>
          <a:p>
            <a:pPr marL="0" indent="0">
              <a:buNone/>
            </a:pPr>
            <a:r>
              <a:rPr lang="en-US" sz="2000" dirty="0"/>
              <a:t>Because international transportation is so complex, many shippers rely on freight forwarders to handle their international shipments.</a:t>
            </a:r>
          </a:p>
          <a:p>
            <a:pPr marL="0" indent="0">
              <a:buNone/>
            </a:pPr>
            <a:r>
              <a:rPr lang="en-US" sz="2000" dirty="0" smtClean="0"/>
              <a:t>Freight </a:t>
            </a:r>
            <a:r>
              <a:rPr lang="en-US" sz="2000" dirty="0"/>
              <a:t>forwarders arrange all aspects of transportation and paperwork for a shipper, from following the exporting country’s requirements to clearing Customs in the importing country</a:t>
            </a:r>
            <a:r>
              <a:rPr lang="en-US" sz="2000" dirty="0" smtClean="0"/>
              <a:t>.</a:t>
            </a:r>
          </a:p>
          <a:p>
            <a:pPr marL="0" indent="0">
              <a:buNone/>
            </a:pPr>
            <a:r>
              <a:rPr lang="en-US" sz="2000" dirty="0" smtClean="0"/>
              <a:t>Freight forwarders are essentially travel agents for freight.</a:t>
            </a:r>
            <a:endParaRPr lang="en-US" sz="2000" dirty="0"/>
          </a:p>
          <a:p>
            <a:endParaRPr lang="en-US" dirty="0"/>
          </a:p>
        </p:txBody>
      </p:sp>
    </p:spTree>
    <p:extLst>
      <p:ext uri="{BB962C8B-B14F-4D97-AF65-F5344CB8AC3E}">
        <p14:creationId xmlns:p14="http://schemas.microsoft.com/office/powerpoint/2010/main" val="1937732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Cargo</a:t>
            </a:r>
            <a:endParaRPr lang="en-US" dirty="0"/>
          </a:p>
        </p:txBody>
      </p:sp>
      <p:sp>
        <p:nvSpPr>
          <p:cNvPr id="3" name="Content Placeholder 2"/>
          <p:cNvSpPr>
            <a:spLocks noGrp="1"/>
          </p:cNvSpPr>
          <p:nvPr>
            <p:ph idx="1"/>
          </p:nvPr>
        </p:nvSpPr>
        <p:spPr/>
        <p:txBody>
          <a:bodyPr/>
          <a:lstStyle/>
          <a:p>
            <a:pPr marL="0" indent="0">
              <a:buNone/>
            </a:pPr>
            <a:r>
              <a:rPr lang="en-US" sz="2000" dirty="0"/>
              <a:t>Project cargo is a type of cargo that requires more advance planning because of its size, weight, or volume. </a:t>
            </a:r>
          </a:p>
          <a:p>
            <a:pPr marL="0" indent="0">
              <a:buNone/>
            </a:pPr>
            <a:r>
              <a:rPr lang="en-US" sz="2000" dirty="0" smtClean="0"/>
              <a:t>Shippers </a:t>
            </a:r>
            <a:r>
              <a:rPr lang="en-US" sz="2000" dirty="0"/>
              <a:t>need to take into account the cargo’s dimensions and weight, in order to determine whether it will fit under bridges, inside tunnels, and around curves. Many project cargo shipments can take months to plan thoroughly, and often require specialized knowledge.</a:t>
            </a:r>
          </a:p>
          <a:p>
            <a:pPr marL="0" indent="0">
              <a:buNone/>
            </a:pPr>
            <a:r>
              <a:rPr lang="en-US" sz="2000" dirty="0" smtClean="0"/>
              <a:t>Shippers </a:t>
            </a:r>
            <a:r>
              <a:rPr lang="en-US" sz="2000" dirty="0"/>
              <a:t>also have to account for the special permits </a:t>
            </a:r>
            <a:r>
              <a:rPr lang="en-US" sz="2000" dirty="0" smtClean="0"/>
              <a:t>that   </a:t>
            </a:r>
            <a:r>
              <a:rPr lang="en-US" sz="2000" dirty="0"/>
              <a:t>the cargo will need.</a:t>
            </a:r>
          </a:p>
          <a:p>
            <a:pPr marL="0" indent="0">
              <a:buNone/>
            </a:pPr>
            <a:endParaRPr lang="en-US" dirty="0"/>
          </a:p>
        </p:txBody>
      </p:sp>
    </p:spTree>
    <p:extLst>
      <p:ext uri="{BB962C8B-B14F-4D97-AF65-F5344CB8AC3E}">
        <p14:creationId xmlns:p14="http://schemas.microsoft.com/office/powerpoint/2010/main" val="14779192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02784" y="1096273"/>
            <a:ext cx="8304742" cy="4673626"/>
          </a:xfrm>
          <a:prstGeom prst="rect">
            <a:avLst/>
          </a:prstGeom>
        </p:spPr>
      </p:pic>
      <p:sp>
        <p:nvSpPr>
          <p:cNvPr id="5" name="TextBox 4"/>
          <p:cNvSpPr txBox="1"/>
          <p:nvPr/>
        </p:nvSpPr>
        <p:spPr>
          <a:xfrm>
            <a:off x="533412" y="5420514"/>
            <a:ext cx="5366645" cy="923330"/>
          </a:xfrm>
          <a:prstGeom prst="rect">
            <a:avLst/>
          </a:prstGeom>
          <a:solidFill>
            <a:srgbClr val="FFFFFF">
              <a:alpha val="85000"/>
            </a:srgbClr>
          </a:solidFill>
          <a:ln>
            <a:solidFill>
              <a:srgbClr val="000000"/>
            </a:solidFill>
          </a:ln>
        </p:spPr>
        <p:txBody>
          <a:bodyPr wrap="square" rtlCol="0">
            <a:spAutoFit/>
          </a:bodyPr>
          <a:lstStyle/>
          <a:p>
            <a:r>
              <a:rPr lang="en-US" dirty="0">
                <a:solidFill>
                  <a:srgbClr val="000000"/>
                </a:solidFill>
                <a:latin typeface="Lucida Bright" pitchFamily="18" charset="0"/>
              </a:rPr>
              <a:t>Because of their length and unusual shape, wind turbine blades are “project cargo,” necessitating careful transportation planning.</a:t>
            </a:r>
          </a:p>
        </p:txBody>
      </p:sp>
    </p:spTree>
    <p:extLst>
      <p:ext uri="{BB962C8B-B14F-4D97-AF65-F5344CB8AC3E}">
        <p14:creationId xmlns:p14="http://schemas.microsoft.com/office/powerpoint/2010/main" val="27674688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13" y="595529"/>
            <a:ext cx="8207816" cy="5701813"/>
          </a:xfrm>
          <a:prstGeom prst="rect">
            <a:avLst/>
          </a:prstGeom>
        </p:spPr>
      </p:pic>
      <p:sp>
        <p:nvSpPr>
          <p:cNvPr id="5" name="TextBox 4"/>
          <p:cNvSpPr txBox="1"/>
          <p:nvPr/>
        </p:nvSpPr>
        <p:spPr>
          <a:xfrm>
            <a:off x="4822384" y="5627342"/>
            <a:ext cx="3755558" cy="923330"/>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Project cargo can be unusually large, necessitating specialized ships, called heavy-lift ships.</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19386951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Means of Transportation</a:t>
            </a:r>
            <a:endParaRPr lang="en-US" dirty="0"/>
          </a:p>
        </p:txBody>
      </p:sp>
      <p:sp>
        <p:nvSpPr>
          <p:cNvPr id="3" name="Content Placeholder 2"/>
          <p:cNvSpPr>
            <a:spLocks noGrp="1"/>
          </p:cNvSpPr>
          <p:nvPr>
            <p:ph idx="1"/>
          </p:nvPr>
        </p:nvSpPr>
        <p:spPr>
          <a:xfrm>
            <a:off x="498475" y="1981200"/>
            <a:ext cx="7154182" cy="4144963"/>
          </a:xfrm>
        </p:spPr>
        <p:txBody>
          <a:bodyPr>
            <a:normAutofit/>
          </a:bodyPr>
          <a:lstStyle/>
          <a:p>
            <a:r>
              <a:rPr lang="en-US" sz="2000" dirty="0" smtClean="0"/>
              <a:t>Pipelines</a:t>
            </a:r>
          </a:p>
          <a:p>
            <a:pPr marL="228600" lvl="1" indent="0">
              <a:buNone/>
            </a:pPr>
            <a:r>
              <a:rPr lang="en-US" dirty="0"/>
              <a:t>Pipelines can be used for the transport of liquid cargo (petroleum oil, refined oil products, water), and gasses (generally natural gas), as well as coal, in the form of slurry, a mix of powdered coal and water</a:t>
            </a:r>
            <a:r>
              <a:rPr lang="en-US" dirty="0" smtClean="0"/>
              <a:t>. Pipelines are essential to the transport of energy products.</a:t>
            </a:r>
          </a:p>
          <a:p>
            <a:r>
              <a:rPr lang="en-US" sz="2000" dirty="0" smtClean="0"/>
              <a:t>Barges</a:t>
            </a:r>
          </a:p>
          <a:p>
            <a:pPr marL="228600" lvl="1" indent="0">
              <a:buNone/>
            </a:pPr>
            <a:r>
              <a:rPr lang="en-US" dirty="0" smtClean="0"/>
              <a:t>Barges are flat-bottomed </a:t>
            </a:r>
            <a:r>
              <a:rPr lang="en-US" dirty="0"/>
              <a:t>boats, are designed to carry cargo on rivers and canals. Some are self-propelled and others are designed to be pushed or pulled</a:t>
            </a:r>
            <a:r>
              <a:rPr lang="en-US" dirty="0" smtClean="0"/>
              <a:t>. In the United States, barges </a:t>
            </a:r>
            <a:r>
              <a:rPr lang="en-US" dirty="0"/>
              <a:t>carry mostly bulk cargo (grain, coal, </a:t>
            </a:r>
            <a:r>
              <a:rPr lang="en-US" dirty="0" smtClean="0"/>
              <a:t>minerals), but in </a:t>
            </a:r>
            <a:r>
              <a:rPr lang="en-US" dirty="0"/>
              <a:t>Europe and China, they also carry containers, automobiles, and other general cargo.</a:t>
            </a:r>
          </a:p>
          <a:p>
            <a:pPr marL="228600" lvl="1" indent="0">
              <a:buNone/>
            </a:pPr>
            <a:endParaRPr lang="en-US" dirty="0"/>
          </a:p>
          <a:p>
            <a:pPr marL="228600" lvl="1" indent="0">
              <a:buNone/>
            </a:pPr>
            <a:endParaRPr lang="en-US" dirty="0"/>
          </a:p>
        </p:txBody>
      </p:sp>
    </p:spTree>
    <p:extLst>
      <p:ext uri="{BB962C8B-B14F-4D97-AF65-F5344CB8AC3E}">
        <p14:creationId xmlns:p14="http://schemas.microsoft.com/office/powerpoint/2010/main" val="20453995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13" y="720958"/>
            <a:ext cx="8207816" cy="5450955"/>
          </a:xfrm>
          <a:prstGeom prst="rect">
            <a:avLst/>
          </a:prstGeom>
        </p:spPr>
      </p:pic>
      <p:sp>
        <p:nvSpPr>
          <p:cNvPr id="5" name="TextBox 4"/>
          <p:cNvSpPr txBox="1"/>
          <p:nvPr/>
        </p:nvSpPr>
        <p:spPr>
          <a:xfrm>
            <a:off x="674926" y="397792"/>
            <a:ext cx="3755558" cy="646331"/>
          </a:xfrm>
          <a:prstGeom prst="rect">
            <a:avLst/>
          </a:prstGeom>
          <a:solidFill>
            <a:srgbClr val="FFFFFF">
              <a:alpha val="85000"/>
            </a:srgbClr>
          </a:solidFill>
          <a:ln>
            <a:solidFill>
              <a:srgbClr val="000000"/>
            </a:solidFill>
          </a:ln>
        </p:spPr>
        <p:txBody>
          <a:bodyPr wrap="square" rtlCol="0">
            <a:spAutoFit/>
          </a:bodyPr>
          <a:lstStyle/>
          <a:p>
            <a:r>
              <a:rPr lang="en-US" dirty="0">
                <a:solidFill>
                  <a:srgbClr val="000000"/>
                </a:solidFill>
                <a:latin typeface="Lucida Bright" pitchFamily="18" charset="0"/>
              </a:rPr>
              <a:t>The Russia-European Union gas pipeline.</a:t>
            </a:r>
          </a:p>
        </p:txBody>
      </p:sp>
    </p:spTree>
    <p:extLst>
      <p:ext uri="{BB962C8B-B14F-4D97-AF65-F5344CB8AC3E}">
        <p14:creationId xmlns:p14="http://schemas.microsoft.com/office/powerpoint/2010/main" val="1713320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13" y="720958"/>
            <a:ext cx="8207815" cy="5450955"/>
          </a:xfrm>
          <a:prstGeom prst="rect">
            <a:avLst/>
          </a:prstGeom>
        </p:spPr>
      </p:pic>
      <p:sp>
        <p:nvSpPr>
          <p:cNvPr id="5" name="TextBox 4"/>
          <p:cNvSpPr txBox="1"/>
          <p:nvPr/>
        </p:nvSpPr>
        <p:spPr>
          <a:xfrm>
            <a:off x="674925" y="397792"/>
            <a:ext cx="4561104" cy="923330"/>
          </a:xfrm>
          <a:prstGeom prst="rect">
            <a:avLst/>
          </a:prstGeom>
          <a:solidFill>
            <a:srgbClr val="FFFFFF">
              <a:alpha val="85000"/>
            </a:srgbClr>
          </a:solidFill>
          <a:ln>
            <a:solidFill>
              <a:srgbClr val="000000"/>
            </a:solidFill>
          </a:ln>
        </p:spPr>
        <p:txBody>
          <a:bodyPr wrap="square" rtlCol="0">
            <a:spAutoFit/>
          </a:bodyPr>
          <a:lstStyle/>
          <a:p>
            <a:r>
              <a:rPr lang="en-US" dirty="0">
                <a:solidFill>
                  <a:srgbClr val="000000"/>
                </a:solidFill>
                <a:latin typeface="Lucida Bright" pitchFamily="18" charset="0"/>
              </a:rPr>
              <a:t>In the United States, barges are often moved in groups, pushed by a </a:t>
            </a:r>
            <a:r>
              <a:rPr lang="en-US" dirty="0" smtClean="0">
                <a:solidFill>
                  <a:srgbClr val="000000"/>
                </a:solidFill>
                <a:latin typeface="Lucida Bright" pitchFamily="18" charset="0"/>
              </a:rPr>
              <a:t>tugboat and carry bulk commodities. </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38475671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925" y="720958"/>
            <a:ext cx="7870361" cy="5656452"/>
          </a:xfrm>
          <a:prstGeom prst="rect">
            <a:avLst/>
          </a:prstGeom>
        </p:spPr>
      </p:pic>
      <p:sp>
        <p:nvSpPr>
          <p:cNvPr id="5" name="TextBox 4"/>
          <p:cNvSpPr txBox="1"/>
          <p:nvPr/>
        </p:nvSpPr>
        <p:spPr>
          <a:xfrm>
            <a:off x="674924" y="397792"/>
            <a:ext cx="5366647" cy="646331"/>
          </a:xfrm>
          <a:prstGeom prst="rect">
            <a:avLst/>
          </a:prstGeom>
          <a:solidFill>
            <a:srgbClr val="FFFFFF">
              <a:alpha val="85000"/>
            </a:srgbClr>
          </a:solidFill>
          <a:ln>
            <a:solidFill>
              <a:srgbClr val="000000"/>
            </a:solidFill>
          </a:ln>
        </p:spPr>
        <p:txBody>
          <a:bodyPr wrap="square" rtlCol="0">
            <a:spAutoFit/>
          </a:bodyPr>
          <a:lstStyle/>
          <a:p>
            <a:r>
              <a:rPr lang="en-US" dirty="0">
                <a:solidFill>
                  <a:srgbClr val="000000"/>
                </a:solidFill>
                <a:latin typeface="Lucida Bright" pitchFamily="18" charset="0"/>
              </a:rPr>
              <a:t>In Europe, barges are </a:t>
            </a:r>
            <a:r>
              <a:rPr lang="en-US" dirty="0" smtClean="0">
                <a:solidFill>
                  <a:srgbClr val="000000"/>
                </a:solidFill>
                <a:latin typeface="Lucida Bright" pitchFamily="18" charset="0"/>
              </a:rPr>
              <a:t>generally self-propelled and can also carry general cargo or containers. </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16157163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Truck Transportation</a:t>
            </a:r>
            <a:endParaRPr lang="en-US" dirty="0"/>
          </a:p>
        </p:txBody>
      </p:sp>
      <p:sp>
        <p:nvSpPr>
          <p:cNvPr id="3" name="Content Placeholder 2"/>
          <p:cNvSpPr>
            <a:spLocks noGrp="1"/>
          </p:cNvSpPr>
          <p:nvPr>
            <p:ph idx="1"/>
          </p:nvPr>
        </p:nvSpPr>
        <p:spPr>
          <a:xfrm>
            <a:off x="498474" y="1981200"/>
            <a:ext cx="7448097" cy="4144963"/>
          </a:xfrm>
        </p:spPr>
        <p:txBody>
          <a:bodyPr>
            <a:normAutofit/>
          </a:bodyPr>
          <a:lstStyle/>
          <a:p>
            <a:pPr marL="0" indent="0">
              <a:buNone/>
            </a:pPr>
            <a:r>
              <a:rPr lang="en-US" sz="2000" dirty="0"/>
              <a:t>The critical issues for a shipper using truck transportation are the many different national rules and regulations that govern truck transportation. These rules influence</a:t>
            </a:r>
            <a:r>
              <a:rPr lang="en-US" sz="2000" dirty="0" smtClean="0"/>
              <a:t>:</a:t>
            </a:r>
            <a:endParaRPr lang="en-US" sz="2000" dirty="0"/>
          </a:p>
          <a:p>
            <a:pPr marL="742950" lvl="1" indent="-285750"/>
            <a:r>
              <a:rPr lang="en-US" dirty="0"/>
              <a:t>The weight that can be placed in the truck </a:t>
            </a:r>
          </a:p>
          <a:p>
            <a:pPr marL="742950" lvl="1" indent="-285750"/>
            <a:r>
              <a:rPr lang="en-US" dirty="0"/>
              <a:t>The hours that the truck can operate</a:t>
            </a:r>
          </a:p>
          <a:p>
            <a:pPr marL="742950" lvl="1" indent="-285750"/>
            <a:r>
              <a:rPr lang="en-US" dirty="0"/>
              <a:t>The size of the equipment that can be used</a:t>
            </a:r>
          </a:p>
          <a:p>
            <a:pPr marL="742950" lvl="1" indent="-285750"/>
            <a:r>
              <a:rPr lang="en-US" dirty="0"/>
              <a:t>The number of hours a driver may work</a:t>
            </a:r>
          </a:p>
          <a:p>
            <a:pPr marL="742950" lvl="1" indent="-285750"/>
            <a:r>
              <a:rPr lang="en-US" dirty="0"/>
              <a:t>The training that a driver must have</a:t>
            </a:r>
          </a:p>
          <a:p>
            <a:pPr marL="0" indent="0">
              <a:buNone/>
            </a:pPr>
            <a:r>
              <a:rPr lang="en-US" sz="2000" dirty="0" smtClean="0"/>
              <a:t>These </a:t>
            </a:r>
            <a:r>
              <a:rPr lang="en-US" sz="2000" dirty="0"/>
              <a:t>differences make for very different trucking practices from country to country.</a:t>
            </a:r>
          </a:p>
          <a:p>
            <a:pPr marL="0" indent="0">
              <a:buNone/>
            </a:pPr>
            <a:endParaRPr lang="en-US" dirty="0"/>
          </a:p>
        </p:txBody>
      </p:sp>
    </p:spTree>
    <p:extLst>
      <p:ext uri="{BB962C8B-B14F-4D97-AF65-F5344CB8AC3E}">
        <p14:creationId xmlns:p14="http://schemas.microsoft.com/office/powerpoint/2010/main" val="12090737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925" y="913806"/>
            <a:ext cx="7870361" cy="5270756"/>
          </a:xfrm>
          <a:prstGeom prst="rect">
            <a:avLst/>
          </a:prstGeom>
        </p:spPr>
      </p:pic>
      <p:sp>
        <p:nvSpPr>
          <p:cNvPr id="5" name="TextBox 4"/>
          <p:cNvSpPr txBox="1"/>
          <p:nvPr/>
        </p:nvSpPr>
        <p:spPr>
          <a:xfrm>
            <a:off x="674924" y="397792"/>
            <a:ext cx="5366647" cy="646331"/>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Barges are also used for bulk cargo. Here is one in China. </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20631657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973" y="1262742"/>
            <a:ext cx="7760048" cy="4477313"/>
          </a:xfrm>
          <a:prstGeom prst="rect">
            <a:avLst/>
          </a:prstGeom>
        </p:spPr>
      </p:pic>
      <p:sp>
        <p:nvSpPr>
          <p:cNvPr id="5" name="TextBox 4"/>
          <p:cNvSpPr txBox="1"/>
          <p:nvPr/>
        </p:nvSpPr>
        <p:spPr>
          <a:xfrm>
            <a:off x="4273697" y="5612711"/>
            <a:ext cx="4626735" cy="923330"/>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A European truck is limited to an overall length. The tractor is compact to allow for maximum trailer size. </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2983468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634" y="991975"/>
            <a:ext cx="8164662" cy="4710762"/>
          </a:xfrm>
          <a:prstGeom prst="rect">
            <a:avLst/>
          </a:prstGeom>
        </p:spPr>
      </p:pic>
      <p:sp>
        <p:nvSpPr>
          <p:cNvPr id="5" name="TextBox 4"/>
          <p:cNvSpPr txBox="1"/>
          <p:nvPr/>
        </p:nvSpPr>
        <p:spPr>
          <a:xfrm>
            <a:off x="605211" y="5390532"/>
            <a:ext cx="4626735" cy="923330"/>
          </a:xfrm>
          <a:prstGeom prst="rect">
            <a:avLst/>
          </a:prstGeom>
          <a:solidFill>
            <a:srgbClr val="FFFFFF">
              <a:alpha val="85000"/>
            </a:srgbClr>
          </a:solidFill>
          <a:ln>
            <a:solidFill>
              <a:srgbClr val="000000"/>
            </a:solidFill>
          </a:ln>
        </p:spPr>
        <p:txBody>
          <a:bodyPr wrap="square" rtlCol="0">
            <a:spAutoFit/>
          </a:bodyPr>
          <a:lstStyle/>
          <a:p>
            <a:r>
              <a:rPr lang="en-US" dirty="0">
                <a:solidFill>
                  <a:srgbClr val="000000"/>
                </a:solidFill>
                <a:latin typeface="Lucida Bright" pitchFamily="18" charset="0"/>
              </a:rPr>
              <a:t>North American trucks are limited by the size of the trailer, with no constraints on the size of the tractor.</a:t>
            </a:r>
          </a:p>
        </p:txBody>
      </p:sp>
    </p:spTree>
    <p:extLst>
      <p:ext uri="{BB962C8B-B14F-4D97-AF65-F5344CB8AC3E}">
        <p14:creationId xmlns:p14="http://schemas.microsoft.com/office/powerpoint/2010/main" val="42027410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366" y="776942"/>
            <a:ext cx="8207187" cy="5471458"/>
          </a:xfrm>
          <a:prstGeom prst="rect">
            <a:avLst/>
          </a:prstGeom>
        </p:spPr>
      </p:pic>
      <p:sp>
        <p:nvSpPr>
          <p:cNvPr id="5" name="TextBox 4"/>
          <p:cNvSpPr txBox="1"/>
          <p:nvPr/>
        </p:nvSpPr>
        <p:spPr>
          <a:xfrm>
            <a:off x="3947127" y="5575478"/>
            <a:ext cx="4626735" cy="923330"/>
          </a:xfrm>
          <a:prstGeom prst="rect">
            <a:avLst/>
          </a:prstGeom>
          <a:solidFill>
            <a:srgbClr val="FFFFFF">
              <a:alpha val="85000"/>
            </a:srgbClr>
          </a:solidFill>
          <a:ln>
            <a:solidFill>
              <a:srgbClr val="000000"/>
            </a:solidFill>
          </a:ln>
        </p:spPr>
        <p:txBody>
          <a:bodyPr wrap="square" rtlCol="0">
            <a:spAutoFit/>
          </a:bodyPr>
          <a:lstStyle/>
          <a:p>
            <a:r>
              <a:rPr lang="en-US" dirty="0">
                <a:solidFill>
                  <a:srgbClr val="000000"/>
                </a:solidFill>
                <a:latin typeface="Lucida Bright" pitchFamily="18" charset="0"/>
              </a:rPr>
              <a:t>Australian trucks have fewer limitations on the number of trailers, leading to the concept of “road-trains.”</a:t>
            </a:r>
          </a:p>
        </p:txBody>
      </p:sp>
    </p:spTree>
    <p:extLst>
      <p:ext uri="{BB962C8B-B14F-4D97-AF65-F5344CB8AC3E}">
        <p14:creationId xmlns:p14="http://schemas.microsoft.com/office/powerpoint/2010/main" val="20150259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423" y="1011532"/>
            <a:ext cx="8229072" cy="5002278"/>
          </a:xfrm>
          <a:prstGeom prst="rect">
            <a:avLst/>
          </a:prstGeom>
        </p:spPr>
      </p:pic>
      <p:sp>
        <p:nvSpPr>
          <p:cNvPr id="5" name="TextBox 4"/>
          <p:cNvSpPr txBox="1"/>
          <p:nvPr/>
        </p:nvSpPr>
        <p:spPr>
          <a:xfrm>
            <a:off x="3788229" y="5793193"/>
            <a:ext cx="4785633" cy="646331"/>
          </a:xfrm>
          <a:prstGeom prst="rect">
            <a:avLst/>
          </a:prstGeom>
          <a:solidFill>
            <a:srgbClr val="FFFFFF">
              <a:alpha val="85000"/>
            </a:srgbClr>
          </a:solidFill>
          <a:ln>
            <a:solidFill>
              <a:srgbClr val="000000"/>
            </a:solidFill>
          </a:ln>
        </p:spPr>
        <p:txBody>
          <a:bodyPr wrap="square" rtlCol="0">
            <a:spAutoFit/>
          </a:bodyPr>
          <a:lstStyle/>
          <a:p>
            <a:r>
              <a:rPr lang="en-US" dirty="0">
                <a:solidFill>
                  <a:srgbClr val="000000"/>
                </a:solidFill>
                <a:latin typeface="Lucida Bright" pitchFamily="18" charset="0"/>
              </a:rPr>
              <a:t>North American </a:t>
            </a:r>
            <a:r>
              <a:rPr lang="en-US" dirty="0" smtClean="0">
                <a:solidFill>
                  <a:srgbClr val="000000"/>
                </a:solidFill>
                <a:latin typeface="Lucida Bright" pitchFamily="18" charset="0"/>
              </a:rPr>
              <a:t>trailers </a:t>
            </a:r>
            <a:r>
              <a:rPr lang="en-US" dirty="0">
                <a:solidFill>
                  <a:srgbClr val="000000"/>
                </a:solidFill>
                <a:latin typeface="Lucida Bright" pitchFamily="18" charset="0"/>
              </a:rPr>
              <a:t>are </a:t>
            </a:r>
            <a:r>
              <a:rPr lang="en-US" dirty="0" smtClean="0">
                <a:solidFill>
                  <a:srgbClr val="000000"/>
                </a:solidFill>
                <a:latin typeface="Lucida Bright" pitchFamily="18" charset="0"/>
              </a:rPr>
              <a:t>carried </a:t>
            </a:r>
            <a:r>
              <a:rPr lang="en-US" dirty="0">
                <a:solidFill>
                  <a:srgbClr val="000000"/>
                </a:solidFill>
                <a:latin typeface="Lucida Bright" pitchFamily="18" charset="0"/>
              </a:rPr>
              <a:t>over long distances by “piggy-back” trains.</a:t>
            </a:r>
          </a:p>
        </p:txBody>
      </p:sp>
    </p:spTree>
    <p:extLst>
      <p:ext uri="{BB962C8B-B14F-4D97-AF65-F5344CB8AC3E}">
        <p14:creationId xmlns:p14="http://schemas.microsoft.com/office/powerpoint/2010/main" val="12016722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048" y="1158062"/>
            <a:ext cx="7063822" cy="4709215"/>
          </a:xfrm>
          <a:prstGeom prst="rect">
            <a:avLst/>
          </a:prstGeom>
        </p:spPr>
      </p:pic>
      <p:sp>
        <p:nvSpPr>
          <p:cNvPr id="5" name="TextBox 4"/>
          <p:cNvSpPr txBox="1"/>
          <p:nvPr/>
        </p:nvSpPr>
        <p:spPr>
          <a:xfrm>
            <a:off x="2608332" y="696397"/>
            <a:ext cx="6161313" cy="923330"/>
          </a:xfrm>
          <a:prstGeom prst="rect">
            <a:avLst/>
          </a:prstGeom>
          <a:solidFill>
            <a:srgbClr val="FFFFFF">
              <a:alpha val="85000"/>
            </a:srgbClr>
          </a:solidFill>
          <a:ln>
            <a:solidFill>
              <a:srgbClr val="000000"/>
            </a:solidFill>
          </a:ln>
        </p:spPr>
        <p:txBody>
          <a:bodyPr wrap="square" rtlCol="0">
            <a:spAutoFit/>
          </a:bodyPr>
          <a:lstStyle/>
          <a:p>
            <a:r>
              <a:rPr lang="en-US" dirty="0">
                <a:solidFill>
                  <a:srgbClr val="000000"/>
                </a:solidFill>
                <a:latin typeface="Lucida Bright" pitchFamily="18" charset="0"/>
              </a:rPr>
              <a:t>In Switzerland, </a:t>
            </a:r>
            <a:r>
              <a:rPr lang="en-US" dirty="0" smtClean="0">
                <a:solidFill>
                  <a:srgbClr val="000000"/>
                </a:solidFill>
                <a:latin typeface="Lucida Bright" pitchFamily="18" charset="0"/>
              </a:rPr>
              <a:t>regulations </a:t>
            </a:r>
            <a:r>
              <a:rPr lang="en-US" dirty="0">
                <a:solidFill>
                  <a:srgbClr val="000000"/>
                </a:solidFill>
                <a:latin typeface="Lucida Bright" pitchFamily="18" charset="0"/>
              </a:rPr>
              <a:t>do not allow international trucks to cross the country. They are transported by piggy-back trains from one border to the other</a:t>
            </a:r>
            <a:r>
              <a:rPr lang="en-US" dirty="0" smtClean="0">
                <a:solidFill>
                  <a:srgbClr val="000000"/>
                </a:solidFill>
                <a:latin typeface="Lucida Bright" pitchFamily="18" charset="0"/>
              </a:rPr>
              <a:t>.</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26202962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hapter1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apter12.potx" id="{61EBF249-3711-44E6-ACB3-5B070393C87C}" vid="{87E625B9-66D2-412A-92EE-2B25DD8F3AF3}"/>
    </a:ext>
  </a:extLst>
</a:theme>
</file>

<file path=docProps/app.xml><?xml version="1.0" encoding="utf-8"?>
<Properties xmlns="http://schemas.openxmlformats.org/officeDocument/2006/extended-properties" xmlns:vt="http://schemas.openxmlformats.org/officeDocument/2006/docPropsVTypes">
  <Template>Chapter13Template</Template>
  <TotalTime>821</TotalTime>
  <Words>1402</Words>
  <Application>Microsoft Office PowerPoint</Application>
  <PresentationFormat>On-screen Show (4:3)</PresentationFormat>
  <Paragraphs>85</Paragraphs>
  <Slides>40</Slides>
  <Notes>0</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40</vt:i4>
      </vt:variant>
    </vt:vector>
  </HeadingPairs>
  <TitlesOfParts>
    <vt:vector size="48" baseType="lpstr">
      <vt:lpstr>Arial</vt:lpstr>
      <vt:lpstr>Calibri</vt:lpstr>
      <vt:lpstr>Lucida Bright</vt:lpstr>
      <vt:lpstr>Office Theme</vt:lpstr>
      <vt:lpstr>Office Theme</vt:lpstr>
      <vt:lpstr>Office Theme</vt:lpstr>
      <vt:lpstr>Office Theme</vt:lpstr>
      <vt:lpstr>chapter13</vt:lpstr>
      <vt:lpstr>Chapter 13 Multimodal Transportation</vt:lpstr>
      <vt:lpstr>Multimodal Transportation</vt:lpstr>
      <vt:lpstr>Truck Transportation</vt:lpstr>
      <vt:lpstr>Truck Transportation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Rail Transportation</vt:lpstr>
      <vt:lpstr>Rail Transportation</vt:lpstr>
      <vt:lpstr>PowerPoint Presentation</vt:lpstr>
      <vt:lpstr>PowerPoint Presentation</vt:lpstr>
      <vt:lpstr>PowerPoint Presentation</vt:lpstr>
      <vt:lpstr>Intermodal Transportation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Intermodal Transport</vt:lpstr>
      <vt:lpstr>PowerPoint Presentation</vt:lpstr>
      <vt:lpstr>Liability Conventions</vt:lpstr>
      <vt:lpstr>Freight Forwarders</vt:lpstr>
      <vt:lpstr>Project Cargo</vt:lpstr>
      <vt:lpstr>PowerPoint Presentation</vt:lpstr>
      <vt:lpstr>PowerPoint Presentation</vt:lpstr>
      <vt:lpstr>Other Means of Transportation</vt:lpstr>
      <vt:lpstr>PowerPoint Presentation</vt:lpstr>
      <vt:lpstr>PowerPoint Presentation</vt:lpstr>
      <vt:lpstr>PowerPoint Presentation</vt:lpstr>
      <vt:lpstr>PowerPoint Presentation</vt:lpstr>
    </vt:vector>
  </TitlesOfParts>
  <Company>Baldwin-Wallace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Multimodal Transportation</dc:title>
  <dc:creator>Pierre David</dc:creator>
  <cp:lastModifiedBy>Pierre David</cp:lastModifiedBy>
  <cp:revision>31</cp:revision>
  <dcterms:created xsi:type="dcterms:W3CDTF">2013-08-13T15:08:01Z</dcterms:created>
  <dcterms:modified xsi:type="dcterms:W3CDTF">2017-06-13T18:55:03Z</dcterms:modified>
</cp:coreProperties>
</file>