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 id="2147483799" r:id="rId2"/>
    <p:sldMasterId id="2147483811" r:id="rId3"/>
    <p:sldMasterId id="2147483824" r:id="rId4"/>
    <p:sldMasterId id="2147483848" r:id="rId5"/>
  </p:sldMasterIdLst>
  <p:sldIdLst>
    <p:sldId id="257" r:id="rId6"/>
    <p:sldId id="259" r:id="rId7"/>
    <p:sldId id="260" r:id="rId8"/>
    <p:sldId id="261" r:id="rId9"/>
    <p:sldId id="262" r:id="rId10"/>
    <p:sldId id="284" r:id="rId11"/>
    <p:sldId id="285" r:id="rId12"/>
    <p:sldId id="263" r:id="rId13"/>
    <p:sldId id="264" r:id="rId14"/>
    <p:sldId id="265" r:id="rId15"/>
    <p:sldId id="266" r:id="rId16"/>
    <p:sldId id="267" r:id="rId17"/>
    <p:sldId id="268" r:id="rId18"/>
    <p:sldId id="276" r:id="rId19"/>
    <p:sldId id="277" r:id="rId20"/>
    <p:sldId id="269" r:id="rId21"/>
    <p:sldId id="270" r:id="rId22"/>
    <p:sldId id="271" r:id="rId23"/>
    <p:sldId id="278" r:id="rId24"/>
    <p:sldId id="272" r:id="rId25"/>
    <p:sldId id="273" r:id="rId26"/>
    <p:sldId id="274" r:id="rId27"/>
    <p:sldId id="275" r:id="rId28"/>
    <p:sldId id="279" r:id="rId29"/>
    <p:sldId id="280" r:id="rId30"/>
    <p:sldId id="281" r:id="rId31"/>
    <p:sldId id="282" r:id="rId32"/>
    <p:sldId id="28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B59"/>
    <a:srgbClr val="FF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6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7518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6751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1852C-D850-A949-99BB-F76F51DABDC0}"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1852C-D850-A949-99BB-F76F51DABDC0}"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1852C-D850-A949-99BB-F76F51DABDC0}"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F487DC-0FDD-1540-AD98-CA083695056C}"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487DC-0FDD-1540-AD98-CA083695056C}"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641AF6-A899-664A-A9AF-6A96A8669607}"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46958"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31703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00203" y="1600200"/>
            <a:ext cx="300395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41AF6-A899-664A-A9AF-6A96A8669607}"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41AF6-A899-664A-A9AF-6A96A8669607}"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540101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871661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F1679-83E0-4571-98D7-4BB535B5F505}" type="slidenum">
              <a:rPr lang="en-US" smtClean="0"/>
              <a:pPr/>
              <a:t>‹#›</a:t>
            </a:fld>
            <a:endParaRPr lang="en-US"/>
          </a:p>
        </p:txBody>
      </p:sp>
    </p:spTree>
    <p:extLst>
      <p:ext uri="{BB962C8B-B14F-4D97-AF65-F5344CB8AC3E}">
        <p14:creationId xmlns:p14="http://schemas.microsoft.com/office/powerpoint/2010/main" val="3421940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60535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3528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3528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137094" y="1535113"/>
            <a:ext cx="345264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137093" y="2174875"/>
            <a:ext cx="345264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4BB11B4E-F332-2C45-993B-8D82C45641AB}"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C2EA2B-82AD-5149-BAD8-D33CD7950502}" type="datetimeFigureOut">
              <a:rPr lang="en-US" smtClean="0"/>
              <a:pPr/>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409550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C2EA2B-82AD-5149-BAD8-D33CD7950502}"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421749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2EA2B-82AD-5149-BAD8-D33CD7950502}" type="datetimeFigureOut">
              <a:rPr lang="en-US" smtClean="0"/>
              <a:pPr/>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122705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5619A-1501-4A5A-A2D9-B329C9FA5AFB}" type="slidenum">
              <a:rPr lang="en-US" smtClean="0"/>
              <a:t>‹#›</a:t>
            </a:fld>
            <a:endParaRPr lang="en-US"/>
          </a:p>
        </p:txBody>
      </p:sp>
    </p:spTree>
    <p:extLst>
      <p:ext uri="{BB962C8B-B14F-4D97-AF65-F5344CB8AC3E}">
        <p14:creationId xmlns:p14="http://schemas.microsoft.com/office/powerpoint/2010/main" val="4220553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984888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4219260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392037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9065" y="5816600"/>
            <a:ext cx="5367867"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Rectangle 6"/>
          <p:cNvSpPr/>
          <p:nvPr/>
        </p:nvSpPr>
        <p:spPr>
          <a:xfrm>
            <a:off x="282575" y="228600"/>
            <a:ext cx="4235450" cy="55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729692" y="3013286"/>
            <a:ext cx="1283098" cy="1271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729692" y="1621335"/>
            <a:ext cx="1283098" cy="12716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4729692" y="228600"/>
            <a:ext cx="1283098" cy="12716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17838" y="3783754"/>
            <a:ext cx="1283098" cy="127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C2EA2B-82AD-5149-BAD8-D33CD7950502}"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11B4E-F332-2C45-993B-8D82C45641AB}"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11B4E-F332-2C45-993B-8D82C45641AB}"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622" y="4800600"/>
            <a:ext cx="6565559"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6622" y="612775"/>
            <a:ext cx="656555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6622" y="5367338"/>
            <a:ext cx="656555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11B4E-F332-2C45-993B-8D82C45641AB}"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94D38-F559-EF4B-B59D-45F4D029AA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851156"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6851156"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1852C-D850-A949-99BB-F76F51DABDC0}"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04ED5-0522-B349-9B0E-C8F6232F73E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487DC-0FDD-1540-AD98-CA083695056C}"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CE250-A873-9947-968A-2BA3B0D6BF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41AF6-A899-664A-A9AF-6A96A8669607}"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F7805-B2C8-BD4C-858A-1D2159EB847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C2EA2B-82AD-5149-BAD8-D33CD7950502}" type="datetimeFigureOut">
              <a:rPr lang="en-US" smtClean="0"/>
              <a:pPr/>
              <a:t>6/13/2017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94AEE4-A8FF-4B44-99AC-156393C0D008}" type="slidenum">
              <a:rPr lang="en-US" smtClean="0"/>
              <a:pPr/>
              <a:t>‹#›</a:t>
            </a:fld>
            <a:endParaRPr lang="en-US"/>
          </a:p>
        </p:txBody>
      </p:sp>
    </p:spTree>
    <p:extLst>
      <p:ext uri="{BB962C8B-B14F-4D97-AF65-F5344CB8AC3E}">
        <p14:creationId xmlns:p14="http://schemas.microsoft.com/office/powerpoint/2010/main" val="80467074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777" r:id="rId12"/>
    <p:sldLayoutId id="2147483797" r:id="rId13"/>
  </p:sldLayoutIdLst>
  <p:txStyles>
    <p:titleStyle>
      <a:lvl1pPr algn="l" defTabSz="685800" rtl="0" eaLnBrk="1" latinLnBrk="0" hangingPunct="1">
        <a:lnSpc>
          <a:spcPct val="90000"/>
        </a:lnSpc>
        <a:spcBef>
          <a:spcPct val="0"/>
        </a:spcBef>
        <a:buNone/>
        <a:defRPr sz="3300" kern="1200">
          <a:solidFill>
            <a:schemeClr val="bg1"/>
          </a:solidFill>
          <a:latin typeface="Lucida Bright" panose="0204060205050502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Lucida Bright" panose="020406020505050203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Lucida Bright" panose="020406020505050203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Lucida Bright" panose="020406020505050203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b="1" dirty="0" smtClean="0">
                <a:solidFill>
                  <a:srgbClr val="FFFFFF"/>
                </a:solidFill>
              </a:rPr>
              <a:t>Chapter 12</a:t>
            </a:r>
            <a:br>
              <a:rPr lang="en-US" b="1" dirty="0" smtClean="0">
                <a:solidFill>
                  <a:srgbClr val="FFFFFF"/>
                </a:solidFill>
              </a:rPr>
            </a:br>
            <a:r>
              <a:rPr lang="en-US" dirty="0" smtClean="0">
                <a:solidFill>
                  <a:srgbClr val="FFFFFF"/>
                </a:solidFill>
              </a:rPr>
              <a:t>International Air Transportation</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53" y="881451"/>
            <a:ext cx="8167846" cy="5445231"/>
          </a:xfrm>
          <a:prstGeom prst="rect">
            <a:avLst/>
          </a:prstGeom>
        </p:spPr>
      </p:pic>
      <p:sp>
        <p:nvSpPr>
          <p:cNvPr id="5" name="TextBox 4"/>
          <p:cNvSpPr txBox="1"/>
          <p:nvPr/>
        </p:nvSpPr>
        <p:spPr>
          <a:xfrm>
            <a:off x="354840" y="5642084"/>
            <a:ext cx="4626735" cy="923330"/>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passenger aircraft, such as the Airbus 380 is designed to carry passengers on the main deck(s) of the aircraft.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935475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75" y="661430"/>
            <a:ext cx="8380950" cy="5592379"/>
          </a:xfrm>
          <a:prstGeom prst="rect">
            <a:avLst/>
          </a:prstGeom>
        </p:spPr>
      </p:pic>
      <p:sp>
        <p:nvSpPr>
          <p:cNvPr id="5" name="TextBox 4"/>
          <p:cNvSpPr txBox="1"/>
          <p:nvPr/>
        </p:nvSpPr>
        <p:spPr>
          <a:xfrm>
            <a:off x="3819526" y="5908420"/>
            <a:ext cx="4791076"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passenger aircraft carries freight in its belly, on the lower deck </a:t>
            </a:r>
            <a:r>
              <a:rPr lang="en-US" dirty="0" smtClean="0">
                <a:solidFill>
                  <a:srgbClr val="000000"/>
                </a:solidFill>
                <a:latin typeface="Lucida Bright" pitchFamily="18" charset="0"/>
              </a:rPr>
              <a:t>(Airbus 330).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679292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50" y="689366"/>
            <a:ext cx="8380950" cy="5536506"/>
          </a:xfrm>
          <a:prstGeom prst="rect">
            <a:avLst/>
          </a:prstGeom>
        </p:spPr>
      </p:pic>
      <p:sp>
        <p:nvSpPr>
          <p:cNvPr id="5" name="TextBox 4"/>
          <p:cNvSpPr txBox="1"/>
          <p:nvPr/>
        </p:nvSpPr>
        <p:spPr>
          <a:xfrm>
            <a:off x="516766" y="5806565"/>
            <a:ext cx="4236210"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cargo aircraft carries cargo on the main deck. Here a Boeing 747F.</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222137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05" y="725382"/>
            <a:ext cx="8211640" cy="5464473"/>
          </a:xfrm>
          <a:prstGeom prst="rect">
            <a:avLst/>
          </a:prstGeom>
        </p:spPr>
      </p:pic>
      <p:sp>
        <p:nvSpPr>
          <p:cNvPr id="5" name="TextBox 4"/>
          <p:cNvSpPr txBox="1"/>
          <p:nvPr/>
        </p:nvSpPr>
        <p:spPr>
          <a:xfrm>
            <a:off x="516766" y="5806565"/>
            <a:ext cx="4988684"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cargo aircraft carries cargo on the main deck. The roller deck of </a:t>
            </a:r>
            <a:r>
              <a:rPr lang="en-US" dirty="0" smtClean="0">
                <a:solidFill>
                  <a:srgbClr val="000000"/>
                </a:solidFill>
                <a:latin typeface="Lucida Bright" pitchFamily="18" charset="0"/>
              </a:rPr>
              <a:t>an Airbus 300F.</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823191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42" y="678973"/>
            <a:ext cx="8096965" cy="5397977"/>
          </a:xfrm>
          <a:prstGeom prst="rect">
            <a:avLst/>
          </a:prstGeom>
        </p:spPr>
      </p:pic>
      <p:sp>
        <p:nvSpPr>
          <p:cNvPr id="5" name="TextBox 4"/>
          <p:cNvSpPr txBox="1"/>
          <p:nvPr/>
        </p:nvSpPr>
        <p:spPr>
          <a:xfrm>
            <a:off x="4819649" y="5669530"/>
            <a:ext cx="3808633"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cargo aircraft (Boeing 747F) can be loaded through its nose.</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16441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61"/>
          <a:stretch/>
        </p:blipFill>
        <p:spPr>
          <a:xfrm>
            <a:off x="328611" y="678973"/>
            <a:ext cx="8491228" cy="5636887"/>
          </a:xfrm>
          <a:prstGeom prst="rect">
            <a:avLst/>
          </a:prstGeom>
        </p:spPr>
      </p:pic>
      <p:sp>
        <p:nvSpPr>
          <p:cNvPr id="5" name="TextBox 4"/>
          <p:cNvSpPr txBox="1"/>
          <p:nvPr/>
        </p:nvSpPr>
        <p:spPr>
          <a:xfrm>
            <a:off x="447676" y="468880"/>
            <a:ext cx="5267323"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passenger-to-freighter aircraft conversion (Boeing 737) loaded through a side door.</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914743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05" y="747136"/>
            <a:ext cx="8211640" cy="5420965"/>
          </a:xfrm>
          <a:prstGeom prst="rect">
            <a:avLst/>
          </a:prstGeom>
        </p:spPr>
      </p:pic>
      <p:sp>
        <p:nvSpPr>
          <p:cNvPr id="5" name="TextBox 4"/>
          <p:cNvSpPr txBox="1"/>
          <p:nvPr/>
        </p:nvSpPr>
        <p:spPr>
          <a:xfrm>
            <a:off x="516766" y="5806565"/>
            <a:ext cx="4236210"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a:t>
            </a:r>
            <a:r>
              <a:rPr lang="en-US" dirty="0" err="1" smtClean="0">
                <a:solidFill>
                  <a:srgbClr val="000000"/>
                </a:solidFill>
                <a:latin typeface="Lucida Bright" pitchFamily="18" charset="0"/>
              </a:rPr>
              <a:t>combi</a:t>
            </a:r>
            <a:r>
              <a:rPr lang="en-US" dirty="0" smtClean="0">
                <a:solidFill>
                  <a:srgbClr val="000000"/>
                </a:solidFill>
                <a:latin typeface="Lucida Bright" pitchFamily="18" charset="0"/>
              </a:rPr>
              <a:t> aircraft carries both cargo and passengers on the main deck.</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889442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25" y="376850"/>
            <a:ext cx="4667250" cy="6210846"/>
          </a:xfrm>
          <a:prstGeom prst="rect">
            <a:avLst/>
          </a:prstGeom>
        </p:spPr>
      </p:pic>
      <p:sp>
        <p:nvSpPr>
          <p:cNvPr id="5" name="TextBox 4"/>
          <p:cNvSpPr txBox="1"/>
          <p:nvPr/>
        </p:nvSpPr>
        <p:spPr>
          <a:xfrm>
            <a:off x="4393441" y="5806564"/>
            <a:ext cx="4236210"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a:t>
            </a:r>
            <a:r>
              <a:rPr lang="en-US" dirty="0" err="1" smtClean="0">
                <a:solidFill>
                  <a:srgbClr val="000000"/>
                </a:solidFill>
                <a:latin typeface="Lucida Bright" pitchFamily="18" charset="0"/>
              </a:rPr>
              <a:t>combi</a:t>
            </a:r>
            <a:r>
              <a:rPr lang="en-US" dirty="0" smtClean="0">
                <a:solidFill>
                  <a:srgbClr val="000000"/>
                </a:solidFill>
                <a:latin typeface="Lucida Bright" pitchFamily="18" charset="0"/>
              </a:rPr>
              <a:t> aircraft carries both cargo and passengers on the main deck.</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6819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042" y="586179"/>
            <a:ext cx="7892858" cy="5919644"/>
          </a:xfrm>
          <a:prstGeom prst="rect">
            <a:avLst/>
          </a:prstGeom>
        </p:spPr>
      </p:pic>
      <p:sp>
        <p:nvSpPr>
          <p:cNvPr id="5" name="TextBox 4"/>
          <p:cNvSpPr txBox="1"/>
          <p:nvPr/>
        </p:nvSpPr>
        <p:spPr>
          <a:xfrm>
            <a:off x="993016" y="5978014"/>
            <a:ext cx="4236210"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quick-change aircraft uses seat pallets on the main deck.</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53090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Aircraft</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Some charter aircrafts are hired to transport goods that cannot be shipped through traditional </a:t>
            </a:r>
            <a:r>
              <a:rPr lang="en-US" sz="2000" dirty="0" err="1"/>
              <a:t>airfreighters</a:t>
            </a:r>
            <a:r>
              <a:rPr lang="en-US" sz="2000" dirty="0"/>
              <a:t>:</a:t>
            </a:r>
          </a:p>
          <a:p>
            <a:pPr marL="800100" lvl="1" indent="-342900"/>
            <a:r>
              <a:rPr lang="en-US" sz="2000" dirty="0" smtClean="0"/>
              <a:t>The </a:t>
            </a:r>
            <a:r>
              <a:rPr lang="en-US" sz="2000" dirty="0"/>
              <a:t>goods do not fit into a regular freighter because there are too heavy and/or too large.</a:t>
            </a:r>
          </a:p>
          <a:p>
            <a:pPr marL="800100" lvl="1" indent="-342900"/>
            <a:r>
              <a:rPr lang="en-US" sz="2000" dirty="0"/>
              <a:t>Goods need to be delivered to a location not serviced by regular routes.</a:t>
            </a:r>
          </a:p>
          <a:p>
            <a:pPr marL="800100" lvl="1" indent="-342900"/>
            <a:r>
              <a:rPr lang="en-US" sz="2000" dirty="0"/>
              <a:t>Goods need to be delivered to an airport where the runway is sub-standard, or the cargo handling </a:t>
            </a:r>
            <a:r>
              <a:rPr lang="en-US" sz="2000" dirty="0" smtClean="0"/>
              <a:t>  facilities </a:t>
            </a:r>
            <a:r>
              <a:rPr lang="en-US" sz="2000" dirty="0"/>
              <a:t>are poor.</a:t>
            </a:r>
          </a:p>
          <a:p>
            <a:pPr marL="0" indent="0">
              <a:buNone/>
            </a:pPr>
            <a:r>
              <a:rPr lang="en-US" sz="2000" dirty="0" smtClean="0"/>
              <a:t>Several </a:t>
            </a:r>
            <a:r>
              <a:rPr lang="en-US" sz="2000" dirty="0"/>
              <a:t>aircraft have been designed to service these specific needs.</a:t>
            </a:r>
          </a:p>
          <a:p>
            <a:pPr marL="0" indent="0">
              <a:buNone/>
            </a:pPr>
            <a:endParaRPr lang="en-US" dirty="0"/>
          </a:p>
        </p:txBody>
      </p:sp>
    </p:spTree>
    <p:extLst>
      <p:ext uri="{BB962C8B-B14F-4D97-AF65-F5344CB8AC3E}">
        <p14:creationId xmlns:p14="http://schemas.microsoft.com/office/powerpoint/2010/main" val="56398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Air Transportation</a:t>
            </a:r>
            <a:endParaRPr lang="en-US" dirty="0"/>
          </a:p>
        </p:txBody>
      </p:sp>
      <p:sp>
        <p:nvSpPr>
          <p:cNvPr id="3" name="Content Placeholder 2"/>
          <p:cNvSpPr>
            <a:spLocks noGrp="1"/>
          </p:cNvSpPr>
          <p:nvPr>
            <p:ph idx="1"/>
          </p:nvPr>
        </p:nvSpPr>
        <p:spPr/>
        <p:txBody>
          <a:bodyPr/>
          <a:lstStyle/>
          <a:p>
            <a:r>
              <a:rPr lang="en-US" dirty="0"/>
              <a:t>Types of Service</a:t>
            </a:r>
          </a:p>
          <a:p>
            <a:r>
              <a:rPr lang="en-US" dirty="0"/>
              <a:t>Types of Aircraft</a:t>
            </a:r>
          </a:p>
          <a:p>
            <a:r>
              <a:rPr lang="en-US" dirty="0"/>
              <a:t>International Regulations</a:t>
            </a:r>
          </a:p>
          <a:p>
            <a:r>
              <a:rPr lang="en-US" dirty="0"/>
              <a:t>Freight Tariffs</a:t>
            </a:r>
          </a:p>
          <a:p>
            <a:r>
              <a:rPr lang="en-US" dirty="0"/>
              <a:t>Environmental Issues</a:t>
            </a:r>
          </a:p>
          <a:p>
            <a:r>
              <a:rPr lang="en-US" dirty="0"/>
              <a:t>Security</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27" y="609211"/>
            <a:ext cx="8360231" cy="5497485"/>
          </a:xfrm>
          <a:prstGeom prst="rect">
            <a:avLst/>
          </a:prstGeom>
        </p:spPr>
      </p:pic>
      <p:sp>
        <p:nvSpPr>
          <p:cNvPr id="5" name="TextBox 4"/>
          <p:cNvSpPr txBox="1"/>
          <p:nvPr/>
        </p:nvSpPr>
        <p:spPr>
          <a:xfrm>
            <a:off x="476250" y="5650478"/>
            <a:ext cx="3267076"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The </a:t>
            </a:r>
            <a:r>
              <a:rPr lang="en-US" dirty="0" err="1" smtClean="0">
                <a:solidFill>
                  <a:srgbClr val="000000"/>
                </a:solidFill>
                <a:latin typeface="Lucida Bright" pitchFamily="18" charset="0"/>
              </a:rPr>
              <a:t>Antonov</a:t>
            </a:r>
            <a:r>
              <a:rPr lang="en-US" dirty="0" smtClean="0">
                <a:solidFill>
                  <a:srgbClr val="000000"/>
                </a:solidFill>
                <a:latin typeface="Lucida Bright" pitchFamily="18" charset="0"/>
              </a:rPr>
              <a:t> 124 </a:t>
            </a:r>
            <a:r>
              <a:rPr lang="en-US" i="1" dirty="0" err="1" smtClean="0">
                <a:solidFill>
                  <a:srgbClr val="000000"/>
                </a:solidFill>
                <a:latin typeface="Lucida Bright" pitchFamily="18" charset="0"/>
              </a:rPr>
              <a:t>Ruslan</a:t>
            </a:r>
            <a:r>
              <a:rPr lang="en-US" dirty="0" smtClean="0">
                <a:solidFill>
                  <a:srgbClr val="000000"/>
                </a:solidFill>
                <a:latin typeface="Lucida Bright" pitchFamily="18" charset="0"/>
              </a:rPr>
              <a:t> handles project cargo.</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551025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4" y="730707"/>
            <a:ext cx="8098201" cy="5379168"/>
          </a:xfrm>
          <a:prstGeom prst="rect">
            <a:avLst/>
          </a:prstGeom>
        </p:spPr>
      </p:pic>
      <p:sp>
        <p:nvSpPr>
          <p:cNvPr id="5" name="TextBox 4"/>
          <p:cNvSpPr txBox="1"/>
          <p:nvPr/>
        </p:nvSpPr>
        <p:spPr>
          <a:xfrm>
            <a:off x="5572125" y="5964803"/>
            <a:ext cx="2981325"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The </a:t>
            </a:r>
            <a:r>
              <a:rPr lang="en-US" dirty="0" err="1" smtClean="0">
                <a:solidFill>
                  <a:srgbClr val="000000"/>
                </a:solidFill>
                <a:latin typeface="Lucida Bright" pitchFamily="18" charset="0"/>
              </a:rPr>
              <a:t>Antonov</a:t>
            </a:r>
            <a:r>
              <a:rPr lang="en-US" dirty="0" smtClean="0">
                <a:solidFill>
                  <a:srgbClr val="000000"/>
                </a:solidFill>
                <a:latin typeface="Lucida Bright" pitchFamily="18" charset="0"/>
              </a:rPr>
              <a:t> 225 </a:t>
            </a:r>
            <a:r>
              <a:rPr lang="en-US" i="1" dirty="0" err="1" smtClean="0">
                <a:solidFill>
                  <a:srgbClr val="000000"/>
                </a:solidFill>
                <a:latin typeface="Lucida Bright" pitchFamily="18" charset="0"/>
              </a:rPr>
              <a:t>Mriya</a:t>
            </a:r>
            <a:r>
              <a:rPr lang="en-US" dirty="0" smtClean="0">
                <a:solidFill>
                  <a:srgbClr val="000000"/>
                </a:solidFill>
                <a:latin typeface="Lucida Bright" pitchFamily="18" charset="0"/>
              </a:rPr>
              <a:t> handles project cargo.</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671268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4" y="1017825"/>
            <a:ext cx="8098201" cy="4804932"/>
          </a:xfrm>
          <a:prstGeom prst="rect">
            <a:avLst/>
          </a:prstGeom>
        </p:spPr>
      </p:pic>
      <p:sp>
        <p:nvSpPr>
          <p:cNvPr id="5" name="TextBox 4"/>
          <p:cNvSpPr txBox="1"/>
          <p:nvPr/>
        </p:nvSpPr>
        <p:spPr>
          <a:xfrm>
            <a:off x="752475" y="5641637"/>
            <a:ext cx="2733675"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The Airbus </a:t>
            </a:r>
            <a:r>
              <a:rPr lang="en-US" i="1" dirty="0" smtClean="0">
                <a:solidFill>
                  <a:srgbClr val="000000"/>
                </a:solidFill>
                <a:latin typeface="Lucida Bright" pitchFamily="18" charset="0"/>
              </a:rPr>
              <a:t>Beluga</a:t>
            </a:r>
            <a:r>
              <a:rPr lang="en-US" dirty="0" smtClean="0">
                <a:solidFill>
                  <a:srgbClr val="000000"/>
                </a:solidFill>
                <a:latin typeface="Lucida Bright" pitchFamily="18" charset="0"/>
              </a:rPr>
              <a:t> carries aircraft cargo.</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954181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 y="1065086"/>
            <a:ext cx="8029166" cy="4262757"/>
          </a:xfrm>
          <a:prstGeom prst="rect">
            <a:avLst/>
          </a:prstGeom>
        </p:spPr>
      </p:pic>
      <p:sp>
        <p:nvSpPr>
          <p:cNvPr id="5" name="TextBox 4"/>
          <p:cNvSpPr txBox="1"/>
          <p:nvPr/>
        </p:nvSpPr>
        <p:spPr>
          <a:xfrm>
            <a:off x="752475" y="5641637"/>
            <a:ext cx="2867025"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The Boeing </a:t>
            </a:r>
            <a:r>
              <a:rPr lang="en-US" i="1" dirty="0" err="1" smtClean="0">
                <a:solidFill>
                  <a:srgbClr val="000000"/>
                </a:solidFill>
                <a:latin typeface="Lucida Bright" pitchFamily="18" charset="0"/>
              </a:rPr>
              <a:t>Dreamlifter</a:t>
            </a:r>
            <a:r>
              <a:rPr lang="en-US" dirty="0" smtClean="0">
                <a:solidFill>
                  <a:srgbClr val="000000"/>
                </a:solidFill>
                <a:latin typeface="Lucida Bright" pitchFamily="18" charset="0"/>
              </a:rPr>
              <a:t> carries aircraft cargo.</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0555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Air Regulations</a:t>
            </a:r>
            <a:endParaRPr lang="en-US" dirty="0"/>
          </a:p>
        </p:txBody>
      </p:sp>
      <p:sp>
        <p:nvSpPr>
          <p:cNvPr id="3" name="Content Placeholder 2"/>
          <p:cNvSpPr>
            <a:spLocks noGrp="1"/>
          </p:cNvSpPr>
          <p:nvPr>
            <p:ph idx="1"/>
          </p:nvPr>
        </p:nvSpPr>
        <p:spPr/>
        <p:txBody>
          <a:bodyPr/>
          <a:lstStyle/>
          <a:p>
            <a:r>
              <a:rPr lang="en-US" sz="2000" dirty="0" smtClean="0"/>
              <a:t>International Air Transport Association</a:t>
            </a:r>
          </a:p>
          <a:p>
            <a:pPr marL="228600" lvl="1" indent="0">
              <a:buNone/>
            </a:pPr>
            <a:r>
              <a:rPr lang="en-US" dirty="0" smtClean="0"/>
              <a:t>The International Air Transport Association (IATA) works </a:t>
            </a:r>
            <a:r>
              <a:rPr lang="en-US" dirty="0"/>
              <a:t>with governments and airlines to ensure that goods move around the world as easily as if they were traveling domestically.</a:t>
            </a:r>
          </a:p>
          <a:p>
            <a:r>
              <a:rPr lang="en-US" sz="2000" dirty="0" smtClean="0"/>
              <a:t>International Civil Aviation Organization</a:t>
            </a:r>
          </a:p>
          <a:p>
            <a:pPr marL="228600" lvl="1" indent="0">
              <a:buNone/>
            </a:pPr>
            <a:r>
              <a:rPr lang="en-US" dirty="0" smtClean="0"/>
              <a:t>The International Civil Aviation Organization (ICAO), </a:t>
            </a:r>
            <a:r>
              <a:rPr lang="en-US" dirty="0"/>
              <a:t>an agency of the United Nations, designs and implements standards for international civil aviation practices regarding safety, security, and other operational issues.</a:t>
            </a:r>
          </a:p>
          <a:p>
            <a:pPr marL="228600" lvl="1" indent="0">
              <a:buNone/>
            </a:pPr>
            <a:endParaRPr lang="en-US" dirty="0"/>
          </a:p>
        </p:txBody>
      </p:sp>
    </p:spTree>
    <p:extLst>
      <p:ext uri="{BB962C8B-B14F-4D97-AF65-F5344CB8AC3E}">
        <p14:creationId xmlns:p14="http://schemas.microsoft.com/office/powerpoint/2010/main" val="2779794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Air Regulations</a:t>
            </a:r>
            <a:endParaRPr lang="en-US" dirty="0"/>
          </a:p>
        </p:txBody>
      </p:sp>
      <p:sp>
        <p:nvSpPr>
          <p:cNvPr id="3" name="Content Placeholder 2"/>
          <p:cNvSpPr>
            <a:spLocks noGrp="1"/>
          </p:cNvSpPr>
          <p:nvPr>
            <p:ph idx="1"/>
          </p:nvPr>
        </p:nvSpPr>
        <p:spPr/>
        <p:txBody>
          <a:bodyPr/>
          <a:lstStyle/>
          <a:p>
            <a:pPr marL="0" indent="0">
              <a:buNone/>
            </a:pPr>
            <a:r>
              <a:rPr lang="en-US" sz="2000" dirty="0"/>
              <a:t>International aviation operates under the principle that every country has complete and exclusive sovereignty over its airspace.  </a:t>
            </a:r>
          </a:p>
          <a:p>
            <a:pPr marL="0" indent="0">
              <a:buNone/>
            </a:pPr>
            <a:r>
              <a:rPr lang="en-US" sz="2000" dirty="0" smtClean="0"/>
              <a:t>No </a:t>
            </a:r>
            <a:r>
              <a:rPr lang="en-US" sz="2000" dirty="0"/>
              <a:t>scheduled international air service may operate over or into the territory of a country without specific authorization</a:t>
            </a:r>
            <a:r>
              <a:rPr lang="en-US" sz="2000" dirty="0" smtClean="0"/>
              <a:t>.</a:t>
            </a:r>
            <a:endParaRPr lang="en-US" sz="2000" dirty="0"/>
          </a:p>
          <a:p>
            <a:pPr marL="0" indent="0">
              <a:buNone/>
            </a:pPr>
            <a:r>
              <a:rPr lang="en-US" sz="2000" dirty="0"/>
              <a:t>Recent developments, such as open-skies agreements, have relaxed those restrictions</a:t>
            </a:r>
            <a:r>
              <a:rPr lang="en-US" sz="2000" dirty="0" smtClean="0"/>
              <a:t>. </a:t>
            </a:r>
            <a:r>
              <a:rPr lang="en-US" sz="2000" dirty="0"/>
              <a:t>Under open skies agreements, air carriers from one country are allowed to serve any of the other country’s airports. </a:t>
            </a:r>
            <a:endParaRPr lang="en-US" sz="2000"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6026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Freight Tariffs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The tariff structure on international air cargo is much simpler than that used by the ocean cargo industry. It is based on the weight and volume of the cargo.</a:t>
            </a:r>
          </a:p>
          <a:p>
            <a:pPr marL="0" indent="0">
              <a:buNone/>
            </a:pPr>
            <a:r>
              <a:rPr lang="en-US" sz="2000" dirty="0" smtClean="0"/>
              <a:t>Airlines </a:t>
            </a:r>
            <a:r>
              <a:rPr lang="en-US" sz="2000" dirty="0"/>
              <a:t>will calculate the freight </a:t>
            </a:r>
            <a:r>
              <a:rPr lang="en-US" sz="2000" dirty="0" smtClean="0"/>
              <a:t>charge two ways:</a:t>
            </a:r>
          </a:p>
          <a:p>
            <a:pPr lvl="1"/>
            <a:r>
              <a:rPr lang="en-US" dirty="0" smtClean="0"/>
              <a:t>The </a:t>
            </a:r>
            <a:r>
              <a:rPr lang="en-US" dirty="0"/>
              <a:t>weight of a </a:t>
            </a:r>
            <a:r>
              <a:rPr lang="en-US" dirty="0" smtClean="0"/>
              <a:t>shipment</a:t>
            </a:r>
          </a:p>
          <a:p>
            <a:pPr lvl="1"/>
            <a:r>
              <a:rPr lang="en-US" dirty="0" smtClean="0"/>
              <a:t>The volume weight of the shipment, </a:t>
            </a:r>
            <a:r>
              <a:rPr lang="en-US" dirty="0"/>
              <a:t>also called “dimensional weight,” that is calculated based upon the dimensions of a </a:t>
            </a:r>
            <a:r>
              <a:rPr lang="en-US" dirty="0" smtClean="0"/>
              <a:t>shipment.</a:t>
            </a:r>
            <a:endParaRPr lang="en-US" b="1" dirty="0"/>
          </a:p>
          <a:p>
            <a:pPr marL="0" lvl="1" indent="0">
              <a:spcBef>
                <a:spcPts val="2000"/>
              </a:spcBef>
              <a:buClr>
                <a:schemeClr val="accent1"/>
              </a:buClr>
              <a:buNone/>
            </a:pPr>
            <a:r>
              <a:rPr lang="en-US" sz="2000" dirty="0" smtClean="0"/>
              <a:t>The airline will then </a:t>
            </a:r>
            <a:r>
              <a:rPr lang="en-US" sz="2000" dirty="0"/>
              <a:t>charge the higher </a:t>
            </a:r>
            <a:r>
              <a:rPr lang="en-US" sz="2000" dirty="0" smtClean="0"/>
              <a:t>of the two prices.</a:t>
            </a:r>
            <a:endParaRPr lang="en-US" sz="2000" dirty="0"/>
          </a:p>
          <a:p>
            <a:pPr marL="0" indent="0">
              <a:buNone/>
            </a:pPr>
            <a:endParaRPr lang="en-US" dirty="0"/>
          </a:p>
        </p:txBody>
      </p:sp>
    </p:spTree>
    <p:extLst>
      <p:ext uri="{BB962C8B-B14F-4D97-AF65-F5344CB8AC3E}">
        <p14:creationId xmlns:p14="http://schemas.microsoft.com/office/powerpoint/2010/main" val="962993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Issues</a:t>
            </a:r>
            <a:endParaRPr lang="en-US" dirty="0"/>
          </a:p>
        </p:txBody>
      </p:sp>
      <p:sp>
        <p:nvSpPr>
          <p:cNvPr id="3" name="Content Placeholder 2"/>
          <p:cNvSpPr>
            <a:spLocks noGrp="1"/>
          </p:cNvSpPr>
          <p:nvPr>
            <p:ph idx="1"/>
          </p:nvPr>
        </p:nvSpPr>
        <p:spPr/>
        <p:txBody>
          <a:bodyPr>
            <a:normAutofit/>
          </a:bodyPr>
          <a:lstStyle/>
          <a:p>
            <a:r>
              <a:rPr lang="en-US" sz="2000" dirty="0"/>
              <a:t>Because of their heavy reliance on fossil fuels, airlines and aircraft manufacturers have been active in reducing the carbon footprint of the industry. IATA and ICAO have been involved in those efforts as well.</a:t>
            </a:r>
          </a:p>
          <a:p>
            <a:r>
              <a:rPr lang="en-US" sz="2000" dirty="0" smtClean="0"/>
              <a:t>Progress </a:t>
            </a:r>
            <a:r>
              <a:rPr lang="en-US" sz="2000" dirty="0"/>
              <a:t>on noise reduction has also been made in the last two decades. Still, some airports close at night to reduce the impact of air traffic on the populations living near airports. This affects cargo transport substantially, since most of the </a:t>
            </a:r>
            <a:r>
              <a:rPr lang="en-US" sz="2000" dirty="0" err="1"/>
              <a:t>airfreighter</a:t>
            </a:r>
            <a:r>
              <a:rPr lang="en-US" sz="2000" dirty="0"/>
              <a:t> traffic takes place at night. Some freight traffic is therefore diverted to secondary airports.</a:t>
            </a:r>
          </a:p>
          <a:p>
            <a:endParaRPr lang="en-US" sz="2000" dirty="0"/>
          </a:p>
        </p:txBody>
      </p:sp>
    </p:spTree>
    <p:extLst>
      <p:ext uri="{BB962C8B-B14F-4D97-AF65-F5344CB8AC3E}">
        <p14:creationId xmlns:p14="http://schemas.microsoft.com/office/powerpoint/2010/main" val="247184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Cargo Security</a:t>
            </a:r>
            <a:endParaRPr lang="en-US" dirty="0"/>
          </a:p>
        </p:txBody>
      </p:sp>
      <p:sp>
        <p:nvSpPr>
          <p:cNvPr id="3" name="Content Placeholder 2"/>
          <p:cNvSpPr>
            <a:spLocks noGrp="1"/>
          </p:cNvSpPr>
          <p:nvPr>
            <p:ph idx="1"/>
          </p:nvPr>
        </p:nvSpPr>
        <p:spPr/>
        <p:txBody>
          <a:bodyPr/>
          <a:lstStyle/>
          <a:p>
            <a:pPr marL="0" indent="0">
              <a:buNone/>
            </a:pPr>
            <a:r>
              <a:rPr lang="en-US" sz="2000" dirty="0"/>
              <a:t>Security concerns in the air freight industry are dominated by requirements similar to the ones put in place by the Transportation Safety Administration as well as Customs and Border Protection in the United </a:t>
            </a:r>
            <a:r>
              <a:rPr lang="en-US" sz="2000" dirty="0" smtClean="0"/>
              <a:t>States.</a:t>
            </a:r>
          </a:p>
          <a:p>
            <a:r>
              <a:rPr lang="en-US" sz="2000" dirty="0" smtClean="0"/>
              <a:t>Advanced </a:t>
            </a:r>
            <a:r>
              <a:rPr lang="en-US" sz="2000" dirty="0"/>
              <a:t>Manifest Rule: All cargo manifests must be sent to CBP at least four hours before the cargo is to arrive in the </a:t>
            </a:r>
            <a:r>
              <a:rPr lang="en-US" sz="2000" dirty="0" smtClean="0"/>
              <a:t>U.S.</a:t>
            </a:r>
          </a:p>
          <a:p>
            <a:r>
              <a:rPr lang="en-US" sz="2000" dirty="0" smtClean="0"/>
              <a:t>Certified </a:t>
            </a:r>
            <a:r>
              <a:rPr lang="en-US" sz="2000" dirty="0"/>
              <a:t>Cargo Screening Program: All cargo shipped on passenger aircraft must be 100-percent inspected prior to being loaded. Inspections must be conducted by Certified Cargo Screening Facilities.</a:t>
            </a:r>
          </a:p>
          <a:p>
            <a:pPr marL="0" indent="0">
              <a:buNone/>
            </a:pPr>
            <a:endParaRPr lang="en-US" dirty="0"/>
          </a:p>
        </p:txBody>
      </p:sp>
    </p:spTree>
    <p:extLst>
      <p:ext uri="{BB962C8B-B14F-4D97-AF65-F5344CB8AC3E}">
        <p14:creationId xmlns:p14="http://schemas.microsoft.com/office/powerpoint/2010/main" val="2100120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Service</a:t>
            </a:r>
            <a:endParaRPr lang="en-US" dirty="0"/>
          </a:p>
        </p:txBody>
      </p:sp>
      <p:sp>
        <p:nvSpPr>
          <p:cNvPr id="3" name="Content Placeholder 2"/>
          <p:cNvSpPr>
            <a:spLocks noGrp="1"/>
          </p:cNvSpPr>
          <p:nvPr>
            <p:ph idx="1"/>
          </p:nvPr>
        </p:nvSpPr>
        <p:spPr/>
        <p:txBody>
          <a:bodyPr/>
          <a:lstStyle/>
          <a:p>
            <a:pPr marL="0" indent="0">
              <a:buNone/>
            </a:pPr>
            <a:r>
              <a:rPr lang="en-US" sz="2000" dirty="0"/>
              <a:t>Cargo can travel by air under one of five different types of services:</a:t>
            </a:r>
          </a:p>
          <a:p>
            <a:r>
              <a:rPr lang="en-US" sz="2000" dirty="0" smtClean="0"/>
              <a:t>Airmail Services</a:t>
            </a:r>
          </a:p>
          <a:p>
            <a:pPr marL="228600" lvl="1" indent="0">
              <a:buNone/>
            </a:pPr>
            <a:r>
              <a:rPr lang="en-US" dirty="0"/>
              <a:t>The origin of air freight, air mail services still account for a small percentage of all shipments</a:t>
            </a:r>
            <a:r>
              <a:rPr lang="en-US" dirty="0" smtClean="0"/>
              <a:t>.</a:t>
            </a:r>
            <a:endParaRPr lang="en-US" dirty="0"/>
          </a:p>
          <a:p>
            <a:r>
              <a:rPr lang="en-US" sz="2000" dirty="0"/>
              <a:t>Express air </a:t>
            </a:r>
            <a:r>
              <a:rPr lang="en-US" sz="2000" dirty="0" smtClean="0"/>
              <a:t>services</a:t>
            </a:r>
          </a:p>
          <a:p>
            <a:pPr marL="228600" lvl="1" indent="0">
              <a:buNone/>
            </a:pPr>
            <a:r>
              <a:rPr lang="en-US" dirty="0"/>
              <a:t>Express air services guarantee a pre-determined delivery date; </a:t>
            </a:r>
            <a:r>
              <a:rPr lang="en-US" dirty="0" smtClean="0"/>
              <a:t>   the </a:t>
            </a:r>
            <a:r>
              <a:rPr lang="en-US" dirty="0"/>
              <a:t>service is called “</a:t>
            </a:r>
            <a:r>
              <a:rPr lang="en-US" dirty="0" smtClean="0"/>
              <a:t>time-definite </a:t>
            </a:r>
            <a:r>
              <a:rPr lang="en-US" dirty="0"/>
              <a:t>delivery,” generally the </a:t>
            </a:r>
            <a:r>
              <a:rPr lang="en-US" dirty="0" smtClean="0"/>
              <a:t>next   </a:t>
            </a:r>
            <a:r>
              <a:rPr lang="en-US" dirty="0"/>
              <a:t>day or overnight. Examples include FedEx, UPS, DHL.</a:t>
            </a:r>
          </a:p>
        </p:txBody>
      </p:sp>
    </p:spTree>
    <p:extLst>
      <p:ext uri="{BB962C8B-B14F-4D97-AF65-F5344CB8AC3E}">
        <p14:creationId xmlns:p14="http://schemas.microsoft.com/office/powerpoint/2010/main" val="2576270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Service</a:t>
            </a:r>
            <a:endParaRPr lang="en-US" dirty="0"/>
          </a:p>
        </p:txBody>
      </p:sp>
      <p:sp>
        <p:nvSpPr>
          <p:cNvPr id="3" name="Content Placeholder 2"/>
          <p:cNvSpPr>
            <a:spLocks noGrp="1"/>
          </p:cNvSpPr>
          <p:nvPr>
            <p:ph idx="1"/>
          </p:nvPr>
        </p:nvSpPr>
        <p:spPr/>
        <p:txBody>
          <a:bodyPr>
            <a:normAutofit/>
          </a:bodyPr>
          <a:lstStyle/>
          <a:p>
            <a:r>
              <a:rPr lang="en-US" sz="2000" dirty="0" smtClean="0"/>
              <a:t>Scheduled Airfreight Services</a:t>
            </a:r>
          </a:p>
          <a:p>
            <a:pPr marL="228600" lvl="1" indent="0">
              <a:buNone/>
            </a:pPr>
            <a:r>
              <a:rPr lang="en-US" dirty="0" smtClean="0"/>
              <a:t>Air </a:t>
            </a:r>
            <a:r>
              <a:rPr lang="en-US" dirty="0"/>
              <a:t>freight is transported by airlines that operate on a regular schedule between two cities. </a:t>
            </a:r>
          </a:p>
          <a:p>
            <a:pPr marL="228600" lvl="1" indent="0">
              <a:buNone/>
            </a:pPr>
            <a:r>
              <a:rPr lang="en-US" dirty="0" smtClean="0"/>
              <a:t>The </a:t>
            </a:r>
            <a:r>
              <a:rPr lang="en-US" dirty="0"/>
              <a:t>airline can operate a passenger aircraft, in which case the cargo is placed in the belly of the airplane, or a freighter, in which case the cargo is placed on the main deck of the aircraft. On rare occasions, the freight and the passengers share space on the main deck, in an aircraft called a “</a:t>
            </a:r>
            <a:r>
              <a:rPr lang="en-US" dirty="0" err="1"/>
              <a:t>combi</a:t>
            </a:r>
            <a:r>
              <a:rPr lang="en-US" dirty="0"/>
              <a:t>,” or combination </a:t>
            </a:r>
            <a:r>
              <a:rPr lang="en-US" dirty="0" smtClean="0"/>
              <a:t>aircraft.</a:t>
            </a:r>
          </a:p>
          <a:p>
            <a:pPr marL="228600" lvl="1" indent="0">
              <a:buNone/>
            </a:pPr>
            <a:r>
              <a:rPr lang="en-US" dirty="0" smtClean="0"/>
              <a:t>Regulations </a:t>
            </a:r>
            <a:r>
              <a:rPr lang="en-US" dirty="0"/>
              <a:t>restrict the type of cargo that is allowed to be </a:t>
            </a:r>
            <a:r>
              <a:rPr lang="en-US" dirty="0" smtClean="0"/>
              <a:t> shipped </a:t>
            </a:r>
            <a:r>
              <a:rPr lang="en-US" dirty="0"/>
              <a:t>on passenger aircraft. </a:t>
            </a:r>
          </a:p>
          <a:p>
            <a:pPr marL="0" indent="0">
              <a:buNone/>
            </a:pPr>
            <a:endParaRPr lang="en-US" dirty="0"/>
          </a:p>
        </p:txBody>
      </p:sp>
    </p:spTree>
    <p:extLst>
      <p:ext uri="{BB962C8B-B14F-4D97-AF65-F5344CB8AC3E}">
        <p14:creationId xmlns:p14="http://schemas.microsoft.com/office/powerpoint/2010/main" val="904186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Service</a:t>
            </a:r>
            <a:endParaRPr lang="en-US" dirty="0"/>
          </a:p>
        </p:txBody>
      </p:sp>
      <p:sp>
        <p:nvSpPr>
          <p:cNvPr id="3" name="Content Placeholder 2"/>
          <p:cNvSpPr>
            <a:spLocks noGrp="1"/>
          </p:cNvSpPr>
          <p:nvPr>
            <p:ph idx="1"/>
          </p:nvPr>
        </p:nvSpPr>
        <p:spPr>
          <a:xfrm>
            <a:off x="498475" y="1981200"/>
            <a:ext cx="7426326" cy="4144963"/>
          </a:xfrm>
        </p:spPr>
        <p:txBody>
          <a:bodyPr>
            <a:normAutofit/>
          </a:bodyPr>
          <a:lstStyle/>
          <a:p>
            <a:r>
              <a:rPr lang="en-US" sz="2000" dirty="0" smtClean="0"/>
              <a:t>Charter Airfreight Services</a:t>
            </a:r>
          </a:p>
          <a:p>
            <a:pPr marL="228600" lvl="1" indent="0">
              <a:buNone/>
            </a:pPr>
            <a:r>
              <a:rPr lang="en-US" dirty="0"/>
              <a:t>Charter services do not operate on a regular schedule and depend on demand. they fulfill emergency shipments of large parts, or operate on seasonal traffic, such as wine, flowers, or fruits.</a:t>
            </a:r>
          </a:p>
          <a:p>
            <a:r>
              <a:rPr lang="en-US" sz="2000" dirty="0" smtClean="0"/>
              <a:t>Leased Airfreight Services</a:t>
            </a:r>
          </a:p>
          <a:p>
            <a:pPr marL="228600" lvl="1" indent="0">
              <a:buNone/>
            </a:pPr>
            <a:r>
              <a:rPr lang="en-US" dirty="0"/>
              <a:t>Freight can also travel in leased aircraft. Leases are contracts between the owner of the aircraft and the user, and can take multiple forms</a:t>
            </a:r>
            <a:r>
              <a:rPr lang="en-US" dirty="0" smtClean="0"/>
              <a:t>. </a:t>
            </a:r>
          </a:p>
          <a:p>
            <a:pPr marL="228600" lvl="1" indent="0">
              <a:buNone/>
            </a:pPr>
            <a:r>
              <a:rPr lang="en-US" dirty="0" smtClean="0"/>
              <a:t>Leased </a:t>
            </a:r>
            <a:r>
              <a:rPr lang="en-US" dirty="0"/>
              <a:t>aircraft are used by carriers to reduce their capital costs, and to satisfy short-term demand fluctuations (end-of-year volume increases).</a:t>
            </a:r>
          </a:p>
          <a:p>
            <a:pPr marL="228600" lvl="1" indent="0">
              <a:buNone/>
            </a:pPr>
            <a:endParaRPr lang="en-US" dirty="0" smtClean="0"/>
          </a:p>
        </p:txBody>
      </p:sp>
    </p:spTree>
    <p:extLst>
      <p:ext uri="{BB962C8B-B14F-4D97-AF65-F5344CB8AC3E}">
        <p14:creationId xmlns:p14="http://schemas.microsoft.com/office/powerpoint/2010/main" val="3998598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Cargo Airlines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9085873"/>
              </p:ext>
            </p:extLst>
          </p:nvPr>
        </p:nvGraphicFramePr>
        <p:xfrm>
          <a:off x="1466849" y="1533525"/>
          <a:ext cx="5895975" cy="3905253"/>
        </p:xfrm>
        <a:graphic>
          <a:graphicData uri="http://schemas.openxmlformats.org/drawingml/2006/table">
            <a:tbl>
              <a:tblPr firstRow="1" bandRow="1">
                <a:tableStyleId>{073A0DAA-6AF3-43AB-8588-CEC1D06C72B9}</a:tableStyleId>
              </a:tblPr>
              <a:tblGrid>
                <a:gridCol w="1064912">
                  <a:extLst>
                    <a:ext uri="{9D8B030D-6E8A-4147-A177-3AD203B41FA5}">
                      <a16:colId xmlns:a16="http://schemas.microsoft.com/office/drawing/2014/main" val="20000"/>
                    </a:ext>
                  </a:extLst>
                </a:gridCol>
                <a:gridCol w="3205867">
                  <a:extLst>
                    <a:ext uri="{9D8B030D-6E8A-4147-A177-3AD203B41FA5}">
                      <a16:colId xmlns:a16="http://schemas.microsoft.com/office/drawing/2014/main" val="20001"/>
                    </a:ext>
                  </a:extLst>
                </a:gridCol>
                <a:gridCol w="1625196">
                  <a:extLst>
                    <a:ext uri="{9D8B030D-6E8A-4147-A177-3AD203B41FA5}">
                      <a16:colId xmlns:a16="http://schemas.microsoft.com/office/drawing/2014/main" val="20002"/>
                    </a:ext>
                  </a:extLst>
                </a:gridCol>
              </a:tblGrid>
              <a:tr h="355023">
                <a:tc gridSpan="3">
                  <a:txBody>
                    <a:bodyPr/>
                    <a:lstStyle/>
                    <a:p>
                      <a:pPr algn="ctr"/>
                      <a:r>
                        <a:rPr lang="en-US" dirty="0" smtClean="0"/>
                        <a:t>Top Ten</a:t>
                      </a:r>
                      <a:r>
                        <a:rPr lang="en-US" baseline="0" dirty="0" smtClean="0"/>
                        <a:t> Cargo Airlines (</a:t>
                      </a:r>
                      <a:r>
                        <a:rPr lang="en-US" baseline="0" dirty="0" smtClean="0"/>
                        <a:t>2015) </a:t>
                      </a:r>
                      <a:r>
                        <a:rPr lang="en-US" baseline="0" dirty="0" smtClean="0"/>
                        <a:t>in millions of FTKs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55023">
                <a:tc>
                  <a:txBody>
                    <a:bodyPr/>
                    <a:lstStyle/>
                    <a:p>
                      <a:pPr algn="ctr"/>
                      <a:r>
                        <a:rPr lang="en-US" sz="1400" dirty="0" smtClean="0"/>
                        <a:t>1</a:t>
                      </a:r>
                      <a:endParaRPr lang="en-US" sz="1400" dirty="0"/>
                    </a:p>
                  </a:txBody>
                  <a:tcPr/>
                </a:tc>
                <a:tc>
                  <a:txBody>
                    <a:bodyPr/>
                    <a:lstStyle/>
                    <a:p>
                      <a:pPr algn="l"/>
                      <a:r>
                        <a:rPr lang="en-US" sz="1400" u="none" strike="noStrike" kern="1200" baseline="0" dirty="0" smtClean="0"/>
                        <a:t>FedEx </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15,799</a:t>
                      </a:r>
                      <a:endParaRPr lang="en-US" sz="1400" dirty="0"/>
                    </a:p>
                  </a:txBody>
                  <a:tcPr/>
                </a:tc>
                <a:extLst>
                  <a:ext uri="{0D108BD9-81ED-4DB2-BD59-A6C34878D82A}">
                    <a16:rowId xmlns:a16="http://schemas.microsoft.com/office/drawing/2014/main" val="10001"/>
                  </a:ext>
                </a:extLst>
              </a:tr>
              <a:tr h="355023">
                <a:tc>
                  <a:txBody>
                    <a:bodyPr/>
                    <a:lstStyle/>
                    <a:p>
                      <a:pPr algn="ctr"/>
                      <a:r>
                        <a:rPr lang="en-US" sz="1400" dirty="0" smtClean="0"/>
                        <a:t>2</a:t>
                      </a:r>
                      <a:endParaRPr lang="en-US" sz="1400" dirty="0"/>
                    </a:p>
                  </a:txBody>
                  <a:tcPr/>
                </a:tc>
                <a:tc>
                  <a:txBody>
                    <a:bodyPr/>
                    <a:lstStyle/>
                    <a:p>
                      <a:r>
                        <a:rPr lang="en-US" sz="1400" u="none" strike="noStrike" kern="1200" baseline="0" dirty="0" smtClean="0"/>
                        <a:t>Emirates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12,157</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2"/>
                  </a:ext>
                </a:extLst>
              </a:tr>
              <a:tr h="355023">
                <a:tc>
                  <a:txBody>
                    <a:bodyPr/>
                    <a:lstStyle/>
                    <a:p>
                      <a:pPr algn="ctr"/>
                      <a:r>
                        <a:rPr lang="en-US" sz="1400" dirty="0" smtClean="0"/>
                        <a:t>3</a:t>
                      </a:r>
                      <a:endParaRPr lang="en-US" sz="1400" dirty="0"/>
                    </a:p>
                  </a:txBody>
                  <a:tcPr/>
                </a:tc>
                <a:tc>
                  <a:txBody>
                    <a:bodyPr/>
                    <a:lstStyle/>
                    <a:p>
                      <a:r>
                        <a:rPr lang="en-US" sz="1400" u="none" strike="noStrike" kern="1200" baseline="0" dirty="0" smtClean="0"/>
                        <a:t>UPS Airlines</a:t>
                      </a:r>
                      <a:endParaRPr lang="en-US" sz="1400" dirty="0"/>
                    </a:p>
                  </a:txBody>
                  <a:tcPr/>
                </a:tc>
                <a:tc>
                  <a:txBody>
                    <a:bodyPr/>
                    <a:lstStyle/>
                    <a:p>
                      <a:pPr algn="ctr"/>
                      <a:r>
                        <a:rPr lang="en-US" sz="1400" u="none" strike="noStrike" kern="1200" baseline="0" dirty="0" smtClean="0"/>
                        <a:t>10,807</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3"/>
                  </a:ext>
                </a:extLst>
              </a:tr>
              <a:tr h="355023">
                <a:tc>
                  <a:txBody>
                    <a:bodyPr/>
                    <a:lstStyle/>
                    <a:p>
                      <a:pPr algn="ctr"/>
                      <a:r>
                        <a:rPr lang="en-US" sz="1400" dirty="0" smtClean="0"/>
                        <a:t>4</a:t>
                      </a:r>
                      <a:endParaRPr lang="en-US" sz="1400" dirty="0"/>
                    </a:p>
                  </a:txBody>
                  <a:tcPr/>
                </a:tc>
                <a:tc>
                  <a:txBody>
                    <a:bodyPr/>
                    <a:lstStyle/>
                    <a:p>
                      <a:r>
                        <a:rPr lang="en-US" sz="1400" u="none" strike="noStrike" kern="1200" baseline="0" dirty="0" smtClean="0"/>
                        <a:t>Cathay Pacific Airways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9,935</a:t>
                      </a:r>
                      <a:endParaRPr lang="en-US" sz="1400" dirty="0"/>
                    </a:p>
                  </a:txBody>
                  <a:tcPr/>
                </a:tc>
                <a:extLst>
                  <a:ext uri="{0D108BD9-81ED-4DB2-BD59-A6C34878D82A}">
                    <a16:rowId xmlns:a16="http://schemas.microsoft.com/office/drawing/2014/main" val="10004"/>
                  </a:ext>
                </a:extLst>
              </a:tr>
              <a:tr h="355023">
                <a:tc>
                  <a:txBody>
                    <a:bodyPr/>
                    <a:lstStyle/>
                    <a:p>
                      <a:pPr algn="ctr"/>
                      <a:r>
                        <a:rPr lang="en-US" sz="1400" dirty="0" smtClean="0"/>
                        <a:t>5</a:t>
                      </a:r>
                      <a:endParaRPr lang="en-US" sz="1400" dirty="0"/>
                    </a:p>
                  </a:txBody>
                  <a:tcPr/>
                </a:tc>
                <a:tc>
                  <a:txBody>
                    <a:bodyPr/>
                    <a:lstStyle/>
                    <a:p>
                      <a:r>
                        <a:rPr lang="en-US" sz="1400" u="none" strike="noStrike" kern="1200" baseline="0" dirty="0" smtClean="0"/>
                        <a:t>Korean Air Lines </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7,761</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5"/>
                  </a:ext>
                </a:extLst>
              </a:tr>
              <a:tr h="355023">
                <a:tc>
                  <a:txBody>
                    <a:bodyPr/>
                    <a:lstStyle/>
                    <a:p>
                      <a:pPr algn="ctr"/>
                      <a:r>
                        <a:rPr lang="en-US" sz="1400" dirty="0" smtClean="0"/>
                        <a:t>6</a:t>
                      </a:r>
                      <a:endParaRPr lang="en-US" sz="1400" dirty="0"/>
                    </a:p>
                  </a:txBody>
                  <a:tcPr/>
                </a:tc>
                <a:tc>
                  <a:txBody>
                    <a:bodyPr/>
                    <a:lstStyle/>
                    <a:p>
                      <a:r>
                        <a:rPr lang="en-US" sz="1400" u="none" strike="noStrike" kern="1200" baseline="0" dirty="0" smtClean="0"/>
                        <a:t>Qatar Airways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7,660</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6"/>
                  </a:ext>
                </a:extLst>
              </a:tr>
              <a:tr h="355023">
                <a:tc>
                  <a:txBody>
                    <a:bodyPr/>
                    <a:lstStyle/>
                    <a:p>
                      <a:pPr algn="ctr"/>
                      <a:r>
                        <a:rPr lang="en-US" sz="1400" dirty="0" smtClean="0"/>
                        <a:t>7</a:t>
                      </a:r>
                      <a:endParaRPr lang="en-US" sz="1400" dirty="0"/>
                    </a:p>
                  </a:txBody>
                  <a:tcPr/>
                </a:tc>
                <a:tc>
                  <a:txBody>
                    <a:bodyPr/>
                    <a:lstStyle/>
                    <a:p>
                      <a:r>
                        <a:rPr lang="en-US" sz="1400" u="none" strike="noStrike" kern="1200" baseline="0" dirty="0" smtClean="0"/>
                        <a:t>Lufthansa</a:t>
                      </a:r>
                      <a:endParaRPr lang="en-US" sz="1400" dirty="0"/>
                    </a:p>
                  </a:txBody>
                  <a:tcPr/>
                </a:tc>
                <a:tc>
                  <a:txBody>
                    <a:bodyPr/>
                    <a:lstStyle/>
                    <a:p>
                      <a:pPr algn="ctr"/>
                      <a:r>
                        <a:rPr lang="en-US" sz="1400" u="none" strike="noStrike" kern="1200" baseline="0" dirty="0" smtClean="0"/>
                        <a:t>6,888</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7"/>
                  </a:ext>
                </a:extLst>
              </a:tr>
              <a:tr h="355023">
                <a:tc>
                  <a:txBody>
                    <a:bodyPr/>
                    <a:lstStyle/>
                    <a:p>
                      <a:pPr algn="ctr"/>
                      <a:r>
                        <a:rPr lang="en-US" sz="1400" dirty="0" smtClean="0"/>
                        <a:t>8</a:t>
                      </a:r>
                      <a:endParaRPr lang="en-US" sz="1400" dirty="0"/>
                    </a:p>
                  </a:txBody>
                  <a:tcPr/>
                </a:tc>
                <a:tc>
                  <a:txBody>
                    <a:bodyPr/>
                    <a:lstStyle/>
                    <a:p>
                      <a:r>
                        <a:rPr lang="en-US" sz="1400" u="none" strike="noStrike" kern="1200" baseline="0" dirty="0" err="1" smtClean="0"/>
                        <a:t>Cargolux</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6,309</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8"/>
                  </a:ext>
                </a:extLst>
              </a:tr>
              <a:tr h="355023">
                <a:tc>
                  <a:txBody>
                    <a:bodyPr/>
                    <a:lstStyle/>
                    <a:p>
                      <a:pPr algn="ctr"/>
                      <a:r>
                        <a:rPr lang="en-US" sz="1400" dirty="0" smtClean="0"/>
                        <a:t>9</a:t>
                      </a:r>
                      <a:endParaRPr lang="en-US" sz="1400" dirty="0"/>
                    </a:p>
                  </a:txBody>
                  <a:tcPr/>
                </a:tc>
                <a:tc>
                  <a:txBody>
                    <a:bodyPr/>
                    <a:lstStyle/>
                    <a:p>
                      <a:r>
                        <a:rPr lang="en-US" sz="1400" u="none" strike="noStrike" kern="1200" baseline="0" dirty="0" smtClean="0"/>
                        <a:t>Singapore Airlines </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6,083</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9"/>
                  </a:ext>
                </a:extLst>
              </a:tr>
              <a:tr h="355023">
                <a:tc>
                  <a:txBody>
                    <a:bodyPr/>
                    <a:lstStyle/>
                    <a:p>
                      <a:pPr algn="ctr"/>
                      <a:r>
                        <a:rPr lang="en-US" sz="1400" dirty="0" smtClean="0"/>
                        <a:t>10</a:t>
                      </a:r>
                      <a:endParaRPr lang="en-US" sz="1400" dirty="0"/>
                    </a:p>
                  </a:txBody>
                  <a:tcPr/>
                </a:tc>
                <a:tc>
                  <a:txBody>
                    <a:bodyPr/>
                    <a:lstStyle/>
                    <a:p>
                      <a:r>
                        <a:rPr lang="en-US" sz="1400" u="none" strike="noStrike" kern="1200" baseline="0" dirty="0" smtClean="0"/>
                        <a:t>Air China</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5,718</a:t>
                      </a:r>
                      <a:endParaRPr lang="en-US" sz="1400" dirty="0" smtClean="0"/>
                    </a:p>
                  </a:txBody>
                  <a:tcPr/>
                </a:tc>
                <a:extLst>
                  <a:ext uri="{0D108BD9-81ED-4DB2-BD59-A6C34878D82A}">
                    <a16:rowId xmlns:a16="http://schemas.microsoft.com/office/drawing/2014/main" val="10010"/>
                  </a:ext>
                </a:extLst>
              </a:tr>
            </a:tbl>
          </a:graphicData>
        </a:graphic>
      </p:graphicFrame>
      <p:sp>
        <p:nvSpPr>
          <p:cNvPr id="5" name="Rectangle 4"/>
          <p:cNvSpPr/>
          <p:nvPr/>
        </p:nvSpPr>
        <p:spPr>
          <a:xfrm>
            <a:off x="1765300" y="5758190"/>
            <a:ext cx="4572000" cy="369332"/>
          </a:xfrm>
          <a:prstGeom prst="rect">
            <a:avLst/>
          </a:prstGeom>
        </p:spPr>
        <p:txBody>
          <a:bodyPr>
            <a:spAutoFit/>
          </a:bodyPr>
          <a:lstStyle/>
          <a:p>
            <a:r>
              <a:rPr lang="en-US" dirty="0" smtClean="0">
                <a:solidFill>
                  <a:schemeClr val="bg1">
                    <a:lumMod val="20000"/>
                    <a:lumOff val="80000"/>
                  </a:schemeClr>
                </a:solidFill>
              </a:rPr>
              <a:t> </a:t>
            </a:r>
            <a:r>
              <a:rPr lang="en-US" sz="1000" dirty="0" smtClean="0">
                <a:solidFill>
                  <a:schemeClr val="bg1">
                    <a:lumMod val="20000"/>
                    <a:lumOff val="80000"/>
                  </a:schemeClr>
                </a:solidFill>
              </a:rPr>
              <a:t>Source</a:t>
            </a:r>
            <a:r>
              <a:rPr lang="en-US" sz="1000" dirty="0">
                <a:solidFill>
                  <a:schemeClr val="bg1">
                    <a:lumMod val="20000"/>
                    <a:lumOff val="80000"/>
                  </a:schemeClr>
                </a:solidFill>
              </a:rPr>
              <a:t>: </a:t>
            </a:r>
            <a:r>
              <a:rPr lang="en-US" sz="1000" dirty="0" smtClean="0">
                <a:solidFill>
                  <a:schemeClr val="bg1">
                    <a:lumMod val="20000"/>
                    <a:lumOff val="80000"/>
                  </a:schemeClr>
                </a:solidFill>
              </a:rPr>
              <a:t>IATA </a:t>
            </a:r>
            <a:r>
              <a:rPr lang="en-US" sz="1000" i="1" dirty="0" smtClean="0">
                <a:solidFill>
                  <a:schemeClr val="bg1">
                    <a:lumMod val="20000"/>
                    <a:lumOff val="80000"/>
                  </a:schemeClr>
                </a:solidFill>
              </a:rPr>
              <a:t>World Air Transport Statistics</a:t>
            </a:r>
            <a:endParaRPr lang="en-US" sz="1000" i="1" dirty="0">
              <a:solidFill>
                <a:schemeClr val="bg1">
                  <a:lumMod val="20000"/>
                  <a:lumOff val="80000"/>
                </a:schemeClr>
              </a:solidFill>
            </a:endParaRPr>
          </a:p>
        </p:txBody>
      </p:sp>
    </p:spTree>
    <p:extLst>
      <p:ext uri="{BB962C8B-B14F-4D97-AF65-F5344CB8AC3E}">
        <p14:creationId xmlns:p14="http://schemas.microsoft.com/office/powerpoint/2010/main" val="3466690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Cargo </a:t>
            </a:r>
            <a:r>
              <a:rPr lang="en-US" dirty="0" smtClean="0"/>
              <a:t>Airports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1014150"/>
              </p:ext>
            </p:extLst>
          </p:nvPr>
        </p:nvGraphicFramePr>
        <p:xfrm>
          <a:off x="1038225" y="1266825"/>
          <a:ext cx="5962652" cy="4869180"/>
        </p:xfrm>
        <a:graphic>
          <a:graphicData uri="http://schemas.openxmlformats.org/drawingml/2006/table">
            <a:tbl>
              <a:tblPr firstRow="1" bandRow="1">
                <a:tableStyleId>{073A0DAA-6AF3-43AB-8588-CEC1D06C72B9}</a:tableStyleId>
              </a:tblPr>
              <a:tblGrid>
                <a:gridCol w="997831">
                  <a:extLst>
                    <a:ext uri="{9D8B030D-6E8A-4147-A177-3AD203B41FA5}">
                      <a16:colId xmlns:a16="http://schemas.microsoft.com/office/drawing/2014/main" val="20000"/>
                    </a:ext>
                  </a:extLst>
                </a:gridCol>
                <a:gridCol w="1507558">
                  <a:extLst>
                    <a:ext uri="{9D8B030D-6E8A-4147-A177-3AD203B41FA5}">
                      <a16:colId xmlns:a16="http://schemas.microsoft.com/office/drawing/2014/main" val="20001"/>
                    </a:ext>
                  </a:extLst>
                </a:gridCol>
                <a:gridCol w="1507558">
                  <a:extLst>
                    <a:ext uri="{9D8B030D-6E8A-4147-A177-3AD203B41FA5}">
                      <a16:colId xmlns:a16="http://schemas.microsoft.com/office/drawing/2014/main" val="3414373199"/>
                    </a:ext>
                  </a:extLst>
                </a:gridCol>
                <a:gridCol w="1949705">
                  <a:extLst>
                    <a:ext uri="{9D8B030D-6E8A-4147-A177-3AD203B41FA5}">
                      <a16:colId xmlns:a16="http://schemas.microsoft.com/office/drawing/2014/main" val="20002"/>
                    </a:ext>
                  </a:extLst>
                </a:gridCol>
              </a:tblGrid>
              <a:tr h="297061">
                <a:tc gridSpan="4">
                  <a:txBody>
                    <a:bodyPr/>
                    <a:lstStyle/>
                    <a:p>
                      <a:pPr algn="ctr"/>
                      <a:r>
                        <a:rPr lang="en-US" dirty="0" smtClean="0"/>
                        <a:t>Top Fifteen</a:t>
                      </a:r>
                      <a:r>
                        <a:rPr lang="en-US" baseline="0" dirty="0" smtClean="0"/>
                        <a:t> Cargo Airports (</a:t>
                      </a:r>
                      <a:r>
                        <a:rPr lang="en-US" baseline="0" dirty="0" smtClean="0"/>
                        <a:t>2015) </a:t>
                      </a:r>
                      <a:r>
                        <a:rPr lang="en-US" baseline="0" dirty="0" smtClean="0"/>
                        <a:t>in </a:t>
                      </a:r>
                      <a:r>
                        <a:rPr lang="en-US" baseline="0" dirty="0" smtClean="0"/>
                        <a:t>‘000s of </a:t>
                      </a:r>
                      <a:r>
                        <a:rPr lang="en-US" baseline="0" dirty="0" err="1" smtClean="0"/>
                        <a:t>tonnes</a:t>
                      </a:r>
                      <a:r>
                        <a:rPr lang="en-US" baseline="0" dirty="0" smtClean="0"/>
                        <a:t> </a:t>
                      </a:r>
                      <a:r>
                        <a:rPr lang="en-US" baseline="0" dirty="0" smtClean="0"/>
                        <a:t>loaded</a:t>
                      </a:r>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297061">
                <a:tc>
                  <a:txBody>
                    <a:bodyPr/>
                    <a:lstStyle/>
                    <a:p>
                      <a:pPr algn="ctr"/>
                      <a:r>
                        <a:rPr lang="en-US" sz="1400" u="none" strike="noStrike" kern="1200" baseline="0" dirty="0" smtClean="0"/>
                        <a:t>1</a:t>
                      </a:r>
                      <a:endParaRPr lang="en-US" sz="1400" b="0" i="0" u="none" strike="noStrike" kern="1200" baseline="0" dirty="0" smtClean="0">
                        <a:solidFill>
                          <a:schemeClr val="dk1"/>
                        </a:solidFill>
                        <a:latin typeface="+mn-lt"/>
                        <a:ea typeface="+mn-ea"/>
                        <a:cs typeface="+mn-cs"/>
                      </a:endParaRPr>
                    </a:p>
                  </a:txBody>
                  <a:tcPr/>
                </a:tc>
                <a:tc>
                  <a:txBody>
                    <a:bodyPr/>
                    <a:lstStyle/>
                    <a:p>
                      <a:r>
                        <a:rPr lang="en-US" sz="1400" u="none" strike="noStrike" kern="1200" baseline="0" dirty="0" smtClean="0"/>
                        <a:t>Hong Kong </a:t>
                      </a:r>
                      <a:endParaRPr lang="en-US" sz="1400" dirty="0"/>
                    </a:p>
                  </a:txBody>
                  <a:tcPr/>
                </a:tc>
                <a:tc>
                  <a:txBody>
                    <a:bodyPr/>
                    <a:lstStyle/>
                    <a:p>
                      <a:pPr algn="ctr"/>
                      <a:r>
                        <a:rPr lang="en-US" sz="1400" dirty="0" smtClean="0"/>
                        <a:t>HKG</a:t>
                      </a:r>
                      <a:endParaRPr lang="en-US" sz="1400" dirty="0"/>
                    </a:p>
                  </a:txBody>
                  <a:tcPr/>
                </a:tc>
                <a:tc>
                  <a:txBody>
                    <a:bodyPr/>
                    <a:lstStyle/>
                    <a:p>
                      <a:pPr algn="ctr"/>
                      <a:r>
                        <a:rPr lang="en-US" sz="1400" u="none" strike="noStrike" kern="1200" baseline="0" dirty="0" smtClean="0"/>
                        <a:t>4,422</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1"/>
                  </a:ext>
                </a:extLst>
              </a:tr>
              <a:tr h="297061">
                <a:tc>
                  <a:txBody>
                    <a:bodyPr/>
                    <a:lstStyle/>
                    <a:p>
                      <a:pPr algn="ctr"/>
                      <a:r>
                        <a:rPr lang="en-US" sz="1400" dirty="0" smtClean="0"/>
                        <a:t>2</a:t>
                      </a:r>
                      <a:endParaRPr lang="en-US" sz="1400" dirty="0"/>
                    </a:p>
                  </a:txBody>
                  <a:tcPr/>
                </a:tc>
                <a:tc>
                  <a:txBody>
                    <a:bodyPr/>
                    <a:lstStyle/>
                    <a:p>
                      <a:r>
                        <a:rPr lang="en-US" sz="1400" u="none" strike="noStrike" kern="1200" baseline="0" dirty="0" smtClean="0"/>
                        <a:t>Memphis</a:t>
                      </a:r>
                      <a:endParaRPr lang="en-US" sz="1400" dirty="0"/>
                    </a:p>
                  </a:txBody>
                  <a:tcPr/>
                </a:tc>
                <a:tc>
                  <a:txBody>
                    <a:bodyPr/>
                    <a:lstStyle/>
                    <a:p>
                      <a:pPr algn="ctr"/>
                      <a:r>
                        <a:rPr lang="en-US" sz="1400" dirty="0" smtClean="0"/>
                        <a:t>MEM</a:t>
                      </a:r>
                      <a:endParaRPr lang="en-US" sz="1400" dirty="0"/>
                    </a:p>
                  </a:txBody>
                  <a:tcPr/>
                </a:tc>
                <a:tc>
                  <a:txBody>
                    <a:bodyPr/>
                    <a:lstStyle/>
                    <a:p>
                      <a:pPr algn="ctr"/>
                      <a:r>
                        <a:rPr lang="en-US" sz="1400" u="none" strike="noStrike" kern="1200" baseline="0" dirty="0" smtClean="0"/>
                        <a:t>4,291</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2"/>
                  </a:ext>
                </a:extLst>
              </a:tr>
              <a:tr h="297061">
                <a:tc>
                  <a:txBody>
                    <a:bodyPr/>
                    <a:lstStyle/>
                    <a:p>
                      <a:pPr algn="ctr"/>
                      <a:r>
                        <a:rPr lang="en-US" sz="1400" dirty="0" smtClean="0"/>
                        <a:t>3</a:t>
                      </a:r>
                      <a:endParaRPr lang="en-US" sz="1400" dirty="0"/>
                    </a:p>
                  </a:txBody>
                  <a:tcPr/>
                </a:tc>
                <a:tc>
                  <a:txBody>
                    <a:bodyPr/>
                    <a:lstStyle/>
                    <a:p>
                      <a:r>
                        <a:rPr lang="en-US" sz="1400" u="none" strike="noStrike" kern="1200" baseline="0" dirty="0" smtClean="0"/>
                        <a:t>Shanghai</a:t>
                      </a:r>
                      <a:endParaRPr lang="en-US" sz="1400" dirty="0"/>
                    </a:p>
                  </a:txBody>
                  <a:tcPr/>
                </a:tc>
                <a:tc>
                  <a:txBody>
                    <a:bodyPr/>
                    <a:lstStyle/>
                    <a:p>
                      <a:pPr algn="ctr"/>
                      <a:r>
                        <a:rPr lang="en-US" sz="1400" dirty="0" smtClean="0"/>
                        <a:t>PVG</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3,274</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3"/>
                  </a:ext>
                </a:extLst>
              </a:tr>
              <a:tr h="297061">
                <a:tc>
                  <a:txBody>
                    <a:bodyPr/>
                    <a:lstStyle/>
                    <a:p>
                      <a:pPr algn="ctr"/>
                      <a:r>
                        <a:rPr lang="en-US" sz="1400" dirty="0" smtClean="0"/>
                        <a:t>4</a:t>
                      </a:r>
                      <a:endParaRPr lang="en-US" sz="1400" dirty="0"/>
                    </a:p>
                  </a:txBody>
                  <a:tcPr/>
                </a:tc>
                <a:tc>
                  <a:txBody>
                    <a:bodyPr/>
                    <a:lstStyle/>
                    <a:p>
                      <a:r>
                        <a:rPr lang="en-US" sz="1400" u="none" strike="noStrike" kern="1200" baseline="0" dirty="0" smtClean="0"/>
                        <a:t>Anchorage</a:t>
                      </a:r>
                      <a:endParaRPr lang="en-US" sz="1400" dirty="0"/>
                    </a:p>
                  </a:txBody>
                  <a:tcPr/>
                </a:tc>
                <a:tc>
                  <a:txBody>
                    <a:bodyPr/>
                    <a:lstStyle/>
                    <a:p>
                      <a:pPr algn="ctr"/>
                      <a:r>
                        <a:rPr lang="en-US" sz="1400" dirty="0" smtClean="0"/>
                        <a:t>ANC</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2,624</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4"/>
                  </a:ext>
                </a:extLst>
              </a:tr>
              <a:tr h="297061">
                <a:tc>
                  <a:txBody>
                    <a:bodyPr/>
                    <a:lstStyle/>
                    <a:p>
                      <a:pPr algn="ctr"/>
                      <a:r>
                        <a:rPr lang="en-US" sz="1400" dirty="0" smtClean="0"/>
                        <a:t>5</a:t>
                      </a:r>
                      <a:endParaRPr lang="en-US" sz="1400" dirty="0"/>
                    </a:p>
                  </a:txBody>
                  <a:tcPr/>
                </a:tc>
                <a:tc>
                  <a:txBody>
                    <a:bodyPr/>
                    <a:lstStyle/>
                    <a:p>
                      <a:r>
                        <a:rPr lang="en-US" sz="1400" u="none" strike="noStrike" kern="1200" baseline="0" dirty="0" smtClean="0"/>
                        <a:t>Incheon/Seoul</a:t>
                      </a:r>
                      <a:endParaRPr lang="en-US" sz="1400" dirty="0"/>
                    </a:p>
                  </a:txBody>
                  <a:tcPr/>
                </a:tc>
                <a:tc>
                  <a:txBody>
                    <a:bodyPr/>
                    <a:lstStyle/>
                    <a:p>
                      <a:pPr algn="ctr"/>
                      <a:r>
                        <a:rPr lang="en-US" sz="1400" dirty="0" smtClean="0"/>
                        <a:t>ICN</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2,596</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5"/>
                  </a:ext>
                </a:extLst>
              </a:tr>
              <a:tr h="297061">
                <a:tc>
                  <a:txBody>
                    <a:bodyPr/>
                    <a:lstStyle/>
                    <a:p>
                      <a:pPr algn="ctr"/>
                      <a:r>
                        <a:rPr lang="en-US" sz="1400" dirty="0" smtClean="0"/>
                        <a:t>6</a:t>
                      </a:r>
                      <a:endParaRPr lang="en-US" sz="1400" dirty="0"/>
                    </a:p>
                  </a:txBody>
                  <a:tcPr/>
                </a:tc>
                <a:tc>
                  <a:txBody>
                    <a:bodyPr/>
                    <a:lstStyle/>
                    <a:p>
                      <a:r>
                        <a:rPr lang="en-US" sz="1400" u="none" strike="noStrike" kern="1200" baseline="0" dirty="0" smtClean="0"/>
                        <a:t>Dubai</a:t>
                      </a:r>
                      <a:endParaRPr lang="en-US" sz="1400" dirty="0"/>
                    </a:p>
                  </a:txBody>
                  <a:tcPr/>
                </a:tc>
                <a:tc>
                  <a:txBody>
                    <a:bodyPr/>
                    <a:lstStyle/>
                    <a:p>
                      <a:pPr algn="ctr"/>
                      <a:r>
                        <a:rPr lang="en-US" sz="1400" dirty="0" smtClean="0"/>
                        <a:t>DXB</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2,506</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6"/>
                  </a:ext>
                </a:extLst>
              </a:tr>
              <a:tr h="297061">
                <a:tc>
                  <a:txBody>
                    <a:bodyPr/>
                    <a:lstStyle/>
                    <a:p>
                      <a:pPr algn="ctr"/>
                      <a:r>
                        <a:rPr lang="en-US" sz="1400" dirty="0" smtClean="0"/>
                        <a:t>7</a:t>
                      </a:r>
                      <a:endParaRPr lang="en-US" sz="1400" dirty="0"/>
                    </a:p>
                  </a:txBody>
                  <a:tcPr/>
                </a:tc>
                <a:tc>
                  <a:txBody>
                    <a:bodyPr/>
                    <a:lstStyle/>
                    <a:p>
                      <a:r>
                        <a:rPr lang="en-US" sz="1400" u="none" strike="noStrike" kern="1200" baseline="0" dirty="0" smtClean="0"/>
                        <a:t>Louisville</a:t>
                      </a:r>
                      <a:endParaRPr lang="en-US" sz="1400" dirty="0"/>
                    </a:p>
                  </a:txBody>
                  <a:tcPr/>
                </a:tc>
                <a:tc>
                  <a:txBody>
                    <a:bodyPr/>
                    <a:lstStyle/>
                    <a:p>
                      <a:pPr algn="ctr"/>
                      <a:r>
                        <a:rPr lang="en-US" sz="1400" dirty="0" smtClean="0"/>
                        <a:t>SDF</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2,351</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7"/>
                  </a:ext>
                </a:extLst>
              </a:tr>
              <a:tr h="297061">
                <a:tc>
                  <a:txBody>
                    <a:bodyPr/>
                    <a:lstStyle/>
                    <a:p>
                      <a:pPr algn="ctr"/>
                      <a:r>
                        <a:rPr lang="en-US" sz="1400" dirty="0" smtClean="0"/>
                        <a:t>8</a:t>
                      </a:r>
                      <a:endParaRPr lang="en-US" sz="1400" dirty="0"/>
                    </a:p>
                  </a:txBody>
                  <a:tcPr/>
                </a:tc>
                <a:tc>
                  <a:txBody>
                    <a:bodyPr/>
                    <a:lstStyle/>
                    <a:p>
                      <a:r>
                        <a:rPr lang="en-US" sz="1400" u="none" strike="noStrike" kern="1200" baseline="0" dirty="0" smtClean="0"/>
                        <a:t>Tokyo</a:t>
                      </a:r>
                      <a:endParaRPr lang="en-US" sz="1400" dirty="0"/>
                    </a:p>
                  </a:txBody>
                  <a:tcPr/>
                </a:tc>
                <a:tc>
                  <a:txBody>
                    <a:bodyPr/>
                    <a:lstStyle/>
                    <a:p>
                      <a:pPr algn="ctr"/>
                      <a:r>
                        <a:rPr lang="en-US" sz="1400" dirty="0" smtClean="0"/>
                        <a:t>NRT</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2,122</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8"/>
                  </a:ext>
                </a:extLst>
              </a:tr>
              <a:tr h="297061">
                <a:tc>
                  <a:txBody>
                    <a:bodyPr/>
                    <a:lstStyle/>
                    <a:p>
                      <a:pPr algn="ctr"/>
                      <a:r>
                        <a:rPr lang="en-US" sz="1400" dirty="0" smtClean="0"/>
                        <a:t>9</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Frankfurt</a:t>
                      </a:r>
                      <a:endParaRPr lang="en-US" sz="1400" b="0" i="0" u="none" strike="noStrike" kern="1200" baseline="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FRA</a:t>
                      </a:r>
                      <a:endParaRPr lang="en-US" sz="1400" b="0" i="0" u="none" strike="noStrike" kern="1200" baseline="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2,076</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09"/>
                  </a:ext>
                </a:extLst>
              </a:tr>
              <a:tr h="297061">
                <a:tc>
                  <a:txBody>
                    <a:bodyPr/>
                    <a:lstStyle/>
                    <a:p>
                      <a:pPr algn="ctr"/>
                      <a:r>
                        <a:rPr lang="en-US" sz="1400" dirty="0" smtClean="0"/>
                        <a:t>10</a:t>
                      </a:r>
                      <a:endParaRPr lang="en-US" sz="1400" dirty="0"/>
                    </a:p>
                  </a:txBody>
                  <a:tcPr/>
                </a:tc>
                <a:tc>
                  <a:txBody>
                    <a:bodyPr/>
                    <a:lstStyle/>
                    <a:p>
                      <a:r>
                        <a:rPr lang="en-US" sz="1400" u="none" strike="noStrike" kern="1200" baseline="0" dirty="0" smtClean="0"/>
                        <a:t>Taipei</a:t>
                      </a:r>
                      <a:endParaRPr lang="en-US" sz="1400" dirty="0"/>
                    </a:p>
                  </a:txBody>
                  <a:tcPr/>
                </a:tc>
                <a:tc>
                  <a:txBody>
                    <a:bodyPr/>
                    <a:lstStyle/>
                    <a:p>
                      <a:pPr algn="ctr"/>
                      <a:r>
                        <a:rPr lang="en-US" sz="1400" dirty="0" smtClean="0"/>
                        <a:t>TPE</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2,025</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10"/>
                  </a:ext>
                </a:extLst>
              </a:tr>
              <a:tr h="297061">
                <a:tc>
                  <a:txBody>
                    <a:bodyPr/>
                    <a:lstStyle/>
                    <a:p>
                      <a:pPr algn="ctr"/>
                      <a:r>
                        <a:rPr lang="en-US" sz="1400" dirty="0" smtClean="0"/>
                        <a:t>11</a:t>
                      </a:r>
                      <a:endParaRPr lang="en-US" sz="1400" dirty="0"/>
                    </a:p>
                  </a:txBody>
                  <a:tcPr/>
                </a:tc>
                <a:tc>
                  <a:txBody>
                    <a:bodyPr/>
                    <a:lstStyle/>
                    <a:p>
                      <a:r>
                        <a:rPr lang="en-US" sz="1400" u="none" strike="noStrike" kern="1200" baseline="0" dirty="0" smtClean="0"/>
                        <a:t>Miami</a:t>
                      </a:r>
                      <a:endParaRPr lang="en-US" sz="1400" dirty="0"/>
                    </a:p>
                  </a:txBody>
                  <a:tcPr/>
                </a:tc>
                <a:tc>
                  <a:txBody>
                    <a:bodyPr/>
                    <a:lstStyle/>
                    <a:p>
                      <a:pPr algn="ctr"/>
                      <a:r>
                        <a:rPr lang="en-US" sz="1400" dirty="0" smtClean="0"/>
                        <a:t>MIA</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2,005</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11"/>
                  </a:ext>
                </a:extLst>
              </a:tr>
              <a:tr h="297061">
                <a:tc>
                  <a:txBody>
                    <a:bodyPr/>
                    <a:lstStyle/>
                    <a:p>
                      <a:pPr algn="ctr"/>
                      <a:r>
                        <a:rPr lang="en-US" sz="1400" dirty="0" smtClean="0"/>
                        <a:t>12</a:t>
                      </a:r>
                      <a:endParaRPr lang="en-US" sz="1400" dirty="0"/>
                    </a:p>
                  </a:txBody>
                  <a:tcPr/>
                </a:tc>
                <a:tc>
                  <a:txBody>
                    <a:bodyPr/>
                    <a:lstStyle/>
                    <a:p>
                      <a:r>
                        <a:rPr lang="en-US" sz="1400" u="none" strike="noStrike" kern="1200" baseline="0" dirty="0" smtClean="0"/>
                        <a:t>Los Angeles</a:t>
                      </a:r>
                      <a:endParaRPr lang="en-US" sz="1400" dirty="0"/>
                    </a:p>
                  </a:txBody>
                  <a:tcPr/>
                </a:tc>
                <a:tc>
                  <a:txBody>
                    <a:bodyPr/>
                    <a:lstStyle/>
                    <a:p>
                      <a:pPr algn="ctr"/>
                      <a:r>
                        <a:rPr lang="en-US" sz="1400" dirty="0" smtClean="0"/>
                        <a:t>LAX</a:t>
                      </a:r>
                      <a:endParaRPr lang="en-US" sz="1400" dirty="0"/>
                    </a:p>
                  </a:txBody>
                  <a:tcPr/>
                </a:tc>
                <a:tc>
                  <a:txBody>
                    <a:bodyPr/>
                    <a:lstStyle/>
                    <a:p>
                      <a:pPr algn="ctr"/>
                      <a:r>
                        <a:rPr lang="en-US" sz="1400" u="none" strike="noStrike" kern="1200" baseline="0" dirty="0" smtClean="0"/>
                        <a:t>1,932</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12"/>
                  </a:ext>
                </a:extLst>
              </a:tr>
              <a:tr h="297061">
                <a:tc>
                  <a:txBody>
                    <a:bodyPr/>
                    <a:lstStyle/>
                    <a:p>
                      <a:pPr algn="ctr"/>
                      <a:r>
                        <a:rPr lang="en-US" sz="1400" dirty="0" smtClean="0"/>
                        <a:t>13</a:t>
                      </a:r>
                      <a:endParaRPr lang="en-US" sz="1400" dirty="0"/>
                    </a:p>
                  </a:txBody>
                  <a:tcPr/>
                </a:tc>
                <a:tc>
                  <a:txBody>
                    <a:bodyPr/>
                    <a:lstStyle/>
                    <a:p>
                      <a:r>
                        <a:rPr lang="en-US" sz="1400" u="none" strike="noStrike" kern="1200" baseline="0" dirty="0" smtClean="0"/>
                        <a:t>Beijing </a:t>
                      </a:r>
                      <a:endParaRPr lang="en-US" sz="1400" dirty="0"/>
                    </a:p>
                  </a:txBody>
                  <a:tcPr/>
                </a:tc>
                <a:tc>
                  <a:txBody>
                    <a:bodyPr/>
                    <a:lstStyle/>
                    <a:p>
                      <a:pPr algn="ctr"/>
                      <a:r>
                        <a:rPr lang="en-US" sz="1400" dirty="0" smtClean="0"/>
                        <a:t>PEK</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1,890</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13"/>
                  </a:ext>
                </a:extLst>
              </a:tr>
              <a:tr h="297061">
                <a:tc>
                  <a:txBody>
                    <a:bodyPr/>
                    <a:lstStyle/>
                    <a:p>
                      <a:pPr algn="ctr"/>
                      <a:r>
                        <a:rPr lang="en-US" sz="1400" dirty="0" smtClean="0"/>
                        <a:t>14</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Singapore</a:t>
                      </a:r>
                      <a:endParaRPr lang="en-US" sz="1400" b="0" i="0" u="none" strike="noStrike" kern="1200" baseline="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SIN</a:t>
                      </a:r>
                      <a:endParaRPr lang="en-US" sz="1400" b="0" i="0" u="none" strike="noStrike" kern="1200" baseline="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1,887</a:t>
                      </a:r>
                      <a:endParaRPr lang="en-US" sz="1400" b="0" i="0" u="none" strike="noStrike" kern="1200" baseline="0" dirty="0" smtClean="0">
                        <a:solidFill>
                          <a:schemeClr val="dk1"/>
                        </a:solidFill>
                        <a:latin typeface="+mn-lt"/>
                        <a:ea typeface="+mn-ea"/>
                        <a:cs typeface="+mn-cs"/>
                      </a:endParaRPr>
                    </a:p>
                  </a:txBody>
                  <a:tcPr/>
                </a:tc>
                <a:extLst>
                  <a:ext uri="{0D108BD9-81ED-4DB2-BD59-A6C34878D82A}">
                    <a16:rowId xmlns:a16="http://schemas.microsoft.com/office/drawing/2014/main" val="10014"/>
                  </a:ext>
                </a:extLst>
              </a:tr>
              <a:tr h="297061">
                <a:tc>
                  <a:txBody>
                    <a:bodyPr/>
                    <a:lstStyle/>
                    <a:p>
                      <a:pPr algn="ctr"/>
                      <a:r>
                        <a:rPr lang="en-US" sz="1400" dirty="0" smtClean="0"/>
                        <a:t>15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 </a:t>
                      </a:r>
                      <a:r>
                        <a:rPr lang="en-US" sz="1400" u="none" strike="noStrike" kern="1200" baseline="0" dirty="0" smtClean="0"/>
                        <a:t>Paris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CDG</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baseline="0" dirty="0" smtClean="0"/>
                        <a:t>1,861</a:t>
                      </a:r>
                      <a:endParaRPr lang="en-US" sz="1400" dirty="0" smtClean="0"/>
                    </a:p>
                  </a:txBody>
                  <a:tcPr/>
                </a:tc>
                <a:extLst>
                  <a:ext uri="{0D108BD9-81ED-4DB2-BD59-A6C34878D82A}">
                    <a16:rowId xmlns:a16="http://schemas.microsoft.com/office/drawing/2014/main" val="10015"/>
                  </a:ext>
                </a:extLst>
              </a:tr>
            </a:tbl>
          </a:graphicData>
        </a:graphic>
      </p:graphicFrame>
      <p:sp>
        <p:nvSpPr>
          <p:cNvPr id="5" name="Rectangle 4"/>
          <p:cNvSpPr/>
          <p:nvPr/>
        </p:nvSpPr>
        <p:spPr>
          <a:xfrm>
            <a:off x="1641475" y="6304895"/>
            <a:ext cx="4572000" cy="246221"/>
          </a:xfrm>
          <a:prstGeom prst="rect">
            <a:avLst/>
          </a:prstGeom>
        </p:spPr>
        <p:txBody>
          <a:bodyPr>
            <a:spAutoFit/>
          </a:bodyPr>
          <a:lstStyle/>
          <a:p>
            <a:r>
              <a:rPr lang="en-US" sz="1000" dirty="0" smtClean="0">
                <a:solidFill>
                  <a:schemeClr val="bg1">
                    <a:lumMod val="20000"/>
                    <a:lumOff val="80000"/>
                  </a:schemeClr>
                </a:solidFill>
              </a:rPr>
              <a:t>Source</a:t>
            </a:r>
            <a:r>
              <a:rPr lang="en-US" sz="1000" dirty="0">
                <a:solidFill>
                  <a:schemeClr val="bg1">
                    <a:lumMod val="20000"/>
                    <a:lumOff val="80000"/>
                  </a:schemeClr>
                </a:solidFill>
              </a:rPr>
              <a:t>: </a:t>
            </a:r>
            <a:r>
              <a:rPr lang="en-US" sz="1000" dirty="0" smtClean="0">
                <a:solidFill>
                  <a:schemeClr val="bg1">
                    <a:lumMod val="20000"/>
                    <a:lumOff val="80000"/>
                  </a:schemeClr>
                </a:solidFill>
              </a:rPr>
              <a:t>ACI </a:t>
            </a:r>
            <a:r>
              <a:rPr lang="en-US" sz="1000" i="1" dirty="0" smtClean="0">
                <a:solidFill>
                  <a:schemeClr val="bg1">
                    <a:lumMod val="20000"/>
                    <a:lumOff val="80000"/>
                  </a:schemeClr>
                </a:solidFill>
              </a:rPr>
              <a:t>World </a:t>
            </a:r>
            <a:r>
              <a:rPr lang="en-US" sz="1000" i="1" dirty="0" smtClean="0">
                <a:solidFill>
                  <a:schemeClr val="bg1">
                    <a:lumMod val="20000"/>
                    <a:lumOff val="80000"/>
                  </a:schemeClr>
                </a:solidFill>
              </a:rPr>
              <a:t>Air </a:t>
            </a:r>
            <a:r>
              <a:rPr lang="en-US" sz="1000" i="1" dirty="0" smtClean="0">
                <a:solidFill>
                  <a:schemeClr val="bg1">
                    <a:lumMod val="20000"/>
                    <a:lumOff val="80000"/>
                  </a:schemeClr>
                </a:solidFill>
              </a:rPr>
              <a:t>Traffic</a:t>
            </a:r>
            <a:endParaRPr lang="en-US" sz="1000" i="1" dirty="0">
              <a:solidFill>
                <a:schemeClr val="bg1">
                  <a:lumMod val="20000"/>
                  <a:lumOff val="80000"/>
                </a:schemeClr>
              </a:solidFill>
            </a:endParaRPr>
          </a:p>
        </p:txBody>
      </p:sp>
    </p:spTree>
    <p:extLst>
      <p:ext uri="{BB962C8B-B14F-4D97-AF65-F5344CB8AC3E}">
        <p14:creationId xmlns:p14="http://schemas.microsoft.com/office/powerpoint/2010/main" val="3490719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Leases</a:t>
            </a:r>
            <a:endParaRPr lang="en-US" dirty="0"/>
          </a:p>
        </p:txBody>
      </p:sp>
      <p:sp>
        <p:nvSpPr>
          <p:cNvPr id="3" name="Content Placeholder 2"/>
          <p:cNvSpPr>
            <a:spLocks noGrp="1"/>
          </p:cNvSpPr>
          <p:nvPr>
            <p:ph idx="1"/>
          </p:nvPr>
        </p:nvSpPr>
        <p:spPr/>
        <p:txBody>
          <a:bodyPr/>
          <a:lstStyle/>
          <a:p>
            <a:r>
              <a:rPr lang="en-US" sz="2000" dirty="0" smtClean="0"/>
              <a:t>Wet Lease</a:t>
            </a:r>
          </a:p>
          <a:p>
            <a:pPr marL="228600" lvl="1" indent="0">
              <a:buNone/>
            </a:pPr>
            <a:r>
              <a:rPr lang="en-US" dirty="0"/>
              <a:t>A lease agreement in which the owner of the aircraft provides the airplane, insurance, maintenance, fuel and a flight crew. The lessee has to cover all other costs, such as airport fees.</a:t>
            </a:r>
          </a:p>
          <a:p>
            <a:r>
              <a:rPr lang="en-US" sz="2000" dirty="0" smtClean="0"/>
              <a:t>Dry Lease</a:t>
            </a:r>
          </a:p>
          <a:p>
            <a:pPr marL="228600" lvl="1" indent="0">
              <a:buNone/>
            </a:pPr>
            <a:r>
              <a:rPr lang="en-US" dirty="0"/>
              <a:t>A lease agreement in which the owner of the aircraft provides only the airplane to the lessee, who is responsible for all other costs.</a:t>
            </a:r>
          </a:p>
          <a:p>
            <a:r>
              <a:rPr lang="en-US" sz="2000" dirty="0" smtClean="0"/>
              <a:t>ACMI Lease</a:t>
            </a:r>
          </a:p>
          <a:p>
            <a:pPr marL="228600" lvl="1" indent="0">
              <a:buNone/>
            </a:pPr>
            <a:r>
              <a:rPr lang="en-US" dirty="0" smtClean="0"/>
              <a:t>The </a:t>
            </a:r>
            <a:r>
              <a:rPr lang="en-US" dirty="0"/>
              <a:t>owner of the aircraft provides the airplane, crew, </a:t>
            </a:r>
            <a:r>
              <a:rPr lang="en-US" dirty="0" smtClean="0"/>
              <a:t> maintenance</a:t>
            </a:r>
            <a:r>
              <a:rPr lang="en-US" dirty="0"/>
              <a:t>, and insurance to the lessee. The lessee has to </a:t>
            </a:r>
            <a:r>
              <a:rPr lang="en-US" dirty="0" smtClean="0"/>
              <a:t>    cover </a:t>
            </a:r>
            <a:r>
              <a:rPr lang="en-US" dirty="0"/>
              <a:t>all other costs, such as fuel and airport fees.</a:t>
            </a:r>
            <a:endParaRPr lang="en-US" dirty="0" smtClean="0"/>
          </a:p>
          <a:p>
            <a:endParaRPr lang="en-US" dirty="0"/>
          </a:p>
        </p:txBody>
      </p:sp>
    </p:spTree>
    <p:extLst>
      <p:ext uri="{BB962C8B-B14F-4D97-AF65-F5344CB8AC3E}">
        <p14:creationId xmlns:p14="http://schemas.microsoft.com/office/powerpoint/2010/main" val="1722666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Aircrafts</a:t>
            </a:r>
            <a:endParaRPr lang="en-US" dirty="0"/>
          </a:p>
        </p:txBody>
      </p:sp>
      <p:sp>
        <p:nvSpPr>
          <p:cNvPr id="3" name="Content Placeholder 2"/>
          <p:cNvSpPr>
            <a:spLocks noGrp="1"/>
          </p:cNvSpPr>
          <p:nvPr>
            <p:ph idx="1"/>
          </p:nvPr>
        </p:nvSpPr>
        <p:spPr/>
        <p:txBody>
          <a:bodyPr/>
          <a:lstStyle/>
          <a:p>
            <a:r>
              <a:rPr lang="en-US" dirty="0" smtClean="0"/>
              <a:t>Passenger Aircrafts</a:t>
            </a:r>
          </a:p>
          <a:p>
            <a:r>
              <a:rPr lang="en-US" dirty="0" smtClean="0"/>
              <a:t>Freighters</a:t>
            </a:r>
          </a:p>
          <a:p>
            <a:r>
              <a:rPr lang="en-US" dirty="0" err="1" smtClean="0"/>
              <a:t>Combi</a:t>
            </a:r>
            <a:r>
              <a:rPr lang="en-US" dirty="0" smtClean="0"/>
              <a:t> Aircrafts</a:t>
            </a:r>
          </a:p>
          <a:p>
            <a:r>
              <a:rPr lang="en-US" dirty="0" smtClean="0"/>
              <a:t>Quick-Change Aircrafts</a:t>
            </a:r>
            <a:endParaRPr lang="en-US" dirty="0"/>
          </a:p>
        </p:txBody>
      </p:sp>
    </p:spTree>
    <p:extLst>
      <p:ext uri="{BB962C8B-B14F-4D97-AF65-F5344CB8AC3E}">
        <p14:creationId xmlns:p14="http://schemas.microsoft.com/office/powerpoint/2010/main" val="140604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hapter1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pter11.potx" id="{6DC63073-E8EB-4668-9F1B-59F99D5E7D4B}" vid="{BCFF1360-4220-493B-A566-16B0388CCEE4}"/>
    </a:ext>
  </a:extLst>
</a:theme>
</file>

<file path=docProps/app.xml><?xml version="1.0" encoding="utf-8"?>
<Properties xmlns="http://schemas.openxmlformats.org/officeDocument/2006/extended-properties" xmlns:vt="http://schemas.openxmlformats.org/officeDocument/2006/docPropsVTypes">
  <Template>Chapter12Template</Template>
  <TotalTime>253</TotalTime>
  <Words>1236</Words>
  <Application>Microsoft Office PowerPoint</Application>
  <PresentationFormat>On-screen Show (4:3)</PresentationFormat>
  <Paragraphs>174</Paragraphs>
  <Slides>28</Slides>
  <Notes>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28</vt:i4>
      </vt:variant>
    </vt:vector>
  </HeadingPairs>
  <TitlesOfParts>
    <vt:vector size="36" baseType="lpstr">
      <vt:lpstr>Arial</vt:lpstr>
      <vt:lpstr>Calibri</vt:lpstr>
      <vt:lpstr>Lucida Bright</vt:lpstr>
      <vt:lpstr>Office Theme</vt:lpstr>
      <vt:lpstr>Office Theme</vt:lpstr>
      <vt:lpstr>Office Theme</vt:lpstr>
      <vt:lpstr>Office Theme</vt:lpstr>
      <vt:lpstr>chapter12</vt:lpstr>
      <vt:lpstr>Chapter 12 International Air Transportation</vt:lpstr>
      <vt:lpstr>International Air Transportation</vt:lpstr>
      <vt:lpstr>Types of Service</vt:lpstr>
      <vt:lpstr>Types of Service</vt:lpstr>
      <vt:lpstr>Types of Service</vt:lpstr>
      <vt:lpstr>Top Cargo Airlines</vt:lpstr>
      <vt:lpstr>Top Cargo Airports</vt:lpstr>
      <vt:lpstr>Types of Leases</vt:lpstr>
      <vt:lpstr>Types of Aircrafts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Aircraft</vt:lpstr>
      <vt:lpstr>PowerPoint Presentation</vt:lpstr>
      <vt:lpstr>PowerPoint Presentation</vt:lpstr>
      <vt:lpstr>PowerPoint Presentation</vt:lpstr>
      <vt:lpstr>PowerPoint Presentation</vt:lpstr>
      <vt:lpstr>International Air Regulations</vt:lpstr>
      <vt:lpstr>International Air Regulations</vt:lpstr>
      <vt:lpstr>Freight Tariffs</vt:lpstr>
      <vt:lpstr>Environmental Issues</vt:lpstr>
      <vt:lpstr>Air Cargo Security</vt:lpstr>
    </vt:vector>
  </TitlesOfParts>
  <Company>Baldwin-Wallace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International Air Transportation</dc:title>
  <dc:creator>Pierre David</dc:creator>
  <cp:lastModifiedBy>Pierre David</cp:lastModifiedBy>
  <cp:revision>19</cp:revision>
  <dcterms:created xsi:type="dcterms:W3CDTF">2013-08-12T20:24:00Z</dcterms:created>
  <dcterms:modified xsi:type="dcterms:W3CDTF">2017-06-13T12:49:51Z</dcterms:modified>
</cp:coreProperties>
</file>