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 id="2147483799" r:id="rId2"/>
    <p:sldMasterId id="2147483811" r:id="rId3"/>
    <p:sldMasterId id="2147483824" r:id="rId4"/>
    <p:sldMasterId id="2147483860" r:id="rId5"/>
  </p:sldMasterIdLst>
  <p:sldIdLst>
    <p:sldId id="257" r:id="rId6"/>
    <p:sldId id="259" r:id="rId7"/>
    <p:sldId id="260" r:id="rId8"/>
    <p:sldId id="261" r:id="rId9"/>
    <p:sldId id="284" r:id="rId10"/>
    <p:sldId id="291" r:id="rId11"/>
    <p:sldId id="263" r:id="rId12"/>
    <p:sldId id="264" r:id="rId13"/>
    <p:sldId id="265" r:id="rId14"/>
    <p:sldId id="266" r:id="rId15"/>
    <p:sldId id="267" r:id="rId16"/>
    <p:sldId id="268" r:id="rId17"/>
    <p:sldId id="292" r:id="rId18"/>
    <p:sldId id="269" r:id="rId19"/>
    <p:sldId id="270" r:id="rId20"/>
    <p:sldId id="271" r:id="rId21"/>
    <p:sldId id="272" r:id="rId22"/>
    <p:sldId id="293" r:id="rId23"/>
    <p:sldId id="273" r:id="rId24"/>
    <p:sldId id="275" r:id="rId25"/>
    <p:sldId id="277" r:id="rId26"/>
    <p:sldId id="276" r:id="rId27"/>
    <p:sldId id="278" r:id="rId28"/>
    <p:sldId id="279" r:id="rId29"/>
    <p:sldId id="280" r:id="rId30"/>
    <p:sldId id="281" r:id="rId31"/>
    <p:sldId id="282" r:id="rId32"/>
    <p:sldId id="283" r:id="rId33"/>
    <p:sldId id="285" r:id="rId34"/>
    <p:sldId id="286" r:id="rId35"/>
    <p:sldId id="287" r:id="rId36"/>
    <p:sldId id="288" r:id="rId37"/>
    <p:sldId id="289" r:id="rId38"/>
    <p:sldId id="290"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B59"/>
    <a:srgbClr val="FFFFFF"/>
    <a:srgbClr val="0000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8" d="100"/>
          <a:sy n="118" d="100"/>
        </p:scale>
        <p:origin x="14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3B9D0-2D25-4CF8-A83F-03F42C98685F}"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endParaRPr lang="en-US"/>
        </a:p>
      </dgm:t>
    </dgm:pt>
    <dgm:pt modelId="{62A8514F-08CA-40DD-A6B5-E5A4F217A7AD}">
      <dgm:prSet phldrT="[Text]" custT="1"/>
      <dgm:spPr/>
      <dgm:t>
        <a:bodyPr/>
        <a:lstStyle/>
        <a:p>
          <a:r>
            <a:rPr lang="en-US" sz="1800" dirty="0" smtClean="0"/>
            <a:t>ARB</a:t>
          </a:r>
          <a:endParaRPr lang="en-US" sz="1800" dirty="0"/>
        </a:p>
      </dgm:t>
    </dgm:pt>
    <dgm:pt modelId="{0F166B57-0F2C-458A-94BB-C4B188A96891}" type="parTrans" cxnId="{DF9EC90B-ABD9-472E-9838-31B7823B7CA2}">
      <dgm:prSet/>
      <dgm:spPr/>
      <dgm:t>
        <a:bodyPr/>
        <a:lstStyle/>
        <a:p>
          <a:endParaRPr lang="en-US"/>
        </a:p>
      </dgm:t>
    </dgm:pt>
    <dgm:pt modelId="{9BC20D69-BF96-4B6D-8EFD-3C825F8E2E68}" type="sibTrans" cxnId="{DF9EC90B-ABD9-472E-9838-31B7823B7CA2}">
      <dgm:prSet/>
      <dgm:spPr/>
      <dgm:t>
        <a:bodyPr/>
        <a:lstStyle/>
        <a:p>
          <a:endParaRPr lang="en-US"/>
        </a:p>
      </dgm:t>
    </dgm:pt>
    <dgm:pt modelId="{7B1F7E26-4A7D-4C60-A853-E5C9959E2213}">
      <dgm:prSet phldrT="[Text]" custT="1"/>
      <dgm:spPr/>
      <dgm:t>
        <a:bodyPr/>
        <a:lstStyle/>
        <a:p>
          <a:r>
            <a:rPr lang="en-US" sz="1800" dirty="0" smtClean="0"/>
            <a:t>Arbitrary Charge (Cleaning Fee)</a:t>
          </a:r>
          <a:endParaRPr lang="en-US" sz="1800" dirty="0"/>
        </a:p>
      </dgm:t>
    </dgm:pt>
    <dgm:pt modelId="{53213FBB-C18F-49CB-9BC2-6FF27B419B99}" type="parTrans" cxnId="{9BA4259F-F7E5-4643-B136-311AE8F32A80}">
      <dgm:prSet/>
      <dgm:spPr/>
      <dgm:t>
        <a:bodyPr/>
        <a:lstStyle/>
        <a:p>
          <a:endParaRPr lang="en-US"/>
        </a:p>
      </dgm:t>
    </dgm:pt>
    <dgm:pt modelId="{01926029-D2A2-4839-B37B-2D7E5D07D335}" type="sibTrans" cxnId="{9BA4259F-F7E5-4643-B136-311AE8F32A80}">
      <dgm:prSet/>
      <dgm:spPr/>
      <dgm:t>
        <a:bodyPr/>
        <a:lstStyle/>
        <a:p>
          <a:endParaRPr lang="en-US"/>
        </a:p>
      </dgm:t>
    </dgm:pt>
    <dgm:pt modelId="{008D4310-5758-450B-B281-5F530558A1C6}">
      <dgm:prSet phldrT="[Text]" custT="1"/>
      <dgm:spPr/>
      <dgm:t>
        <a:bodyPr/>
        <a:lstStyle/>
        <a:p>
          <a:r>
            <a:rPr lang="en-US" sz="1800" dirty="0" smtClean="0"/>
            <a:t>BAF or FAF</a:t>
          </a:r>
          <a:endParaRPr lang="en-US" sz="1800" dirty="0"/>
        </a:p>
      </dgm:t>
    </dgm:pt>
    <dgm:pt modelId="{AED5D1D7-8BB6-42B5-8ABA-C49DBFA154F3}" type="parTrans" cxnId="{4B69772F-B337-4BCC-8667-96BEA9B36D0E}">
      <dgm:prSet/>
      <dgm:spPr/>
      <dgm:t>
        <a:bodyPr/>
        <a:lstStyle/>
        <a:p>
          <a:endParaRPr lang="en-US"/>
        </a:p>
      </dgm:t>
    </dgm:pt>
    <dgm:pt modelId="{5523E4CC-3BEF-4D5E-A7D8-892BF670F232}" type="sibTrans" cxnId="{4B69772F-B337-4BCC-8667-96BEA9B36D0E}">
      <dgm:prSet/>
      <dgm:spPr/>
      <dgm:t>
        <a:bodyPr/>
        <a:lstStyle/>
        <a:p>
          <a:endParaRPr lang="en-US"/>
        </a:p>
      </dgm:t>
    </dgm:pt>
    <dgm:pt modelId="{121455DE-77F6-4774-8F4A-7D75A29C9CCA}">
      <dgm:prSet phldrT="[Text]" custT="1"/>
      <dgm:spPr/>
      <dgm:t>
        <a:bodyPr/>
        <a:lstStyle/>
        <a:p>
          <a:r>
            <a:rPr lang="en-US" sz="1800" dirty="0" smtClean="0"/>
            <a:t>Bunker adjustment factor, or Fuel Adjustment Factor (Surcharge)</a:t>
          </a:r>
          <a:endParaRPr lang="en-US" sz="1800" dirty="0"/>
        </a:p>
      </dgm:t>
    </dgm:pt>
    <dgm:pt modelId="{E7F02B5C-7D64-44E2-8B7A-B52A1408855C}" type="parTrans" cxnId="{68C60C72-E130-445B-80C6-941992E4AD9C}">
      <dgm:prSet/>
      <dgm:spPr/>
      <dgm:t>
        <a:bodyPr/>
        <a:lstStyle/>
        <a:p>
          <a:endParaRPr lang="en-US"/>
        </a:p>
      </dgm:t>
    </dgm:pt>
    <dgm:pt modelId="{24C8A072-253C-4361-90A6-394CF67F3A7D}" type="sibTrans" cxnId="{68C60C72-E130-445B-80C6-941992E4AD9C}">
      <dgm:prSet/>
      <dgm:spPr/>
      <dgm:t>
        <a:bodyPr/>
        <a:lstStyle/>
        <a:p>
          <a:endParaRPr lang="en-US"/>
        </a:p>
      </dgm:t>
    </dgm:pt>
    <dgm:pt modelId="{2B6A7985-A92D-4A83-B830-63CB0D66001A}">
      <dgm:prSet phldrT="[Text]" custT="1"/>
      <dgm:spPr/>
      <dgm:t>
        <a:bodyPr/>
        <a:lstStyle/>
        <a:p>
          <a:r>
            <a:rPr lang="en-US" sz="1800" dirty="0" smtClean="0"/>
            <a:t>CAF</a:t>
          </a:r>
          <a:endParaRPr lang="en-US" sz="1800" dirty="0"/>
        </a:p>
      </dgm:t>
    </dgm:pt>
    <dgm:pt modelId="{1ACBD694-6776-4558-9C4B-DFBDFCF334B9}" type="parTrans" cxnId="{0A943CA9-2C4F-4E94-A1EC-728362EEA164}">
      <dgm:prSet/>
      <dgm:spPr/>
      <dgm:t>
        <a:bodyPr/>
        <a:lstStyle/>
        <a:p>
          <a:endParaRPr lang="en-US"/>
        </a:p>
      </dgm:t>
    </dgm:pt>
    <dgm:pt modelId="{54FF1F88-05D1-4FA7-A59E-61378B372328}" type="sibTrans" cxnId="{0A943CA9-2C4F-4E94-A1EC-728362EEA164}">
      <dgm:prSet/>
      <dgm:spPr/>
      <dgm:t>
        <a:bodyPr/>
        <a:lstStyle/>
        <a:p>
          <a:endParaRPr lang="en-US"/>
        </a:p>
      </dgm:t>
    </dgm:pt>
    <dgm:pt modelId="{A8E41192-73BF-42DE-8412-D43F79558B01}">
      <dgm:prSet phldrT="[Text]" custT="1"/>
      <dgm:spPr/>
      <dgm:t>
        <a:bodyPr/>
        <a:lstStyle/>
        <a:p>
          <a:r>
            <a:rPr lang="en-US" sz="1800" dirty="0" smtClean="0"/>
            <a:t>Currency Adjustment Factor</a:t>
          </a:r>
          <a:endParaRPr lang="en-US" sz="1800" dirty="0"/>
        </a:p>
      </dgm:t>
    </dgm:pt>
    <dgm:pt modelId="{8DBEEF87-300A-41DF-BF30-24FF3E63E9E7}" type="parTrans" cxnId="{BCB0C817-D8AA-415C-A10A-19C9BDD327D4}">
      <dgm:prSet/>
      <dgm:spPr/>
      <dgm:t>
        <a:bodyPr/>
        <a:lstStyle/>
        <a:p>
          <a:endParaRPr lang="en-US"/>
        </a:p>
      </dgm:t>
    </dgm:pt>
    <dgm:pt modelId="{0DD17C78-0A37-4F17-B1E2-A508ED6BEFEB}" type="sibTrans" cxnId="{BCB0C817-D8AA-415C-A10A-19C9BDD327D4}">
      <dgm:prSet/>
      <dgm:spPr/>
      <dgm:t>
        <a:bodyPr/>
        <a:lstStyle/>
        <a:p>
          <a:endParaRPr lang="en-US"/>
        </a:p>
      </dgm:t>
    </dgm:pt>
    <dgm:pt modelId="{7DD6FFCF-9497-4341-9642-6E12283151B4}">
      <dgm:prSet phldrT="[Text]" custT="1"/>
      <dgm:spPr/>
      <dgm:t>
        <a:bodyPr/>
        <a:lstStyle/>
        <a:p>
          <a:r>
            <a:rPr lang="en-US" sz="1800" dirty="0" smtClean="0"/>
            <a:t>CY/CY</a:t>
          </a:r>
          <a:endParaRPr lang="en-US" sz="1800" dirty="0"/>
        </a:p>
      </dgm:t>
    </dgm:pt>
    <dgm:pt modelId="{68F25679-E96D-4602-A8FE-C5A3B70D63F3}" type="parTrans" cxnId="{CE3A8E1D-508A-4F78-A372-C4ECF809B03D}">
      <dgm:prSet/>
      <dgm:spPr/>
      <dgm:t>
        <a:bodyPr/>
        <a:lstStyle/>
        <a:p>
          <a:endParaRPr lang="en-US"/>
        </a:p>
      </dgm:t>
    </dgm:pt>
    <dgm:pt modelId="{46728E61-E17D-48CE-A63D-5F703EA58879}" type="sibTrans" cxnId="{CE3A8E1D-508A-4F78-A372-C4ECF809B03D}">
      <dgm:prSet/>
      <dgm:spPr/>
      <dgm:t>
        <a:bodyPr/>
        <a:lstStyle/>
        <a:p>
          <a:endParaRPr lang="en-US"/>
        </a:p>
      </dgm:t>
    </dgm:pt>
    <dgm:pt modelId="{0BFD9870-50FD-4CE2-94BE-2705F3F3B8E2}">
      <dgm:prSet phldrT="[Text]" custT="1"/>
      <dgm:spPr/>
      <dgm:t>
        <a:bodyPr/>
        <a:lstStyle/>
        <a:p>
          <a:r>
            <a:rPr lang="en-US" sz="1800" dirty="0" smtClean="0"/>
            <a:t>Container Yard to Container Yard</a:t>
          </a:r>
          <a:endParaRPr lang="en-US" sz="1800" dirty="0"/>
        </a:p>
      </dgm:t>
    </dgm:pt>
    <dgm:pt modelId="{AAF07128-57BA-4535-B3C2-CFC322CAC86D}" type="parTrans" cxnId="{657AC91C-09BE-40A8-99D5-3DADAA890E49}">
      <dgm:prSet/>
      <dgm:spPr/>
      <dgm:t>
        <a:bodyPr/>
        <a:lstStyle/>
        <a:p>
          <a:endParaRPr lang="en-US"/>
        </a:p>
      </dgm:t>
    </dgm:pt>
    <dgm:pt modelId="{D68BB710-09DB-455C-BFD1-3E7B4094E955}" type="sibTrans" cxnId="{657AC91C-09BE-40A8-99D5-3DADAA890E49}">
      <dgm:prSet/>
      <dgm:spPr/>
      <dgm:t>
        <a:bodyPr/>
        <a:lstStyle/>
        <a:p>
          <a:endParaRPr lang="en-US"/>
        </a:p>
      </dgm:t>
    </dgm:pt>
    <dgm:pt modelId="{94B91454-D418-43B2-BF59-F883A92D9E9F}">
      <dgm:prSet phldrT="[Text]" custT="1"/>
      <dgm:spPr/>
      <dgm:t>
        <a:bodyPr/>
        <a:lstStyle/>
        <a:p>
          <a:r>
            <a:rPr lang="en-US" sz="1800" dirty="0" smtClean="0"/>
            <a:t>CFS/CY</a:t>
          </a:r>
          <a:endParaRPr lang="en-US" sz="1800" dirty="0"/>
        </a:p>
      </dgm:t>
    </dgm:pt>
    <dgm:pt modelId="{D56263CE-B440-4E54-965E-3264E5E5A768}" type="parTrans" cxnId="{D80402BD-3C7E-4BAE-BFE0-D67CBE432F0D}">
      <dgm:prSet/>
      <dgm:spPr/>
      <dgm:t>
        <a:bodyPr/>
        <a:lstStyle/>
        <a:p>
          <a:endParaRPr lang="en-US"/>
        </a:p>
      </dgm:t>
    </dgm:pt>
    <dgm:pt modelId="{B6605019-D376-4F04-91A7-3923768C2226}" type="sibTrans" cxnId="{D80402BD-3C7E-4BAE-BFE0-D67CBE432F0D}">
      <dgm:prSet/>
      <dgm:spPr/>
      <dgm:t>
        <a:bodyPr/>
        <a:lstStyle/>
        <a:p>
          <a:endParaRPr lang="en-US"/>
        </a:p>
      </dgm:t>
    </dgm:pt>
    <dgm:pt modelId="{B28818DE-61FF-4C61-BB03-B2A8CF4C3D05}">
      <dgm:prSet phldrT="[Text]" custT="1"/>
      <dgm:spPr/>
      <dgm:t>
        <a:bodyPr/>
        <a:lstStyle/>
        <a:p>
          <a:r>
            <a:rPr lang="en-US" sz="1800" dirty="0" smtClean="0"/>
            <a:t>Container Freight Stations to Container Yard movement of Cargo</a:t>
          </a:r>
          <a:endParaRPr lang="en-US" sz="1800" dirty="0"/>
        </a:p>
      </dgm:t>
    </dgm:pt>
    <dgm:pt modelId="{98892EDD-5F2E-41B8-97B2-B9DC6E9A6980}" type="parTrans" cxnId="{C4895DED-F106-4610-809C-B9A0D97D3797}">
      <dgm:prSet/>
      <dgm:spPr/>
      <dgm:t>
        <a:bodyPr/>
        <a:lstStyle/>
        <a:p>
          <a:endParaRPr lang="en-US"/>
        </a:p>
      </dgm:t>
    </dgm:pt>
    <dgm:pt modelId="{98FCA63C-FDFF-4804-B057-6FCBEE2375BE}" type="sibTrans" cxnId="{C4895DED-F106-4610-809C-B9A0D97D3797}">
      <dgm:prSet/>
      <dgm:spPr/>
      <dgm:t>
        <a:bodyPr/>
        <a:lstStyle/>
        <a:p>
          <a:endParaRPr lang="en-US"/>
        </a:p>
      </dgm:t>
    </dgm:pt>
    <dgm:pt modelId="{1128305E-9164-4200-881B-FFC4B877518A}">
      <dgm:prSet phldrT="[Text]" custT="1"/>
      <dgm:spPr/>
      <dgm:t>
        <a:bodyPr/>
        <a:lstStyle/>
        <a:p>
          <a:r>
            <a:rPr lang="en-US" sz="1800" dirty="0" smtClean="0"/>
            <a:t>Chassis Charge</a:t>
          </a:r>
          <a:endParaRPr lang="en-US" sz="1800" dirty="0"/>
        </a:p>
      </dgm:t>
    </dgm:pt>
    <dgm:pt modelId="{0647A595-49C6-4BA6-A4B8-1376B8DCD595}" type="parTrans" cxnId="{E5D5C0F8-DD36-4592-A4AE-81F180C2BD17}">
      <dgm:prSet/>
      <dgm:spPr/>
      <dgm:t>
        <a:bodyPr/>
        <a:lstStyle/>
        <a:p>
          <a:endParaRPr lang="en-US"/>
        </a:p>
      </dgm:t>
    </dgm:pt>
    <dgm:pt modelId="{439E37B7-9755-48F7-B86A-B606DC62F9BF}" type="sibTrans" cxnId="{E5D5C0F8-DD36-4592-A4AE-81F180C2BD17}">
      <dgm:prSet/>
      <dgm:spPr/>
      <dgm:t>
        <a:bodyPr/>
        <a:lstStyle/>
        <a:p>
          <a:endParaRPr lang="en-US"/>
        </a:p>
      </dgm:t>
    </dgm:pt>
    <dgm:pt modelId="{6D085881-A260-4064-9E78-544EF6637C80}">
      <dgm:prSet phldrT="[Text]" custT="1"/>
      <dgm:spPr/>
      <dgm:t>
        <a:bodyPr/>
        <a:lstStyle/>
        <a:p>
          <a:r>
            <a:rPr lang="en-US" sz="1800" dirty="0" smtClean="0"/>
            <a:t>Charge for a truck chassis in the port of departure or destination</a:t>
          </a:r>
          <a:endParaRPr lang="en-US" sz="1800" dirty="0"/>
        </a:p>
      </dgm:t>
    </dgm:pt>
    <dgm:pt modelId="{9A8442A7-828E-464C-8ACF-6BDBE693FE1B}" type="parTrans" cxnId="{366E7D1D-CB59-4FB2-B4A1-49A0DF174141}">
      <dgm:prSet/>
      <dgm:spPr/>
      <dgm:t>
        <a:bodyPr/>
        <a:lstStyle/>
        <a:p>
          <a:endParaRPr lang="en-US"/>
        </a:p>
      </dgm:t>
    </dgm:pt>
    <dgm:pt modelId="{916DF14C-FD61-4157-9F76-276AB321205C}" type="sibTrans" cxnId="{366E7D1D-CB59-4FB2-B4A1-49A0DF174141}">
      <dgm:prSet/>
      <dgm:spPr/>
      <dgm:t>
        <a:bodyPr/>
        <a:lstStyle/>
        <a:p>
          <a:endParaRPr lang="en-US"/>
        </a:p>
      </dgm:t>
    </dgm:pt>
    <dgm:pt modelId="{6CAF9E18-49DA-4E23-B7A9-FB35D23A4B77}">
      <dgm:prSet phldrT="[Text]" custT="1"/>
      <dgm:spPr/>
      <dgm:t>
        <a:bodyPr/>
        <a:lstStyle/>
        <a:p>
          <a:r>
            <a:rPr lang="en-US" sz="1800" dirty="0" smtClean="0"/>
            <a:t>THC</a:t>
          </a:r>
          <a:endParaRPr lang="en-US" sz="1800" dirty="0"/>
        </a:p>
      </dgm:t>
    </dgm:pt>
    <dgm:pt modelId="{FC217DDF-02F4-49D9-AE03-C9A0D8C9E559}" type="parTrans" cxnId="{39CB5D47-56F0-49AB-A7C7-878D8C57661E}">
      <dgm:prSet/>
      <dgm:spPr/>
      <dgm:t>
        <a:bodyPr/>
        <a:lstStyle/>
        <a:p>
          <a:endParaRPr lang="en-US"/>
        </a:p>
      </dgm:t>
    </dgm:pt>
    <dgm:pt modelId="{B288BE7C-EBBC-4D45-9FCB-113063E219BF}" type="sibTrans" cxnId="{39CB5D47-56F0-49AB-A7C7-878D8C57661E}">
      <dgm:prSet/>
      <dgm:spPr/>
      <dgm:t>
        <a:bodyPr/>
        <a:lstStyle/>
        <a:p>
          <a:endParaRPr lang="en-US"/>
        </a:p>
      </dgm:t>
    </dgm:pt>
    <dgm:pt modelId="{2EEAFD65-E67A-4D51-A273-1C2E1A07538F}">
      <dgm:prSet phldrT="[Text]" custT="1"/>
      <dgm:spPr/>
      <dgm:t>
        <a:bodyPr/>
        <a:lstStyle/>
        <a:p>
          <a:r>
            <a:rPr lang="en-US" sz="1800" dirty="0" smtClean="0"/>
            <a:t>Terminal Handling charge, or Container Yard Charge</a:t>
          </a:r>
          <a:endParaRPr lang="en-US" sz="1800" dirty="0"/>
        </a:p>
      </dgm:t>
    </dgm:pt>
    <dgm:pt modelId="{BA626DE9-D747-4AC4-9771-7012AEB65A9A}" type="parTrans" cxnId="{7D2C524D-5BCE-4016-83FE-1CB34C1E47DA}">
      <dgm:prSet/>
      <dgm:spPr/>
      <dgm:t>
        <a:bodyPr/>
        <a:lstStyle/>
        <a:p>
          <a:endParaRPr lang="en-US"/>
        </a:p>
      </dgm:t>
    </dgm:pt>
    <dgm:pt modelId="{F3C987DD-DDFD-42FE-BBC1-D1583DC11048}" type="sibTrans" cxnId="{7D2C524D-5BCE-4016-83FE-1CB34C1E47DA}">
      <dgm:prSet/>
      <dgm:spPr/>
      <dgm:t>
        <a:bodyPr/>
        <a:lstStyle/>
        <a:p>
          <a:endParaRPr lang="en-US"/>
        </a:p>
      </dgm:t>
    </dgm:pt>
    <dgm:pt modelId="{6C7591DB-31B9-4163-A284-7C19732C2216}" type="pres">
      <dgm:prSet presAssocID="{4EA3B9D0-2D25-4CF8-A83F-03F42C98685F}" presName="Name0" presStyleCnt="0">
        <dgm:presLayoutVars>
          <dgm:dir/>
          <dgm:animLvl val="lvl"/>
          <dgm:resizeHandles val="exact"/>
        </dgm:presLayoutVars>
      </dgm:prSet>
      <dgm:spPr/>
      <dgm:t>
        <a:bodyPr/>
        <a:lstStyle/>
        <a:p>
          <a:endParaRPr lang="en-US"/>
        </a:p>
      </dgm:t>
    </dgm:pt>
    <dgm:pt modelId="{3B8CF2EF-8617-4C2F-851F-1A9E3A624AA7}" type="pres">
      <dgm:prSet presAssocID="{62A8514F-08CA-40DD-A6B5-E5A4F217A7AD}" presName="linNode" presStyleCnt="0"/>
      <dgm:spPr/>
    </dgm:pt>
    <dgm:pt modelId="{18F25374-5258-44EF-A36F-DB3547CE130A}" type="pres">
      <dgm:prSet presAssocID="{62A8514F-08CA-40DD-A6B5-E5A4F217A7AD}" presName="parentText" presStyleLbl="node1" presStyleIdx="0" presStyleCnt="7">
        <dgm:presLayoutVars>
          <dgm:chMax val="1"/>
          <dgm:bulletEnabled val="1"/>
        </dgm:presLayoutVars>
      </dgm:prSet>
      <dgm:spPr/>
      <dgm:t>
        <a:bodyPr/>
        <a:lstStyle/>
        <a:p>
          <a:endParaRPr lang="en-US"/>
        </a:p>
      </dgm:t>
    </dgm:pt>
    <dgm:pt modelId="{40F0D13F-EF75-4132-A4AE-1BCC021338B8}" type="pres">
      <dgm:prSet presAssocID="{62A8514F-08CA-40DD-A6B5-E5A4F217A7AD}" presName="descendantText" presStyleLbl="alignAccFollowNode1" presStyleIdx="0" presStyleCnt="7">
        <dgm:presLayoutVars>
          <dgm:bulletEnabled val="1"/>
        </dgm:presLayoutVars>
      </dgm:prSet>
      <dgm:spPr/>
      <dgm:t>
        <a:bodyPr/>
        <a:lstStyle/>
        <a:p>
          <a:endParaRPr lang="en-US"/>
        </a:p>
      </dgm:t>
    </dgm:pt>
    <dgm:pt modelId="{42A46B08-42D4-4B7B-9603-B4EC9C2234A1}" type="pres">
      <dgm:prSet presAssocID="{9BC20D69-BF96-4B6D-8EFD-3C825F8E2E68}" presName="sp" presStyleCnt="0"/>
      <dgm:spPr/>
    </dgm:pt>
    <dgm:pt modelId="{B4E758D0-3CAB-4948-AFDC-3E58EA011430}" type="pres">
      <dgm:prSet presAssocID="{008D4310-5758-450B-B281-5F530558A1C6}" presName="linNode" presStyleCnt="0"/>
      <dgm:spPr/>
    </dgm:pt>
    <dgm:pt modelId="{0C970F31-B7AE-4DAA-9FE1-A3A5538530B8}" type="pres">
      <dgm:prSet presAssocID="{008D4310-5758-450B-B281-5F530558A1C6}" presName="parentText" presStyleLbl="node1" presStyleIdx="1" presStyleCnt="7">
        <dgm:presLayoutVars>
          <dgm:chMax val="1"/>
          <dgm:bulletEnabled val="1"/>
        </dgm:presLayoutVars>
      </dgm:prSet>
      <dgm:spPr/>
      <dgm:t>
        <a:bodyPr/>
        <a:lstStyle/>
        <a:p>
          <a:endParaRPr lang="en-US"/>
        </a:p>
      </dgm:t>
    </dgm:pt>
    <dgm:pt modelId="{85FB04A5-2B38-40F6-8452-EAC252BE9B0F}" type="pres">
      <dgm:prSet presAssocID="{008D4310-5758-450B-B281-5F530558A1C6}" presName="descendantText" presStyleLbl="alignAccFollowNode1" presStyleIdx="1" presStyleCnt="7">
        <dgm:presLayoutVars>
          <dgm:bulletEnabled val="1"/>
        </dgm:presLayoutVars>
      </dgm:prSet>
      <dgm:spPr/>
      <dgm:t>
        <a:bodyPr/>
        <a:lstStyle/>
        <a:p>
          <a:endParaRPr lang="en-US"/>
        </a:p>
      </dgm:t>
    </dgm:pt>
    <dgm:pt modelId="{F148C2A0-CB26-491D-9CD1-2D73F5C8799C}" type="pres">
      <dgm:prSet presAssocID="{5523E4CC-3BEF-4D5E-A7D8-892BF670F232}" presName="sp" presStyleCnt="0"/>
      <dgm:spPr/>
    </dgm:pt>
    <dgm:pt modelId="{27900576-6F85-4FB6-98EB-A5ECCD13E7B7}" type="pres">
      <dgm:prSet presAssocID="{2B6A7985-A92D-4A83-B830-63CB0D66001A}" presName="linNode" presStyleCnt="0"/>
      <dgm:spPr/>
    </dgm:pt>
    <dgm:pt modelId="{47A3E076-32BE-4DB7-949B-09A0F4896E2B}" type="pres">
      <dgm:prSet presAssocID="{2B6A7985-A92D-4A83-B830-63CB0D66001A}" presName="parentText" presStyleLbl="node1" presStyleIdx="2" presStyleCnt="7">
        <dgm:presLayoutVars>
          <dgm:chMax val="1"/>
          <dgm:bulletEnabled val="1"/>
        </dgm:presLayoutVars>
      </dgm:prSet>
      <dgm:spPr/>
      <dgm:t>
        <a:bodyPr/>
        <a:lstStyle/>
        <a:p>
          <a:endParaRPr lang="en-US"/>
        </a:p>
      </dgm:t>
    </dgm:pt>
    <dgm:pt modelId="{6103017D-8383-4AAF-B793-4901D9E31B24}" type="pres">
      <dgm:prSet presAssocID="{2B6A7985-A92D-4A83-B830-63CB0D66001A}" presName="descendantText" presStyleLbl="alignAccFollowNode1" presStyleIdx="2" presStyleCnt="7">
        <dgm:presLayoutVars>
          <dgm:bulletEnabled val="1"/>
        </dgm:presLayoutVars>
      </dgm:prSet>
      <dgm:spPr/>
      <dgm:t>
        <a:bodyPr/>
        <a:lstStyle/>
        <a:p>
          <a:endParaRPr lang="en-US"/>
        </a:p>
      </dgm:t>
    </dgm:pt>
    <dgm:pt modelId="{C904B7E3-9C14-422E-B96B-EA23A62D5197}" type="pres">
      <dgm:prSet presAssocID="{54FF1F88-05D1-4FA7-A59E-61378B372328}" presName="sp" presStyleCnt="0"/>
      <dgm:spPr/>
    </dgm:pt>
    <dgm:pt modelId="{67359AAD-BD94-4987-B452-1A5805057C88}" type="pres">
      <dgm:prSet presAssocID="{7DD6FFCF-9497-4341-9642-6E12283151B4}" presName="linNode" presStyleCnt="0"/>
      <dgm:spPr/>
    </dgm:pt>
    <dgm:pt modelId="{858C99BF-37F4-4F66-8B8C-9EB812052C5E}" type="pres">
      <dgm:prSet presAssocID="{7DD6FFCF-9497-4341-9642-6E12283151B4}" presName="parentText" presStyleLbl="node1" presStyleIdx="3" presStyleCnt="7">
        <dgm:presLayoutVars>
          <dgm:chMax val="1"/>
          <dgm:bulletEnabled val="1"/>
        </dgm:presLayoutVars>
      </dgm:prSet>
      <dgm:spPr/>
      <dgm:t>
        <a:bodyPr/>
        <a:lstStyle/>
        <a:p>
          <a:endParaRPr lang="en-US"/>
        </a:p>
      </dgm:t>
    </dgm:pt>
    <dgm:pt modelId="{83316763-E09E-40D8-9CD2-F94052767126}" type="pres">
      <dgm:prSet presAssocID="{7DD6FFCF-9497-4341-9642-6E12283151B4}" presName="descendantText" presStyleLbl="alignAccFollowNode1" presStyleIdx="3" presStyleCnt="7">
        <dgm:presLayoutVars>
          <dgm:bulletEnabled val="1"/>
        </dgm:presLayoutVars>
      </dgm:prSet>
      <dgm:spPr/>
      <dgm:t>
        <a:bodyPr/>
        <a:lstStyle/>
        <a:p>
          <a:endParaRPr lang="en-US"/>
        </a:p>
      </dgm:t>
    </dgm:pt>
    <dgm:pt modelId="{9BEF8ACD-B326-43F2-8039-A0781555B871}" type="pres">
      <dgm:prSet presAssocID="{46728E61-E17D-48CE-A63D-5F703EA58879}" presName="sp" presStyleCnt="0"/>
      <dgm:spPr/>
    </dgm:pt>
    <dgm:pt modelId="{ED41B865-B83B-4425-A454-6C02908B7CC0}" type="pres">
      <dgm:prSet presAssocID="{94B91454-D418-43B2-BF59-F883A92D9E9F}" presName="linNode" presStyleCnt="0"/>
      <dgm:spPr/>
    </dgm:pt>
    <dgm:pt modelId="{42821C34-1885-427B-9178-60C0A408C613}" type="pres">
      <dgm:prSet presAssocID="{94B91454-D418-43B2-BF59-F883A92D9E9F}" presName="parentText" presStyleLbl="node1" presStyleIdx="4" presStyleCnt="7">
        <dgm:presLayoutVars>
          <dgm:chMax val="1"/>
          <dgm:bulletEnabled val="1"/>
        </dgm:presLayoutVars>
      </dgm:prSet>
      <dgm:spPr/>
      <dgm:t>
        <a:bodyPr/>
        <a:lstStyle/>
        <a:p>
          <a:endParaRPr lang="en-US"/>
        </a:p>
      </dgm:t>
    </dgm:pt>
    <dgm:pt modelId="{90B7C23C-86B4-46F1-931F-70C27D3DB816}" type="pres">
      <dgm:prSet presAssocID="{94B91454-D418-43B2-BF59-F883A92D9E9F}" presName="descendantText" presStyleLbl="alignAccFollowNode1" presStyleIdx="4" presStyleCnt="7">
        <dgm:presLayoutVars>
          <dgm:bulletEnabled val="1"/>
        </dgm:presLayoutVars>
      </dgm:prSet>
      <dgm:spPr/>
      <dgm:t>
        <a:bodyPr/>
        <a:lstStyle/>
        <a:p>
          <a:endParaRPr lang="en-US"/>
        </a:p>
      </dgm:t>
    </dgm:pt>
    <dgm:pt modelId="{8C2B9DD0-B6BC-48F8-AF32-AEBF4A4DAF97}" type="pres">
      <dgm:prSet presAssocID="{B6605019-D376-4F04-91A7-3923768C2226}" presName="sp" presStyleCnt="0"/>
      <dgm:spPr/>
    </dgm:pt>
    <dgm:pt modelId="{158E0526-4AF1-478A-8AF9-73B88F5A262B}" type="pres">
      <dgm:prSet presAssocID="{1128305E-9164-4200-881B-FFC4B877518A}" presName="linNode" presStyleCnt="0"/>
      <dgm:spPr/>
    </dgm:pt>
    <dgm:pt modelId="{4C10B3AB-AE6F-4AF7-87D9-CE338FD30F86}" type="pres">
      <dgm:prSet presAssocID="{1128305E-9164-4200-881B-FFC4B877518A}" presName="parentText" presStyleLbl="node1" presStyleIdx="5" presStyleCnt="7">
        <dgm:presLayoutVars>
          <dgm:chMax val="1"/>
          <dgm:bulletEnabled val="1"/>
        </dgm:presLayoutVars>
      </dgm:prSet>
      <dgm:spPr/>
      <dgm:t>
        <a:bodyPr/>
        <a:lstStyle/>
        <a:p>
          <a:endParaRPr lang="en-US"/>
        </a:p>
      </dgm:t>
    </dgm:pt>
    <dgm:pt modelId="{2FF555CA-CFB1-452C-B88B-941D50655DCB}" type="pres">
      <dgm:prSet presAssocID="{1128305E-9164-4200-881B-FFC4B877518A}" presName="descendantText" presStyleLbl="alignAccFollowNode1" presStyleIdx="5" presStyleCnt="7">
        <dgm:presLayoutVars>
          <dgm:bulletEnabled val="1"/>
        </dgm:presLayoutVars>
      </dgm:prSet>
      <dgm:spPr/>
      <dgm:t>
        <a:bodyPr/>
        <a:lstStyle/>
        <a:p>
          <a:endParaRPr lang="en-US"/>
        </a:p>
      </dgm:t>
    </dgm:pt>
    <dgm:pt modelId="{AE617965-EB34-4472-879C-47B9BA52D8C0}" type="pres">
      <dgm:prSet presAssocID="{439E37B7-9755-48F7-B86A-B606DC62F9BF}" presName="sp" presStyleCnt="0"/>
      <dgm:spPr/>
    </dgm:pt>
    <dgm:pt modelId="{50774854-5F63-4617-BD00-BC968B6130E7}" type="pres">
      <dgm:prSet presAssocID="{6CAF9E18-49DA-4E23-B7A9-FB35D23A4B77}" presName="linNode" presStyleCnt="0"/>
      <dgm:spPr/>
    </dgm:pt>
    <dgm:pt modelId="{92352CC2-7C8E-4E75-9815-53112FA47F9C}" type="pres">
      <dgm:prSet presAssocID="{6CAF9E18-49DA-4E23-B7A9-FB35D23A4B77}" presName="parentText" presStyleLbl="node1" presStyleIdx="6" presStyleCnt="7">
        <dgm:presLayoutVars>
          <dgm:chMax val="1"/>
          <dgm:bulletEnabled val="1"/>
        </dgm:presLayoutVars>
      </dgm:prSet>
      <dgm:spPr/>
      <dgm:t>
        <a:bodyPr/>
        <a:lstStyle/>
        <a:p>
          <a:endParaRPr lang="en-US"/>
        </a:p>
      </dgm:t>
    </dgm:pt>
    <dgm:pt modelId="{8AAA00C0-8F0A-4A4C-89FD-7192DE728BAA}" type="pres">
      <dgm:prSet presAssocID="{6CAF9E18-49DA-4E23-B7A9-FB35D23A4B77}" presName="descendantText" presStyleLbl="alignAccFollowNode1" presStyleIdx="6" presStyleCnt="7">
        <dgm:presLayoutVars>
          <dgm:bulletEnabled val="1"/>
        </dgm:presLayoutVars>
      </dgm:prSet>
      <dgm:spPr/>
      <dgm:t>
        <a:bodyPr/>
        <a:lstStyle/>
        <a:p>
          <a:endParaRPr lang="en-US"/>
        </a:p>
      </dgm:t>
    </dgm:pt>
  </dgm:ptLst>
  <dgm:cxnLst>
    <dgm:cxn modelId="{90C7DEFC-E4BA-40BC-B2DD-8E9F568FCCF1}" type="presOf" srcId="{1128305E-9164-4200-881B-FFC4B877518A}" destId="{4C10B3AB-AE6F-4AF7-87D9-CE338FD30F86}" srcOrd="0" destOrd="0" presId="urn:microsoft.com/office/officeart/2005/8/layout/vList5"/>
    <dgm:cxn modelId="{E03958A8-266C-41AE-A306-A6D539235B2B}" type="presOf" srcId="{0BFD9870-50FD-4CE2-94BE-2705F3F3B8E2}" destId="{83316763-E09E-40D8-9CD2-F94052767126}" srcOrd="0" destOrd="0" presId="urn:microsoft.com/office/officeart/2005/8/layout/vList5"/>
    <dgm:cxn modelId="{0A943CA9-2C4F-4E94-A1EC-728362EEA164}" srcId="{4EA3B9D0-2D25-4CF8-A83F-03F42C98685F}" destId="{2B6A7985-A92D-4A83-B830-63CB0D66001A}" srcOrd="2" destOrd="0" parTransId="{1ACBD694-6776-4558-9C4B-DFBDFCF334B9}" sibTransId="{54FF1F88-05D1-4FA7-A59E-61378B372328}"/>
    <dgm:cxn modelId="{CE3A8E1D-508A-4F78-A372-C4ECF809B03D}" srcId="{4EA3B9D0-2D25-4CF8-A83F-03F42C98685F}" destId="{7DD6FFCF-9497-4341-9642-6E12283151B4}" srcOrd="3" destOrd="0" parTransId="{68F25679-E96D-4602-A8FE-C5A3B70D63F3}" sibTransId="{46728E61-E17D-48CE-A63D-5F703EA58879}"/>
    <dgm:cxn modelId="{68C60C72-E130-445B-80C6-941992E4AD9C}" srcId="{008D4310-5758-450B-B281-5F530558A1C6}" destId="{121455DE-77F6-4774-8F4A-7D75A29C9CCA}" srcOrd="0" destOrd="0" parTransId="{E7F02B5C-7D64-44E2-8B7A-B52A1408855C}" sibTransId="{24C8A072-253C-4361-90A6-394CF67F3A7D}"/>
    <dgm:cxn modelId="{9BA4259F-F7E5-4643-B136-311AE8F32A80}" srcId="{62A8514F-08CA-40DD-A6B5-E5A4F217A7AD}" destId="{7B1F7E26-4A7D-4C60-A853-E5C9959E2213}" srcOrd="0" destOrd="0" parTransId="{53213FBB-C18F-49CB-9BC2-6FF27B419B99}" sibTransId="{01926029-D2A2-4839-B37B-2D7E5D07D335}"/>
    <dgm:cxn modelId="{6CA556D0-464D-4CDE-BA83-E3775CCE4BD6}" type="presOf" srcId="{7B1F7E26-4A7D-4C60-A853-E5C9959E2213}" destId="{40F0D13F-EF75-4132-A4AE-1BCC021338B8}" srcOrd="0" destOrd="0" presId="urn:microsoft.com/office/officeart/2005/8/layout/vList5"/>
    <dgm:cxn modelId="{973C0133-5AB9-4770-A8BE-3A9EC13DA46D}" type="presOf" srcId="{A8E41192-73BF-42DE-8412-D43F79558B01}" destId="{6103017D-8383-4AAF-B793-4901D9E31B24}" srcOrd="0" destOrd="0" presId="urn:microsoft.com/office/officeart/2005/8/layout/vList5"/>
    <dgm:cxn modelId="{51DF0F2C-C67A-4627-B4A8-C0CD1696FCF1}" type="presOf" srcId="{121455DE-77F6-4774-8F4A-7D75A29C9CCA}" destId="{85FB04A5-2B38-40F6-8452-EAC252BE9B0F}" srcOrd="0" destOrd="0" presId="urn:microsoft.com/office/officeart/2005/8/layout/vList5"/>
    <dgm:cxn modelId="{DF19AB6D-15D5-43EE-BEBA-B64396DB6746}" type="presOf" srcId="{6CAF9E18-49DA-4E23-B7A9-FB35D23A4B77}" destId="{92352CC2-7C8E-4E75-9815-53112FA47F9C}" srcOrd="0" destOrd="0" presId="urn:microsoft.com/office/officeart/2005/8/layout/vList5"/>
    <dgm:cxn modelId="{4B69772F-B337-4BCC-8667-96BEA9B36D0E}" srcId="{4EA3B9D0-2D25-4CF8-A83F-03F42C98685F}" destId="{008D4310-5758-450B-B281-5F530558A1C6}" srcOrd="1" destOrd="0" parTransId="{AED5D1D7-8BB6-42B5-8ABA-C49DBFA154F3}" sibTransId="{5523E4CC-3BEF-4D5E-A7D8-892BF670F232}"/>
    <dgm:cxn modelId="{886D5E80-95CD-4EA8-B5E8-5910472D7E74}" type="presOf" srcId="{62A8514F-08CA-40DD-A6B5-E5A4F217A7AD}" destId="{18F25374-5258-44EF-A36F-DB3547CE130A}" srcOrd="0" destOrd="0" presId="urn:microsoft.com/office/officeart/2005/8/layout/vList5"/>
    <dgm:cxn modelId="{68F78E92-15C7-47FF-84AB-0F096ACB896B}" type="presOf" srcId="{6D085881-A260-4064-9E78-544EF6637C80}" destId="{2FF555CA-CFB1-452C-B88B-941D50655DCB}" srcOrd="0" destOrd="0" presId="urn:microsoft.com/office/officeart/2005/8/layout/vList5"/>
    <dgm:cxn modelId="{39CB5D47-56F0-49AB-A7C7-878D8C57661E}" srcId="{4EA3B9D0-2D25-4CF8-A83F-03F42C98685F}" destId="{6CAF9E18-49DA-4E23-B7A9-FB35D23A4B77}" srcOrd="6" destOrd="0" parTransId="{FC217DDF-02F4-49D9-AE03-C9A0D8C9E559}" sibTransId="{B288BE7C-EBBC-4D45-9FCB-113063E219BF}"/>
    <dgm:cxn modelId="{BCB0C817-D8AA-415C-A10A-19C9BDD327D4}" srcId="{2B6A7985-A92D-4A83-B830-63CB0D66001A}" destId="{A8E41192-73BF-42DE-8412-D43F79558B01}" srcOrd="0" destOrd="0" parTransId="{8DBEEF87-300A-41DF-BF30-24FF3E63E9E7}" sibTransId="{0DD17C78-0A37-4F17-B1E2-A508ED6BEFEB}"/>
    <dgm:cxn modelId="{D80402BD-3C7E-4BAE-BFE0-D67CBE432F0D}" srcId="{4EA3B9D0-2D25-4CF8-A83F-03F42C98685F}" destId="{94B91454-D418-43B2-BF59-F883A92D9E9F}" srcOrd="4" destOrd="0" parTransId="{D56263CE-B440-4E54-965E-3264E5E5A768}" sibTransId="{B6605019-D376-4F04-91A7-3923768C2226}"/>
    <dgm:cxn modelId="{C4895DED-F106-4610-809C-B9A0D97D3797}" srcId="{94B91454-D418-43B2-BF59-F883A92D9E9F}" destId="{B28818DE-61FF-4C61-BB03-B2A8CF4C3D05}" srcOrd="0" destOrd="0" parTransId="{98892EDD-5F2E-41B8-97B2-B9DC6E9A6980}" sibTransId="{98FCA63C-FDFF-4804-B057-6FCBEE2375BE}"/>
    <dgm:cxn modelId="{E8F65EC1-9AB4-422B-A1C5-9E048314793C}" type="presOf" srcId="{B28818DE-61FF-4C61-BB03-B2A8CF4C3D05}" destId="{90B7C23C-86B4-46F1-931F-70C27D3DB816}" srcOrd="0" destOrd="0" presId="urn:microsoft.com/office/officeart/2005/8/layout/vList5"/>
    <dgm:cxn modelId="{A8C6F83B-C2DD-4730-895F-3576E5427A7C}" type="presOf" srcId="{4EA3B9D0-2D25-4CF8-A83F-03F42C98685F}" destId="{6C7591DB-31B9-4163-A284-7C19732C2216}" srcOrd="0" destOrd="0" presId="urn:microsoft.com/office/officeart/2005/8/layout/vList5"/>
    <dgm:cxn modelId="{7D2C524D-5BCE-4016-83FE-1CB34C1E47DA}" srcId="{6CAF9E18-49DA-4E23-B7A9-FB35D23A4B77}" destId="{2EEAFD65-E67A-4D51-A273-1C2E1A07538F}" srcOrd="0" destOrd="0" parTransId="{BA626DE9-D747-4AC4-9771-7012AEB65A9A}" sibTransId="{F3C987DD-DDFD-42FE-BBC1-D1583DC11048}"/>
    <dgm:cxn modelId="{DF9EC90B-ABD9-472E-9838-31B7823B7CA2}" srcId="{4EA3B9D0-2D25-4CF8-A83F-03F42C98685F}" destId="{62A8514F-08CA-40DD-A6B5-E5A4F217A7AD}" srcOrd="0" destOrd="0" parTransId="{0F166B57-0F2C-458A-94BB-C4B188A96891}" sibTransId="{9BC20D69-BF96-4B6D-8EFD-3C825F8E2E68}"/>
    <dgm:cxn modelId="{1B83A05B-F63D-41FD-B4F9-7D76DCDCD06B}" type="presOf" srcId="{94B91454-D418-43B2-BF59-F883A92D9E9F}" destId="{42821C34-1885-427B-9178-60C0A408C613}" srcOrd="0" destOrd="0" presId="urn:microsoft.com/office/officeart/2005/8/layout/vList5"/>
    <dgm:cxn modelId="{657AC91C-09BE-40A8-99D5-3DADAA890E49}" srcId="{7DD6FFCF-9497-4341-9642-6E12283151B4}" destId="{0BFD9870-50FD-4CE2-94BE-2705F3F3B8E2}" srcOrd="0" destOrd="0" parTransId="{AAF07128-57BA-4535-B3C2-CFC322CAC86D}" sibTransId="{D68BB710-09DB-455C-BFD1-3E7B4094E955}"/>
    <dgm:cxn modelId="{E5D5C0F8-DD36-4592-A4AE-81F180C2BD17}" srcId="{4EA3B9D0-2D25-4CF8-A83F-03F42C98685F}" destId="{1128305E-9164-4200-881B-FFC4B877518A}" srcOrd="5" destOrd="0" parTransId="{0647A595-49C6-4BA6-A4B8-1376B8DCD595}" sibTransId="{439E37B7-9755-48F7-B86A-B606DC62F9BF}"/>
    <dgm:cxn modelId="{D0DA60FF-9D38-4374-B7DA-74006EF01123}" type="presOf" srcId="{2B6A7985-A92D-4A83-B830-63CB0D66001A}" destId="{47A3E076-32BE-4DB7-949B-09A0F4896E2B}" srcOrd="0" destOrd="0" presId="urn:microsoft.com/office/officeart/2005/8/layout/vList5"/>
    <dgm:cxn modelId="{366E7D1D-CB59-4FB2-B4A1-49A0DF174141}" srcId="{1128305E-9164-4200-881B-FFC4B877518A}" destId="{6D085881-A260-4064-9E78-544EF6637C80}" srcOrd="0" destOrd="0" parTransId="{9A8442A7-828E-464C-8ACF-6BDBE693FE1B}" sibTransId="{916DF14C-FD61-4157-9F76-276AB321205C}"/>
    <dgm:cxn modelId="{02158D8B-235D-4877-A384-0632375E276E}" type="presOf" srcId="{2EEAFD65-E67A-4D51-A273-1C2E1A07538F}" destId="{8AAA00C0-8F0A-4A4C-89FD-7192DE728BAA}" srcOrd="0" destOrd="0" presId="urn:microsoft.com/office/officeart/2005/8/layout/vList5"/>
    <dgm:cxn modelId="{CA7330D3-2102-4720-8FBF-1BF9C5F32254}" type="presOf" srcId="{008D4310-5758-450B-B281-5F530558A1C6}" destId="{0C970F31-B7AE-4DAA-9FE1-A3A5538530B8}" srcOrd="0" destOrd="0" presId="urn:microsoft.com/office/officeart/2005/8/layout/vList5"/>
    <dgm:cxn modelId="{0A0425E2-6D84-48A4-873B-F854D89774CA}" type="presOf" srcId="{7DD6FFCF-9497-4341-9642-6E12283151B4}" destId="{858C99BF-37F4-4F66-8B8C-9EB812052C5E}" srcOrd="0" destOrd="0" presId="urn:microsoft.com/office/officeart/2005/8/layout/vList5"/>
    <dgm:cxn modelId="{BD5E615C-1ECC-43FE-8BA5-C59500065196}" type="presParOf" srcId="{6C7591DB-31B9-4163-A284-7C19732C2216}" destId="{3B8CF2EF-8617-4C2F-851F-1A9E3A624AA7}" srcOrd="0" destOrd="0" presId="urn:microsoft.com/office/officeart/2005/8/layout/vList5"/>
    <dgm:cxn modelId="{665EEBB0-DB0C-4010-B33E-5FDB4754022B}" type="presParOf" srcId="{3B8CF2EF-8617-4C2F-851F-1A9E3A624AA7}" destId="{18F25374-5258-44EF-A36F-DB3547CE130A}" srcOrd="0" destOrd="0" presId="urn:microsoft.com/office/officeart/2005/8/layout/vList5"/>
    <dgm:cxn modelId="{9244A9FA-05FE-4C40-83CC-7477A37662AD}" type="presParOf" srcId="{3B8CF2EF-8617-4C2F-851F-1A9E3A624AA7}" destId="{40F0D13F-EF75-4132-A4AE-1BCC021338B8}" srcOrd="1" destOrd="0" presId="urn:microsoft.com/office/officeart/2005/8/layout/vList5"/>
    <dgm:cxn modelId="{55D6326E-4EE0-4C6D-B083-DC91962CADEB}" type="presParOf" srcId="{6C7591DB-31B9-4163-A284-7C19732C2216}" destId="{42A46B08-42D4-4B7B-9603-B4EC9C2234A1}" srcOrd="1" destOrd="0" presId="urn:microsoft.com/office/officeart/2005/8/layout/vList5"/>
    <dgm:cxn modelId="{634212A1-EC6D-4F47-B116-880C23DF96FB}" type="presParOf" srcId="{6C7591DB-31B9-4163-A284-7C19732C2216}" destId="{B4E758D0-3CAB-4948-AFDC-3E58EA011430}" srcOrd="2" destOrd="0" presId="urn:microsoft.com/office/officeart/2005/8/layout/vList5"/>
    <dgm:cxn modelId="{CE9194D9-F1E8-4E93-9996-B5BBF7A976A5}" type="presParOf" srcId="{B4E758D0-3CAB-4948-AFDC-3E58EA011430}" destId="{0C970F31-B7AE-4DAA-9FE1-A3A5538530B8}" srcOrd="0" destOrd="0" presId="urn:microsoft.com/office/officeart/2005/8/layout/vList5"/>
    <dgm:cxn modelId="{5F82A161-9DEE-4831-8BB7-2D6E56B32B27}" type="presParOf" srcId="{B4E758D0-3CAB-4948-AFDC-3E58EA011430}" destId="{85FB04A5-2B38-40F6-8452-EAC252BE9B0F}" srcOrd="1" destOrd="0" presId="urn:microsoft.com/office/officeart/2005/8/layout/vList5"/>
    <dgm:cxn modelId="{390ABCD7-56D7-426B-B361-64279806D9CE}" type="presParOf" srcId="{6C7591DB-31B9-4163-A284-7C19732C2216}" destId="{F148C2A0-CB26-491D-9CD1-2D73F5C8799C}" srcOrd="3" destOrd="0" presId="urn:microsoft.com/office/officeart/2005/8/layout/vList5"/>
    <dgm:cxn modelId="{C2F03ED1-FDB5-4A44-886E-1CD42C71D67B}" type="presParOf" srcId="{6C7591DB-31B9-4163-A284-7C19732C2216}" destId="{27900576-6F85-4FB6-98EB-A5ECCD13E7B7}" srcOrd="4" destOrd="0" presId="urn:microsoft.com/office/officeart/2005/8/layout/vList5"/>
    <dgm:cxn modelId="{25BE6606-E109-4ECD-A83F-0B0D72B8B30E}" type="presParOf" srcId="{27900576-6F85-4FB6-98EB-A5ECCD13E7B7}" destId="{47A3E076-32BE-4DB7-949B-09A0F4896E2B}" srcOrd="0" destOrd="0" presId="urn:microsoft.com/office/officeart/2005/8/layout/vList5"/>
    <dgm:cxn modelId="{0AD6F4CA-90C7-4236-A309-549EBDB42F7E}" type="presParOf" srcId="{27900576-6F85-4FB6-98EB-A5ECCD13E7B7}" destId="{6103017D-8383-4AAF-B793-4901D9E31B24}" srcOrd="1" destOrd="0" presId="urn:microsoft.com/office/officeart/2005/8/layout/vList5"/>
    <dgm:cxn modelId="{34352A52-5B1A-4025-8506-BE3D5687F94D}" type="presParOf" srcId="{6C7591DB-31B9-4163-A284-7C19732C2216}" destId="{C904B7E3-9C14-422E-B96B-EA23A62D5197}" srcOrd="5" destOrd="0" presId="urn:microsoft.com/office/officeart/2005/8/layout/vList5"/>
    <dgm:cxn modelId="{14A02C27-44A5-4DC9-88AA-18E9EBA3CE83}" type="presParOf" srcId="{6C7591DB-31B9-4163-A284-7C19732C2216}" destId="{67359AAD-BD94-4987-B452-1A5805057C88}" srcOrd="6" destOrd="0" presId="urn:microsoft.com/office/officeart/2005/8/layout/vList5"/>
    <dgm:cxn modelId="{E76210F3-91A1-44E1-BBC6-C5E96C5C784A}" type="presParOf" srcId="{67359AAD-BD94-4987-B452-1A5805057C88}" destId="{858C99BF-37F4-4F66-8B8C-9EB812052C5E}" srcOrd="0" destOrd="0" presId="urn:microsoft.com/office/officeart/2005/8/layout/vList5"/>
    <dgm:cxn modelId="{34D1EA1E-CB7C-4596-A477-BF59ED504139}" type="presParOf" srcId="{67359AAD-BD94-4987-B452-1A5805057C88}" destId="{83316763-E09E-40D8-9CD2-F94052767126}" srcOrd="1" destOrd="0" presId="urn:microsoft.com/office/officeart/2005/8/layout/vList5"/>
    <dgm:cxn modelId="{5C0A79CB-337B-4451-8145-4E211712E7CB}" type="presParOf" srcId="{6C7591DB-31B9-4163-A284-7C19732C2216}" destId="{9BEF8ACD-B326-43F2-8039-A0781555B871}" srcOrd="7" destOrd="0" presId="urn:microsoft.com/office/officeart/2005/8/layout/vList5"/>
    <dgm:cxn modelId="{9D8B0038-A5AD-4C63-9A7B-F8D020947493}" type="presParOf" srcId="{6C7591DB-31B9-4163-A284-7C19732C2216}" destId="{ED41B865-B83B-4425-A454-6C02908B7CC0}" srcOrd="8" destOrd="0" presId="urn:microsoft.com/office/officeart/2005/8/layout/vList5"/>
    <dgm:cxn modelId="{6C47BD82-E800-4D7B-A44C-B788D3487B65}" type="presParOf" srcId="{ED41B865-B83B-4425-A454-6C02908B7CC0}" destId="{42821C34-1885-427B-9178-60C0A408C613}" srcOrd="0" destOrd="0" presId="urn:microsoft.com/office/officeart/2005/8/layout/vList5"/>
    <dgm:cxn modelId="{BBA4650B-C836-44BA-B2FC-7D9C0F0CC220}" type="presParOf" srcId="{ED41B865-B83B-4425-A454-6C02908B7CC0}" destId="{90B7C23C-86B4-46F1-931F-70C27D3DB816}" srcOrd="1" destOrd="0" presId="urn:microsoft.com/office/officeart/2005/8/layout/vList5"/>
    <dgm:cxn modelId="{F7B79F16-612C-42B1-993B-088F536A79A5}" type="presParOf" srcId="{6C7591DB-31B9-4163-A284-7C19732C2216}" destId="{8C2B9DD0-B6BC-48F8-AF32-AEBF4A4DAF97}" srcOrd="9" destOrd="0" presId="urn:microsoft.com/office/officeart/2005/8/layout/vList5"/>
    <dgm:cxn modelId="{CD712105-727F-40C3-916B-18770130F03A}" type="presParOf" srcId="{6C7591DB-31B9-4163-A284-7C19732C2216}" destId="{158E0526-4AF1-478A-8AF9-73B88F5A262B}" srcOrd="10" destOrd="0" presId="urn:microsoft.com/office/officeart/2005/8/layout/vList5"/>
    <dgm:cxn modelId="{D057C9AC-CF9C-4FCC-A426-5893E89B3A26}" type="presParOf" srcId="{158E0526-4AF1-478A-8AF9-73B88F5A262B}" destId="{4C10B3AB-AE6F-4AF7-87D9-CE338FD30F86}" srcOrd="0" destOrd="0" presId="urn:microsoft.com/office/officeart/2005/8/layout/vList5"/>
    <dgm:cxn modelId="{34EF3953-C804-4413-8B51-2A57EBBF0FB1}" type="presParOf" srcId="{158E0526-4AF1-478A-8AF9-73B88F5A262B}" destId="{2FF555CA-CFB1-452C-B88B-941D50655DCB}" srcOrd="1" destOrd="0" presId="urn:microsoft.com/office/officeart/2005/8/layout/vList5"/>
    <dgm:cxn modelId="{AEAD4995-F748-488D-AA20-66AD49C9DB54}" type="presParOf" srcId="{6C7591DB-31B9-4163-A284-7C19732C2216}" destId="{AE617965-EB34-4472-879C-47B9BA52D8C0}" srcOrd="11" destOrd="0" presId="urn:microsoft.com/office/officeart/2005/8/layout/vList5"/>
    <dgm:cxn modelId="{A45E4B67-0332-4926-B567-71737664362B}" type="presParOf" srcId="{6C7591DB-31B9-4163-A284-7C19732C2216}" destId="{50774854-5F63-4617-BD00-BC968B6130E7}" srcOrd="12" destOrd="0" presId="urn:microsoft.com/office/officeart/2005/8/layout/vList5"/>
    <dgm:cxn modelId="{56F71CD4-2EDC-4E52-BA25-6B42E0AF5265}" type="presParOf" srcId="{50774854-5F63-4617-BD00-BC968B6130E7}" destId="{92352CC2-7C8E-4E75-9815-53112FA47F9C}" srcOrd="0" destOrd="0" presId="urn:microsoft.com/office/officeart/2005/8/layout/vList5"/>
    <dgm:cxn modelId="{14FA8854-8D97-4B17-88C5-650B9598BD34}" type="presParOf" srcId="{50774854-5F63-4617-BD00-BC968B6130E7}" destId="{8AAA00C0-8F0A-4A4C-89FD-7192DE728BA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0D13F-EF75-4132-A4AE-1BCC021338B8}">
      <dsp:nvSpPr>
        <dsp:cNvPr id="0" name=""/>
        <dsp:cNvSpPr/>
      </dsp:nvSpPr>
      <dsp:spPr>
        <a:xfrm rot="5400000">
          <a:off x="4911337" y="-2133872"/>
          <a:ext cx="454164" cy="483616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Arbitrary Charge (Cleaning Fee)</a:t>
          </a:r>
          <a:endParaRPr lang="en-US" sz="1800" kern="1200" dirty="0"/>
        </a:p>
      </dsp:txBody>
      <dsp:txXfrm rot="-5400000">
        <a:off x="2720339" y="79296"/>
        <a:ext cx="4813990" cy="409824"/>
      </dsp:txXfrm>
    </dsp:sp>
    <dsp:sp modelId="{18F25374-5258-44EF-A36F-DB3547CE130A}">
      <dsp:nvSpPr>
        <dsp:cNvPr id="0" name=""/>
        <dsp:cNvSpPr/>
      </dsp:nvSpPr>
      <dsp:spPr>
        <a:xfrm>
          <a:off x="0" y="354"/>
          <a:ext cx="2720340" cy="56770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ARB</a:t>
          </a:r>
          <a:endParaRPr lang="en-US" sz="1800" kern="1200" dirty="0"/>
        </a:p>
      </dsp:txBody>
      <dsp:txXfrm>
        <a:off x="27713" y="28067"/>
        <a:ext cx="2664914" cy="512280"/>
      </dsp:txXfrm>
    </dsp:sp>
    <dsp:sp modelId="{85FB04A5-2B38-40F6-8452-EAC252BE9B0F}">
      <dsp:nvSpPr>
        <dsp:cNvPr id="0" name=""/>
        <dsp:cNvSpPr/>
      </dsp:nvSpPr>
      <dsp:spPr>
        <a:xfrm rot="5400000">
          <a:off x="4911337" y="-1537781"/>
          <a:ext cx="454164" cy="483616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Bunker adjustment factor, or Fuel Adjustment Factor (Surcharge)</a:t>
          </a:r>
          <a:endParaRPr lang="en-US" sz="1800" kern="1200" dirty="0"/>
        </a:p>
      </dsp:txBody>
      <dsp:txXfrm rot="-5400000">
        <a:off x="2720339" y="675387"/>
        <a:ext cx="4813990" cy="409824"/>
      </dsp:txXfrm>
    </dsp:sp>
    <dsp:sp modelId="{0C970F31-B7AE-4DAA-9FE1-A3A5538530B8}">
      <dsp:nvSpPr>
        <dsp:cNvPr id="0" name=""/>
        <dsp:cNvSpPr/>
      </dsp:nvSpPr>
      <dsp:spPr>
        <a:xfrm>
          <a:off x="0" y="596445"/>
          <a:ext cx="2720340" cy="56770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BAF or FAF</a:t>
          </a:r>
          <a:endParaRPr lang="en-US" sz="1800" kern="1200" dirty="0"/>
        </a:p>
      </dsp:txBody>
      <dsp:txXfrm>
        <a:off x="27713" y="624158"/>
        <a:ext cx="2664914" cy="512280"/>
      </dsp:txXfrm>
    </dsp:sp>
    <dsp:sp modelId="{6103017D-8383-4AAF-B793-4901D9E31B24}">
      <dsp:nvSpPr>
        <dsp:cNvPr id="0" name=""/>
        <dsp:cNvSpPr/>
      </dsp:nvSpPr>
      <dsp:spPr>
        <a:xfrm rot="5400000">
          <a:off x="4911337" y="-941689"/>
          <a:ext cx="454164" cy="483616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Currency Adjustment Factor</a:t>
          </a:r>
          <a:endParaRPr lang="en-US" sz="1800" kern="1200" dirty="0"/>
        </a:p>
      </dsp:txBody>
      <dsp:txXfrm rot="-5400000">
        <a:off x="2720339" y="1271479"/>
        <a:ext cx="4813990" cy="409824"/>
      </dsp:txXfrm>
    </dsp:sp>
    <dsp:sp modelId="{47A3E076-32BE-4DB7-949B-09A0F4896E2B}">
      <dsp:nvSpPr>
        <dsp:cNvPr id="0" name=""/>
        <dsp:cNvSpPr/>
      </dsp:nvSpPr>
      <dsp:spPr>
        <a:xfrm>
          <a:off x="0" y="1192537"/>
          <a:ext cx="2720340" cy="56770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CAF</a:t>
          </a:r>
          <a:endParaRPr lang="en-US" sz="1800" kern="1200" dirty="0"/>
        </a:p>
      </dsp:txBody>
      <dsp:txXfrm>
        <a:off x="27713" y="1220250"/>
        <a:ext cx="2664914" cy="512280"/>
      </dsp:txXfrm>
    </dsp:sp>
    <dsp:sp modelId="{83316763-E09E-40D8-9CD2-F94052767126}">
      <dsp:nvSpPr>
        <dsp:cNvPr id="0" name=""/>
        <dsp:cNvSpPr/>
      </dsp:nvSpPr>
      <dsp:spPr>
        <a:xfrm rot="5400000">
          <a:off x="4911337" y="-345598"/>
          <a:ext cx="454164" cy="483616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Container Yard to Container Yard</a:t>
          </a:r>
          <a:endParaRPr lang="en-US" sz="1800" kern="1200" dirty="0"/>
        </a:p>
      </dsp:txBody>
      <dsp:txXfrm rot="-5400000">
        <a:off x="2720339" y="1867570"/>
        <a:ext cx="4813990" cy="409824"/>
      </dsp:txXfrm>
    </dsp:sp>
    <dsp:sp modelId="{858C99BF-37F4-4F66-8B8C-9EB812052C5E}">
      <dsp:nvSpPr>
        <dsp:cNvPr id="0" name=""/>
        <dsp:cNvSpPr/>
      </dsp:nvSpPr>
      <dsp:spPr>
        <a:xfrm>
          <a:off x="0" y="1788628"/>
          <a:ext cx="2720340" cy="56770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CY/CY</a:t>
          </a:r>
          <a:endParaRPr lang="en-US" sz="1800" kern="1200" dirty="0"/>
        </a:p>
      </dsp:txBody>
      <dsp:txXfrm>
        <a:off x="27713" y="1816341"/>
        <a:ext cx="2664914" cy="512280"/>
      </dsp:txXfrm>
    </dsp:sp>
    <dsp:sp modelId="{90B7C23C-86B4-46F1-931F-70C27D3DB816}">
      <dsp:nvSpPr>
        <dsp:cNvPr id="0" name=""/>
        <dsp:cNvSpPr/>
      </dsp:nvSpPr>
      <dsp:spPr>
        <a:xfrm rot="5400000">
          <a:off x="4911337" y="250492"/>
          <a:ext cx="454164" cy="483616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Container Freight Stations to Container Yard movement of Cargo</a:t>
          </a:r>
          <a:endParaRPr lang="en-US" sz="1800" kern="1200" dirty="0"/>
        </a:p>
      </dsp:txBody>
      <dsp:txXfrm rot="-5400000">
        <a:off x="2720339" y="2463660"/>
        <a:ext cx="4813990" cy="409824"/>
      </dsp:txXfrm>
    </dsp:sp>
    <dsp:sp modelId="{42821C34-1885-427B-9178-60C0A408C613}">
      <dsp:nvSpPr>
        <dsp:cNvPr id="0" name=""/>
        <dsp:cNvSpPr/>
      </dsp:nvSpPr>
      <dsp:spPr>
        <a:xfrm>
          <a:off x="0" y="2384719"/>
          <a:ext cx="2720340" cy="56770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CFS/CY</a:t>
          </a:r>
          <a:endParaRPr lang="en-US" sz="1800" kern="1200" dirty="0"/>
        </a:p>
      </dsp:txBody>
      <dsp:txXfrm>
        <a:off x="27713" y="2412432"/>
        <a:ext cx="2664914" cy="512280"/>
      </dsp:txXfrm>
    </dsp:sp>
    <dsp:sp modelId="{2FF555CA-CFB1-452C-B88B-941D50655DCB}">
      <dsp:nvSpPr>
        <dsp:cNvPr id="0" name=""/>
        <dsp:cNvSpPr/>
      </dsp:nvSpPr>
      <dsp:spPr>
        <a:xfrm rot="5400000">
          <a:off x="4911337" y="846584"/>
          <a:ext cx="454164" cy="483616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Charge for a truck chassis in the port of departure or destination</a:t>
          </a:r>
          <a:endParaRPr lang="en-US" sz="1800" kern="1200" dirty="0"/>
        </a:p>
      </dsp:txBody>
      <dsp:txXfrm rot="-5400000">
        <a:off x="2720339" y="3059752"/>
        <a:ext cx="4813990" cy="409824"/>
      </dsp:txXfrm>
    </dsp:sp>
    <dsp:sp modelId="{4C10B3AB-AE6F-4AF7-87D9-CE338FD30F86}">
      <dsp:nvSpPr>
        <dsp:cNvPr id="0" name=""/>
        <dsp:cNvSpPr/>
      </dsp:nvSpPr>
      <dsp:spPr>
        <a:xfrm>
          <a:off x="0" y="2980811"/>
          <a:ext cx="2720340" cy="56770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Chassis Charge</a:t>
          </a:r>
          <a:endParaRPr lang="en-US" sz="1800" kern="1200" dirty="0"/>
        </a:p>
      </dsp:txBody>
      <dsp:txXfrm>
        <a:off x="27713" y="3008524"/>
        <a:ext cx="2664914" cy="512280"/>
      </dsp:txXfrm>
    </dsp:sp>
    <dsp:sp modelId="{8AAA00C0-8F0A-4A4C-89FD-7192DE728BAA}">
      <dsp:nvSpPr>
        <dsp:cNvPr id="0" name=""/>
        <dsp:cNvSpPr/>
      </dsp:nvSpPr>
      <dsp:spPr>
        <a:xfrm rot="5400000">
          <a:off x="4911337" y="1442675"/>
          <a:ext cx="454164" cy="483616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Terminal Handling charge, or Container Yard Charge</a:t>
          </a:r>
          <a:endParaRPr lang="en-US" sz="1800" kern="1200" dirty="0"/>
        </a:p>
      </dsp:txBody>
      <dsp:txXfrm rot="-5400000">
        <a:off x="2720339" y="3655843"/>
        <a:ext cx="4813990" cy="409824"/>
      </dsp:txXfrm>
    </dsp:sp>
    <dsp:sp modelId="{92352CC2-7C8E-4E75-9815-53112FA47F9C}">
      <dsp:nvSpPr>
        <dsp:cNvPr id="0" name=""/>
        <dsp:cNvSpPr/>
      </dsp:nvSpPr>
      <dsp:spPr>
        <a:xfrm>
          <a:off x="0" y="3576902"/>
          <a:ext cx="2720340" cy="56770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THC</a:t>
          </a:r>
          <a:endParaRPr lang="en-US" sz="1800" kern="1200" dirty="0"/>
        </a:p>
      </dsp:txBody>
      <dsp:txXfrm>
        <a:off x="27713" y="3604615"/>
        <a:ext cx="2664914" cy="51228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7518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3886200"/>
            <a:ext cx="67518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C1852C-D850-A949-99BB-F76F51DABDC0}"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C1852C-D850-A949-99BB-F76F51DABDC0}"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C1852C-D850-A949-99BB-F76F51DABDC0}"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1852C-D850-A949-99BB-F76F51DABDC0}"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1852C-D850-A949-99BB-F76F51DABDC0}"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1852C-D850-A949-99BB-F76F51DABDC0}"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F487DC-0FDD-1540-AD98-CA083695056C}"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F487DC-0FDD-1540-AD98-CA083695056C}"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487DC-0FDD-1540-AD98-CA083695056C}"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487DC-0FDD-1540-AD98-CA083695056C}"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11B4E-F332-2C45-993B-8D82C45641AB}"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487DC-0FDD-1540-AD98-CA083695056C}"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487DC-0FDD-1540-AD98-CA083695056C}"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487DC-0FDD-1540-AD98-CA083695056C}"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641AF6-A899-664A-A9AF-6A96A8669607}"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641AF6-A899-664A-A9AF-6A96A8669607}"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46958"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31703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00203" y="1600200"/>
            <a:ext cx="300395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B11B4E-F332-2C45-993B-8D82C45641AB}"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641AF6-A899-664A-A9AF-6A96A8669607}"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41AF6-A899-664A-A9AF-6A96A8669607}"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41AF6-A899-664A-A9AF-6A96A8669607}"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41AF6-A899-664A-A9AF-6A96A8669607}"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243180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7897505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F1679-83E0-4571-98D7-4BB535B5F505}" type="slidenum">
              <a:rPr lang="en-US" smtClean="0"/>
              <a:pPr/>
              <a:t>‹#›</a:t>
            </a:fld>
            <a:endParaRPr lang="en-US"/>
          </a:p>
        </p:txBody>
      </p:sp>
    </p:spTree>
    <p:extLst>
      <p:ext uri="{BB962C8B-B14F-4D97-AF65-F5344CB8AC3E}">
        <p14:creationId xmlns:p14="http://schemas.microsoft.com/office/powerpoint/2010/main" val="3743636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C2EA2B-82AD-5149-BAD8-D33CD7950502}"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34660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3528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33528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137094" y="1535113"/>
            <a:ext cx="345264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137093" y="2174875"/>
            <a:ext cx="345264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4BB11B4E-F332-2C45-993B-8D82C45641AB}" type="datetimeFigureOut">
              <a:rPr lang="en-US" smtClean="0"/>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C2EA2B-82AD-5149-BAD8-D33CD7950502}" type="datetimeFigureOut">
              <a:rPr lang="en-US" smtClean="0"/>
              <a:pPr/>
              <a:t>6/13/2017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1960532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C2EA2B-82AD-5149-BAD8-D33CD7950502}" type="datetimeFigureOut">
              <a:rPr lang="en-US" smtClean="0"/>
              <a:pPr/>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428950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2EA2B-82AD-5149-BAD8-D33CD7950502}" type="datetimeFigureOut">
              <a:rPr lang="en-US" smtClean="0"/>
              <a:pPr/>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144059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AC2EA2B-82AD-5149-BAD8-D33CD7950502}"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5619A-1501-4A5A-A2D9-B329C9FA5AFB}" type="slidenum">
              <a:rPr lang="en-US" smtClean="0"/>
              <a:t>‹#›</a:t>
            </a:fld>
            <a:endParaRPr lang="en-US"/>
          </a:p>
        </p:txBody>
      </p:sp>
    </p:spTree>
    <p:extLst>
      <p:ext uri="{BB962C8B-B14F-4D97-AF65-F5344CB8AC3E}">
        <p14:creationId xmlns:p14="http://schemas.microsoft.com/office/powerpoint/2010/main" val="21167392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AC2EA2B-82AD-5149-BAD8-D33CD7950502}" type="datetimeFigureOut">
              <a:rPr lang="en-US" smtClean="0"/>
              <a:pPr/>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612022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4218175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19537877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9065" y="5816600"/>
            <a:ext cx="5367867"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7" name="Rectangle 6"/>
          <p:cNvSpPr/>
          <p:nvPr/>
        </p:nvSpPr>
        <p:spPr>
          <a:xfrm>
            <a:off x="282575" y="228600"/>
            <a:ext cx="4235450" cy="55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729692" y="3013286"/>
            <a:ext cx="1283098" cy="1271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729692" y="1621335"/>
            <a:ext cx="1283098" cy="12716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Rectangle 10"/>
          <p:cNvSpPr/>
          <p:nvPr/>
        </p:nvSpPr>
        <p:spPr>
          <a:xfrm>
            <a:off x="4729692" y="228600"/>
            <a:ext cx="1283098" cy="12716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17838" y="3783754"/>
            <a:ext cx="1283098" cy="1271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C2EA2B-82AD-5149-BAD8-D33CD7950502}" type="datetimeFigureOut">
              <a:rPr lang="en-US" smtClean="0"/>
              <a:pPr/>
              <a:t>6/13/2017</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B11B4E-F332-2C45-993B-8D82C45641AB}" type="datetimeFigureOut">
              <a:rPr lang="en-US" smtClean="0"/>
              <a:t>6/13/2017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11B4E-F332-2C45-993B-8D82C45641AB}" type="datetimeFigureOut">
              <a:rPr lang="en-US" smtClean="0"/>
              <a:t>6/13/2017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1B4E-F332-2C45-993B-8D82C45641AB}"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622" y="4800600"/>
            <a:ext cx="6565559"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6622" y="612775"/>
            <a:ext cx="656555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6622" y="5367338"/>
            <a:ext cx="656555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1B4E-F332-2C45-993B-8D82C45641AB}" type="datetimeFigureOut">
              <a:rPr lang="en-US" smtClean="0"/>
              <a:t>6/13/2017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jp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11B4E-F332-2C45-993B-8D82C45641AB}"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94D38-F559-EF4B-B59D-45F4D029AA1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851156"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6851156"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1852C-D850-A949-99BB-F76F51DABDC0}"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04ED5-0522-B349-9B0E-C8F6232F73E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487DC-0FDD-1540-AD98-CA083695056C}"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CE250-A873-9947-968A-2BA3B0D6BF4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41AF6-A899-664A-A9AF-6A96A8669607}" type="datetimeFigureOut">
              <a:rPr lang="en-US" smtClean="0"/>
              <a:t>6/13/2017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F7805-B2C8-BD4C-858A-1D2159EB847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B11B4E-F332-2C45-993B-8D82C45641AB}" type="datetimeFigureOut">
              <a:rPr lang="en-US" smtClean="0"/>
              <a:t>6/13/2017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794D38-F559-EF4B-B59D-45F4D029AA1E}" type="slidenum">
              <a:rPr lang="en-US" smtClean="0"/>
              <a:t>‹#›</a:t>
            </a:fld>
            <a:endParaRPr lang="en-US"/>
          </a:p>
        </p:txBody>
      </p:sp>
    </p:spTree>
    <p:extLst>
      <p:ext uri="{BB962C8B-B14F-4D97-AF65-F5344CB8AC3E}">
        <p14:creationId xmlns:p14="http://schemas.microsoft.com/office/powerpoint/2010/main" val="65885491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777" r:id="rId12"/>
    <p:sldLayoutId id="2147483797" r:id="rId13"/>
  </p:sldLayoutIdLst>
  <p:txStyles>
    <p:titleStyle>
      <a:lvl1pPr algn="l" defTabSz="685800" rtl="0" eaLnBrk="1" latinLnBrk="0" hangingPunct="1">
        <a:lnSpc>
          <a:spcPct val="90000"/>
        </a:lnSpc>
        <a:spcBef>
          <a:spcPct val="0"/>
        </a:spcBef>
        <a:buNone/>
        <a:defRPr sz="3300" kern="1200">
          <a:solidFill>
            <a:schemeClr val="bg1"/>
          </a:solidFill>
          <a:latin typeface="Lucida Bright" panose="020406020505050203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Lucida Bright" panose="02040602050505020304"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Lucida Bright" panose="02040602050505020304"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Lucida Bright" panose="02040602050505020304"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ucida Bright" panose="02040602050505020304"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ucida Bright" panose="0204060205050502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a:bodyPr>
          <a:lstStyle/>
          <a:p>
            <a:r>
              <a:rPr lang="en-US" b="1" dirty="0" smtClean="0">
                <a:solidFill>
                  <a:srgbClr val="FFFFFF"/>
                </a:solidFill>
              </a:rPr>
              <a:t>Chapter 11</a:t>
            </a:r>
            <a:br>
              <a:rPr lang="en-US" b="1" dirty="0" smtClean="0">
                <a:solidFill>
                  <a:srgbClr val="FFFFFF"/>
                </a:solidFill>
              </a:rPr>
            </a:br>
            <a:r>
              <a:rPr lang="en-US" dirty="0" smtClean="0">
                <a:solidFill>
                  <a:srgbClr val="FFFFFF"/>
                </a:solidFill>
              </a:rPr>
              <a:t>Ocean Transportation</a:t>
            </a:r>
            <a:endParaRPr lang="en-US" b="1"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Cargo</a:t>
            </a:r>
            <a:endParaRPr lang="en-US" dirty="0"/>
          </a:p>
        </p:txBody>
      </p:sp>
      <p:sp>
        <p:nvSpPr>
          <p:cNvPr id="3" name="Content Placeholder 2"/>
          <p:cNvSpPr>
            <a:spLocks noGrp="1"/>
          </p:cNvSpPr>
          <p:nvPr>
            <p:ph idx="1"/>
          </p:nvPr>
        </p:nvSpPr>
        <p:spPr>
          <a:xfrm>
            <a:off x="498475" y="1981200"/>
            <a:ext cx="7048737" cy="4144963"/>
          </a:xfrm>
        </p:spPr>
        <p:txBody>
          <a:bodyPr>
            <a:normAutofit/>
          </a:bodyPr>
          <a:lstStyle/>
          <a:p>
            <a:pPr marL="0" indent="0">
              <a:buNone/>
            </a:pPr>
            <a:r>
              <a:rPr lang="en-US" sz="2000" dirty="0" smtClean="0"/>
              <a:t>Ocean cargo is generally divided into four categories:</a:t>
            </a:r>
          </a:p>
          <a:p>
            <a:r>
              <a:rPr lang="en-US" sz="2000" dirty="0" smtClean="0"/>
              <a:t>Wet bulk—liquid </a:t>
            </a:r>
            <a:r>
              <a:rPr lang="en-US" sz="2000" dirty="0"/>
              <a:t>cargo that is loaded directly into the hold of a </a:t>
            </a:r>
            <a:r>
              <a:rPr lang="en-US" sz="2000" dirty="0" smtClean="0"/>
              <a:t>ship</a:t>
            </a:r>
          </a:p>
          <a:p>
            <a:r>
              <a:rPr lang="en-US" sz="2000" dirty="0" smtClean="0"/>
              <a:t>Dry bulk—dry </a:t>
            </a:r>
            <a:r>
              <a:rPr lang="en-US" sz="2000" dirty="0"/>
              <a:t>cargo that is loaded directly into the hold of a ship; although dry, it takes the shape of the hold</a:t>
            </a:r>
            <a:r>
              <a:rPr lang="en-US" sz="2000" dirty="0" smtClean="0"/>
              <a:t>. Grain, for example.</a:t>
            </a:r>
          </a:p>
          <a:p>
            <a:r>
              <a:rPr lang="en-US" sz="2000" dirty="0" err="1" smtClean="0"/>
              <a:t>Breakbulk</a:t>
            </a:r>
            <a:r>
              <a:rPr lang="en-US" sz="2000" dirty="0" smtClean="0"/>
              <a:t>—cargo </a:t>
            </a:r>
            <a:r>
              <a:rPr lang="en-US" sz="2000" dirty="0"/>
              <a:t>that is packaged (bales, boxes, drums, crates, pallets) but not containerized. Vehicles are also considered break-bulk cargo</a:t>
            </a:r>
            <a:r>
              <a:rPr lang="en-US" sz="2000" dirty="0" smtClean="0"/>
              <a:t>.</a:t>
            </a:r>
          </a:p>
          <a:p>
            <a:r>
              <a:rPr lang="en-US" sz="2000" dirty="0" smtClean="0"/>
              <a:t>Containers—</a:t>
            </a:r>
            <a:r>
              <a:rPr lang="en-US" sz="2000" dirty="0"/>
              <a:t>Cargo that is placed in containers before it is loaded onto a ship. Cargo containers are </a:t>
            </a:r>
            <a:r>
              <a:rPr lang="en-US" sz="2000" dirty="0" smtClean="0"/>
              <a:t>metallic boxes </a:t>
            </a:r>
            <a:r>
              <a:rPr lang="en-US" sz="2000" dirty="0"/>
              <a:t>that are </a:t>
            </a:r>
            <a:r>
              <a:rPr lang="en-US" sz="2000" dirty="0" smtClean="0"/>
              <a:t>8.5 </a:t>
            </a:r>
            <a:r>
              <a:rPr lang="en-US" sz="2000" dirty="0"/>
              <a:t>x 8 x 20 or </a:t>
            </a:r>
            <a:r>
              <a:rPr lang="en-US" sz="2000" dirty="0" smtClean="0"/>
              <a:t>8.5 </a:t>
            </a:r>
            <a:r>
              <a:rPr lang="en-US" sz="2000" dirty="0"/>
              <a:t>x 8 x 40 feet.</a:t>
            </a:r>
            <a:endParaRPr lang="en-US" sz="2000" u="sng" dirty="0"/>
          </a:p>
          <a:p>
            <a:endParaRPr lang="en-US" dirty="0"/>
          </a:p>
          <a:p>
            <a:endParaRPr lang="en-US" dirty="0"/>
          </a:p>
        </p:txBody>
      </p:sp>
    </p:spTree>
    <p:extLst>
      <p:ext uri="{BB962C8B-B14F-4D97-AF65-F5344CB8AC3E}">
        <p14:creationId xmlns:p14="http://schemas.microsoft.com/office/powerpoint/2010/main" val="61738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43" y="929886"/>
            <a:ext cx="8287886" cy="4977754"/>
          </a:xfrm>
          <a:prstGeom prst="rect">
            <a:avLst/>
          </a:prstGeom>
        </p:spPr>
      </p:pic>
      <p:sp>
        <p:nvSpPr>
          <p:cNvPr id="6" name="TextBox 5"/>
          <p:cNvSpPr txBox="1"/>
          <p:nvPr/>
        </p:nvSpPr>
        <p:spPr>
          <a:xfrm>
            <a:off x="3110356" y="5804652"/>
            <a:ext cx="5222905" cy="369332"/>
          </a:xfrm>
          <a:prstGeom prst="rect">
            <a:avLst/>
          </a:prstGeom>
          <a:solidFill>
            <a:srgbClr val="FFFFFF">
              <a:alpha val="85000"/>
            </a:srgbClr>
          </a:solidFill>
          <a:ln>
            <a:solidFill>
              <a:srgbClr val="000000"/>
            </a:solidFill>
          </a:ln>
        </p:spPr>
        <p:txBody>
          <a:bodyPr wrap="none" rtlCol="0">
            <a:spAutoFit/>
          </a:bodyPr>
          <a:lstStyle/>
          <a:p>
            <a:r>
              <a:rPr lang="en-US" dirty="0" smtClean="0">
                <a:solidFill>
                  <a:srgbClr val="000000"/>
                </a:solidFill>
                <a:latin typeface="Lucida Bright" pitchFamily="18" charset="0"/>
              </a:rPr>
              <a:t>20-foot and 40-foot containers aboard a ship</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735223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of Ocean Cargo, by Type</a:t>
            </a:r>
            <a:endParaRPr lang="en-US" dirty="0"/>
          </a:p>
        </p:txBody>
      </p:sp>
      <p:sp>
        <p:nvSpPr>
          <p:cNvPr id="5" name="TextBox 4"/>
          <p:cNvSpPr txBox="1"/>
          <p:nvPr/>
        </p:nvSpPr>
        <p:spPr>
          <a:xfrm>
            <a:off x="1296537" y="6114197"/>
            <a:ext cx="4879862" cy="276999"/>
          </a:xfrm>
          <a:prstGeom prst="rect">
            <a:avLst/>
          </a:prstGeom>
          <a:noFill/>
        </p:spPr>
        <p:txBody>
          <a:bodyPr wrap="none" rtlCol="0">
            <a:spAutoFit/>
          </a:bodyPr>
          <a:lstStyle/>
          <a:p>
            <a:r>
              <a:rPr lang="en-US" sz="1200" dirty="0" smtClean="0">
                <a:solidFill>
                  <a:srgbClr val="FFFFFF"/>
                </a:solidFill>
                <a:latin typeface="Lucida Bright" pitchFamily="18" charset="0"/>
              </a:rPr>
              <a:t>In millions of tons. Source: Review of Maritime Transport 2016.</a:t>
            </a:r>
            <a:endParaRPr lang="en-US" sz="1200" dirty="0">
              <a:solidFill>
                <a:srgbClr val="FFFFFF"/>
              </a:solidFill>
              <a:latin typeface="Lucida Bright"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08" y="1690689"/>
            <a:ext cx="7547116" cy="4067057"/>
          </a:xfrm>
          <a:prstGeom prst="rect">
            <a:avLst/>
          </a:prstGeom>
        </p:spPr>
      </p:pic>
    </p:spTree>
    <p:extLst>
      <p:ext uri="{BB962C8B-B14F-4D97-AF65-F5344CB8AC3E}">
        <p14:creationId xmlns:p14="http://schemas.microsoft.com/office/powerpoint/2010/main" val="1438848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Vessel Capacity, by Type</a:t>
            </a:r>
            <a:endParaRPr lang="en-US" dirty="0"/>
          </a:p>
        </p:txBody>
      </p:sp>
      <p:sp>
        <p:nvSpPr>
          <p:cNvPr id="5" name="TextBox 4"/>
          <p:cNvSpPr txBox="1"/>
          <p:nvPr/>
        </p:nvSpPr>
        <p:spPr>
          <a:xfrm>
            <a:off x="1296537" y="6114197"/>
            <a:ext cx="5032147" cy="276999"/>
          </a:xfrm>
          <a:prstGeom prst="rect">
            <a:avLst/>
          </a:prstGeom>
          <a:noFill/>
        </p:spPr>
        <p:txBody>
          <a:bodyPr wrap="none" rtlCol="0">
            <a:spAutoFit/>
          </a:bodyPr>
          <a:lstStyle/>
          <a:p>
            <a:r>
              <a:rPr lang="en-US" sz="1200" dirty="0" smtClean="0">
                <a:solidFill>
                  <a:srgbClr val="FFFFFF"/>
                </a:solidFill>
                <a:latin typeface="Lucida Bright" pitchFamily="18" charset="0"/>
              </a:rPr>
              <a:t>In millions of DWTs. Source: Review of Maritime Transport 2016.</a:t>
            </a:r>
            <a:endParaRPr lang="en-US" sz="1200" dirty="0">
              <a:solidFill>
                <a:srgbClr val="FFFFFF"/>
              </a:solidFill>
              <a:latin typeface="Lucida Bright"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04" y="1642135"/>
            <a:ext cx="7572422" cy="4013651"/>
          </a:xfrm>
          <a:prstGeom prst="rect">
            <a:avLst/>
          </a:prstGeom>
        </p:spPr>
      </p:pic>
    </p:spTree>
    <p:extLst>
      <p:ext uri="{BB962C8B-B14F-4D97-AF65-F5344CB8AC3E}">
        <p14:creationId xmlns:p14="http://schemas.microsoft.com/office/powerpoint/2010/main" val="410984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of Containerized Cargo</a:t>
            </a:r>
            <a:endParaRPr lang="en-US" dirty="0"/>
          </a:p>
        </p:txBody>
      </p:sp>
      <p:sp>
        <p:nvSpPr>
          <p:cNvPr id="7" name="TextBox 6"/>
          <p:cNvSpPr txBox="1"/>
          <p:nvPr/>
        </p:nvSpPr>
        <p:spPr>
          <a:xfrm>
            <a:off x="914400" y="5975697"/>
            <a:ext cx="4968027" cy="276999"/>
          </a:xfrm>
          <a:prstGeom prst="rect">
            <a:avLst/>
          </a:prstGeom>
          <a:noFill/>
        </p:spPr>
        <p:txBody>
          <a:bodyPr wrap="none" rtlCol="0">
            <a:spAutoFit/>
          </a:bodyPr>
          <a:lstStyle/>
          <a:p>
            <a:r>
              <a:rPr lang="en-US" sz="1200" dirty="0" smtClean="0">
                <a:solidFill>
                  <a:srgbClr val="FFFFFF"/>
                </a:solidFill>
                <a:latin typeface="Lucida Bright" pitchFamily="18" charset="0"/>
              </a:rPr>
              <a:t>In millions of TEUs. Source: Review of Maritime Transport 2016.</a:t>
            </a:r>
            <a:endParaRPr lang="en-US" sz="1200" dirty="0">
              <a:solidFill>
                <a:srgbClr val="FFFFFF"/>
              </a:solidFill>
              <a:latin typeface="Lucida Bright"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96" y="1782661"/>
            <a:ext cx="8122654" cy="3930316"/>
          </a:xfrm>
          <a:prstGeom prst="rect">
            <a:avLst/>
          </a:prstGeom>
        </p:spPr>
      </p:pic>
    </p:spTree>
    <p:extLst>
      <p:ext uri="{BB962C8B-B14F-4D97-AF65-F5344CB8AC3E}">
        <p14:creationId xmlns:p14="http://schemas.microsoft.com/office/powerpoint/2010/main" val="352323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Ships</a:t>
            </a:r>
            <a:endParaRPr lang="en-US" dirty="0"/>
          </a:p>
        </p:txBody>
      </p:sp>
      <p:sp>
        <p:nvSpPr>
          <p:cNvPr id="3" name="Content Placeholder 2"/>
          <p:cNvSpPr>
            <a:spLocks noGrp="1"/>
          </p:cNvSpPr>
          <p:nvPr>
            <p:ph idx="1"/>
          </p:nvPr>
        </p:nvSpPr>
        <p:spPr/>
        <p:txBody>
          <a:bodyPr/>
          <a:lstStyle/>
          <a:p>
            <a:r>
              <a:rPr lang="en-US" dirty="0"/>
              <a:t>Container Ships</a:t>
            </a:r>
          </a:p>
          <a:p>
            <a:r>
              <a:rPr lang="en-US" dirty="0"/>
              <a:t>Roll-On/Roll-Off Ships</a:t>
            </a:r>
          </a:p>
          <a:p>
            <a:r>
              <a:rPr lang="en-US" dirty="0"/>
              <a:t>Break-Bulk Ships</a:t>
            </a:r>
          </a:p>
          <a:p>
            <a:r>
              <a:rPr lang="en-US" dirty="0"/>
              <a:t>Combination Ships</a:t>
            </a:r>
          </a:p>
          <a:p>
            <a:r>
              <a:rPr lang="en-US" dirty="0"/>
              <a:t>Crude Carriers</a:t>
            </a:r>
          </a:p>
          <a:p>
            <a:r>
              <a:rPr lang="en-US" dirty="0"/>
              <a:t>Product and Chemical Carriers</a:t>
            </a:r>
          </a:p>
          <a:p>
            <a:r>
              <a:rPr lang="en-US" dirty="0"/>
              <a:t>Dry-Bulk Carriers</a:t>
            </a:r>
          </a:p>
          <a:p>
            <a:r>
              <a:rPr lang="en-US" dirty="0"/>
              <a:t>Gas Carriers</a:t>
            </a:r>
          </a:p>
          <a:p>
            <a:endParaRPr lang="en-US" dirty="0"/>
          </a:p>
        </p:txBody>
      </p:sp>
    </p:spTree>
    <p:extLst>
      <p:ext uri="{BB962C8B-B14F-4D97-AF65-F5344CB8AC3E}">
        <p14:creationId xmlns:p14="http://schemas.microsoft.com/office/powerpoint/2010/main" val="389552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41" y="945678"/>
            <a:ext cx="8393373" cy="4939372"/>
          </a:xfrm>
          <a:prstGeom prst="rect">
            <a:avLst/>
          </a:prstGeom>
        </p:spPr>
      </p:pic>
      <p:sp>
        <p:nvSpPr>
          <p:cNvPr id="6" name="TextBox 5"/>
          <p:cNvSpPr txBox="1"/>
          <p:nvPr/>
        </p:nvSpPr>
        <p:spPr>
          <a:xfrm>
            <a:off x="500498" y="5642084"/>
            <a:ext cx="5390504"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a:t>
            </a:r>
            <a:r>
              <a:rPr lang="en-US" dirty="0" err="1" smtClean="0">
                <a:solidFill>
                  <a:srgbClr val="000000"/>
                </a:solidFill>
                <a:latin typeface="Lucida Bright" pitchFamily="18" charset="0"/>
              </a:rPr>
              <a:t>Panamax</a:t>
            </a:r>
            <a:r>
              <a:rPr lang="en-US" dirty="0" smtClean="0">
                <a:solidFill>
                  <a:srgbClr val="000000"/>
                </a:solidFill>
                <a:latin typeface="Lucida Bright" pitchFamily="18" charset="0"/>
              </a:rPr>
              <a:t> container ship in the </a:t>
            </a:r>
            <a:r>
              <a:rPr lang="en-US" dirty="0" err="1" smtClean="0">
                <a:solidFill>
                  <a:srgbClr val="000000"/>
                </a:solidFill>
                <a:latin typeface="Lucida Bright" pitchFamily="18" charset="0"/>
              </a:rPr>
              <a:t>Miraflores</a:t>
            </a:r>
            <a:r>
              <a:rPr lang="en-US" dirty="0" smtClean="0">
                <a:solidFill>
                  <a:srgbClr val="000000"/>
                </a:solidFill>
                <a:latin typeface="Lucida Bright" pitchFamily="18" charset="0"/>
              </a:rPr>
              <a:t> Locks on the Panama Canal</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48315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97" y="1490212"/>
            <a:ext cx="7949836" cy="3882899"/>
          </a:xfrm>
          <a:prstGeom prst="rect">
            <a:avLst/>
          </a:prstGeom>
        </p:spPr>
      </p:pic>
      <p:sp>
        <p:nvSpPr>
          <p:cNvPr id="6" name="TextBox 5"/>
          <p:cNvSpPr txBox="1"/>
          <p:nvPr/>
        </p:nvSpPr>
        <p:spPr>
          <a:xfrm>
            <a:off x="4143123" y="5130418"/>
            <a:ext cx="4295058" cy="646331"/>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post-</a:t>
            </a:r>
            <a:r>
              <a:rPr lang="en-US" dirty="0" err="1" smtClean="0">
                <a:solidFill>
                  <a:srgbClr val="000000"/>
                </a:solidFill>
                <a:latin typeface="Lucida Bright" pitchFamily="18" charset="0"/>
              </a:rPr>
              <a:t>Panamax</a:t>
            </a:r>
            <a:r>
              <a:rPr lang="en-US" dirty="0" smtClean="0">
                <a:solidFill>
                  <a:srgbClr val="000000"/>
                </a:solidFill>
                <a:latin typeface="Lucida Bright" pitchFamily="18" charset="0"/>
              </a:rPr>
              <a:t> container ship with 16 containers abreast.</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766940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27" y="1108609"/>
            <a:ext cx="8049775" cy="4717656"/>
          </a:xfrm>
          <a:prstGeom prst="rect">
            <a:avLst/>
          </a:prstGeom>
        </p:spPr>
      </p:pic>
      <p:sp>
        <p:nvSpPr>
          <p:cNvPr id="5" name="TextBox 4"/>
          <p:cNvSpPr txBox="1"/>
          <p:nvPr/>
        </p:nvSpPr>
        <p:spPr>
          <a:xfrm>
            <a:off x="2500439" y="5722520"/>
            <a:ext cx="5820824" cy="369332"/>
          </a:xfrm>
          <a:prstGeom prst="rect">
            <a:avLst/>
          </a:prstGeom>
          <a:solidFill>
            <a:schemeClr val="bg1"/>
          </a:solidFill>
          <a:ln>
            <a:solidFill>
              <a:schemeClr val="tx1"/>
            </a:solidFill>
          </a:ln>
        </p:spPr>
        <p:txBody>
          <a:bodyPr wrap="none" rtlCol="0">
            <a:spAutoFit/>
          </a:bodyPr>
          <a:lstStyle/>
          <a:p>
            <a:r>
              <a:rPr lang="en-US" dirty="0" smtClean="0">
                <a:latin typeface="Lucida Bright" panose="02040602050505020304" pitchFamily="18" charset="0"/>
              </a:rPr>
              <a:t>Containers being loaded below deck, using slides. </a:t>
            </a:r>
            <a:endParaRPr lang="en-US" dirty="0">
              <a:latin typeface="Lucida Bright" panose="02040602050505020304" pitchFamily="18" charset="0"/>
            </a:endParaRPr>
          </a:p>
        </p:txBody>
      </p:sp>
    </p:spTree>
    <p:extLst>
      <p:ext uri="{BB962C8B-B14F-4D97-AF65-F5344CB8AC3E}">
        <p14:creationId xmlns:p14="http://schemas.microsoft.com/office/powerpoint/2010/main" val="1173982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15" y="838429"/>
            <a:ext cx="8011235" cy="5539018"/>
          </a:xfrm>
          <a:prstGeom prst="rect">
            <a:avLst/>
          </a:prstGeom>
        </p:spPr>
      </p:pic>
      <p:sp>
        <p:nvSpPr>
          <p:cNvPr id="6" name="TextBox 5"/>
          <p:cNvSpPr txBox="1"/>
          <p:nvPr/>
        </p:nvSpPr>
        <p:spPr>
          <a:xfrm>
            <a:off x="3374378" y="6192781"/>
            <a:ext cx="4988437" cy="369332"/>
          </a:xfrm>
          <a:prstGeom prst="rect">
            <a:avLst/>
          </a:prstGeom>
          <a:solidFill>
            <a:srgbClr val="FFFFFF">
              <a:alpha val="85000"/>
            </a:srgbClr>
          </a:solidFill>
          <a:ln>
            <a:solidFill>
              <a:srgbClr val="000000"/>
            </a:solidFill>
          </a:ln>
        </p:spPr>
        <p:txBody>
          <a:bodyPr wrap="square" rtlCol="0">
            <a:spAutoFit/>
          </a:bodyPr>
          <a:lstStyle/>
          <a:p>
            <a:r>
              <a:rPr lang="en-US" dirty="0">
                <a:solidFill>
                  <a:srgbClr val="000000"/>
                </a:solidFill>
                <a:latin typeface="Lucida Bright" pitchFamily="18" charset="0"/>
              </a:rPr>
              <a:t>C</a:t>
            </a:r>
            <a:r>
              <a:rPr lang="en-US" dirty="0" smtClean="0">
                <a:solidFill>
                  <a:srgbClr val="000000"/>
                </a:solidFill>
                <a:latin typeface="Lucida Bright" pitchFamily="18" charset="0"/>
              </a:rPr>
              <a:t>ontainers lashed aboard a containership.</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12570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Transportation</a:t>
            </a:r>
            <a:endParaRPr lang="en-US" dirty="0"/>
          </a:p>
        </p:txBody>
      </p:sp>
      <p:sp>
        <p:nvSpPr>
          <p:cNvPr id="3" name="Content Placeholder 2"/>
          <p:cNvSpPr>
            <a:spLocks noGrp="1"/>
          </p:cNvSpPr>
          <p:nvPr>
            <p:ph idx="1"/>
          </p:nvPr>
        </p:nvSpPr>
        <p:spPr/>
        <p:txBody>
          <a:bodyPr/>
          <a:lstStyle/>
          <a:p>
            <a:r>
              <a:rPr lang="en-US" dirty="0"/>
              <a:t>Types of Service</a:t>
            </a:r>
          </a:p>
          <a:p>
            <a:r>
              <a:rPr lang="en-US" dirty="0"/>
              <a:t>Size of Vessels</a:t>
            </a:r>
          </a:p>
          <a:p>
            <a:r>
              <a:rPr lang="en-US" dirty="0"/>
              <a:t>Types of Vessels</a:t>
            </a:r>
          </a:p>
          <a:p>
            <a:r>
              <a:rPr lang="en-US" dirty="0"/>
              <a:t>Flag</a:t>
            </a:r>
          </a:p>
          <a:p>
            <a:r>
              <a:rPr lang="en-US" dirty="0"/>
              <a:t>Liability Conventions</a:t>
            </a:r>
          </a:p>
          <a:p>
            <a:r>
              <a:rPr lang="en-US" dirty="0"/>
              <a:t>Non-Vessel-Operating Common Carriers</a:t>
            </a:r>
          </a:p>
          <a:p>
            <a:r>
              <a:rPr lang="en-US" dirty="0"/>
              <a:t>Security</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95" y="1556025"/>
            <a:ext cx="8425514" cy="4155047"/>
          </a:xfrm>
          <a:prstGeom prst="rect">
            <a:avLst/>
          </a:prstGeom>
        </p:spPr>
      </p:pic>
      <p:sp>
        <p:nvSpPr>
          <p:cNvPr id="6" name="TextBox 5"/>
          <p:cNvSpPr txBox="1"/>
          <p:nvPr/>
        </p:nvSpPr>
        <p:spPr>
          <a:xfrm>
            <a:off x="5632057" y="5616308"/>
            <a:ext cx="3046347" cy="369332"/>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Roll-on/Roll-off ship.</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337179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15" y="957790"/>
            <a:ext cx="7132474" cy="5351517"/>
          </a:xfrm>
          <a:prstGeom prst="rect">
            <a:avLst/>
          </a:prstGeom>
        </p:spPr>
      </p:pic>
      <p:sp>
        <p:nvSpPr>
          <p:cNvPr id="6" name="TextBox 5"/>
          <p:cNvSpPr txBox="1"/>
          <p:nvPr/>
        </p:nvSpPr>
        <p:spPr>
          <a:xfrm>
            <a:off x="3981281" y="6124641"/>
            <a:ext cx="3993117" cy="369332"/>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general cargo (</a:t>
            </a:r>
            <a:r>
              <a:rPr lang="en-US" dirty="0" err="1" smtClean="0">
                <a:solidFill>
                  <a:srgbClr val="000000"/>
                </a:solidFill>
                <a:latin typeface="Lucida Bright" pitchFamily="18" charset="0"/>
              </a:rPr>
              <a:t>breakbulk</a:t>
            </a:r>
            <a:r>
              <a:rPr lang="en-US" dirty="0" smtClean="0">
                <a:solidFill>
                  <a:srgbClr val="000000"/>
                </a:solidFill>
                <a:latin typeface="Lucida Bright" pitchFamily="18" charset="0"/>
              </a:rPr>
              <a:t>) ship.</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494950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95" y="839596"/>
            <a:ext cx="8425514" cy="5587905"/>
          </a:xfrm>
          <a:prstGeom prst="rect">
            <a:avLst/>
          </a:prstGeom>
        </p:spPr>
      </p:pic>
      <p:sp>
        <p:nvSpPr>
          <p:cNvPr id="6" name="TextBox 5"/>
          <p:cNvSpPr txBox="1"/>
          <p:nvPr/>
        </p:nvSpPr>
        <p:spPr>
          <a:xfrm>
            <a:off x="5761529" y="6242835"/>
            <a:ext cx="2700084" cy="369332"/>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combination ship.</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283739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04" y="1325495"/>
            <a:ext cx="7436579" cy="4616106"/>
          </a:xfrm>
          <a:prstGeom prst="rect">
            <a:avLst/>
          </a:prstGeom>
        </p:spPr>
      </p:pic>
      <p:sp>
        <p:nvSpPr>
          <p:cNvPr id="6" name="TextBox 5"/>
          <p:cNvSpPr txBox="1"/>
          <p:nvPr/>
        </p:nvSpPr>
        <p:spPr>
          <a:xfrm>
            <a:off x="978289" y="5803101"/>
            <a:ext cx="4330085" cy="369332"/>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very large crude carrier (VLCC).</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94474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22" y="1233253"/>
            <a:ext cx="8428527" cy="4515647"/>
          </a:xfrm>
          <a:prstGeom prst="rect">
            <a:avLst/>
          </a:prstGeom>
        </p:spPr>
      </p:pic>
      <p:sp>
        <p:nvSpPr>
          <p:cNvPr id="6" name="TextBox 5"/>
          <p:cNvSpPr txBox="1"/>
          <p:nvPr/>
        </p:nvSpPr>
        <p:spPr>
          <a:xfrm>
            <a:off x="614149" y="5564234"/>
            <a:ext cx="3569433" cy="369332"/>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chemical or product carrier.</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4216068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37" y="954661"/>
            <a:ext cx="7938021" cy="5292014"/>
          </a:xfrm>
          <a:prstGeom prst="rect">
            <a:avLst/>
          </a:prstGeom>
        </p:spPr>
      </p:pic>
      <p:sp>
        <p:nvSpPr>
          <p:cNvPr id="6" name="TextBox 5"/>
          <p:cNvSpPr txBox="1"/>
          <p:nvPr/>
        </p:nvSpPr>
        <p:spPr>
          <a:xfrm>
            <a:off x="614149" y="6108176"/>
            <a:ext cx="2266615" cy="369332"/>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dry-bulk carrier.</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482384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80" y="1658201"/>
            <a:ext cx="7908290" cy="3666570"/>
          </a:xfrm>
          <a:prstGeom prst="rect">
            <a:avLst/>
          </a:prstGeom>
        </p:spPr>
      </p:pic>
      <p:sp>
        <p:nvSpPr>
          <p:cNvPr id="6" name="TextBox 5"/>
          <p:cNvSpPr txBox="1"/>
          <p:nvPr/>
        </p:nvSpPr>
        <p:spPr>
          <a:xfrm>
            <a:off x="4439625" y="5207940"/>
            <a:ext cx="3692297" cy="369332"/>
          </a:xfrm>
          <a:prstGeom prst="rect">
            <a:avLst/>
          </a:prstGeom>
          <a:solidFill>
            <a:srgbClr val="FFFFFF">
              <a:alpha val="85000"/>
            </a:srgbClr>
          </a:solidFill>
          <a:ln>
            <a:solidFill>
              <a:srgbClr val="000000"/>
            </a:solidFill>
          </a:ln>
        </p:spPr>
        <p:txBody>
          <a:bodyPr wrap="square" rtlCol="0">
            <a:spAutoFit/>
          </a:bodyPr>
          <a:lstStyle/>
          <a:p>
            <a:r>
              <a:rPr lang="en-US" dirty="0" smtClean="0">
                <a:solidFill>
                  <a:srgbClr val="000000"/>
                </a:solidFill>
                <a:latin typeface="Lucida Bright" pitchFamily="18" charset="0"/>
              </a:rPr>
              <a:t>A liquefied natural gas carrier.</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18271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Flag</a:t>
            </a:r>
            <a:endParaRPr lang="en-US" dirty="0"/>
          </a:p>
        </p:txBody>
      </p:sp>
      <p:sp>
        <p:nvSpPr>
          <p:cNvPr id="3" name="Content Placeholder 2"/>
          <p:cNvSpPr>
            <a:spLocks noGrp="1"/>
          </p:cNvSpPr>
          <p:nvPr>
            <p:ph idx="1"/>
          </p:nvPr>
        </p:nvSpPr>
        <p:spPr/>
        <p:txBody>
          <a:bodyPr/>
          <a:lstStyle/>
          <a:p>
            <a:pPr marL="0" indent="0">
              <a:buNone/>
            </a:pPr>
            <a:r>
              <a:rPr lang="en-US" sz="2000" dirty="0"/>
              <a:t>According to international convention, every ship must be registered in a specific country and fly that country’s flag</a:t>
            </a:r>
            <a:r>
              <a:rPr lang="en-US" sz="2000" dirty="0" smtClean="0"/>
              <a:t>.</a:t>
            </a:r>
            <a:endParaRPr lang="en-US" sz="2000" dirty="0"/>
          </a:p>
          <a:p>
            <a:pPr marL="0" indent="0">
              <a:buNone/>
            </a:pPr>
            <a:r>
              <a:rPr lang="en-US" sz="2000" dirty="0"/>
              <a:t>The country in which a ship is registered determines</a:t>
            </a:r>
            <a:r>
              <a:rPr lang="en-US" sz="2000" dirty="0" smtClean="0"/>
              <a:t>:</a:t>
            </a:r>
            <a:endParaRPr lang="en-US" sz="2000" dirty="0"/>
          </a:p>
          <a:p>
            <a:pPr marL="800100" lvl="1" indent="-342900"/>
            <a:r>
              <a:rPr lang="en-US" sz="2000" dirty="0"/>
              <a:t>The laws that are applicable onboard the ship (the ship is an extension of the country’s territory)</a:t>
            </a:r>
          </a:p>
          <a:p>
            <a:pPr marL="800100" lvl="1" indent="-342900"/>
            <a:r>
              <a:rPr lang="en-US" sz="2000" dirty="0"/>
              <a:t>The taxes that the ship owners will pay</a:t>
            </a:r>
          </a:p>
          <a:p>
            <a:pPr marL="800100" lvl="1" indent="-342900"/>
            <a:r>
              <a:rPr lang="en-US" sz="2000" dirty="0"/>
              <a:t>The regulations that are followed onboard the ship, and their corresponding </a:t>
            </a:r>
            <a:r>
              <a:rPr lang="en-US" sz="2000" dirty="0" smtClean="0"/>
              <a:t>costs.</a:t>
            </a:r>
          </a:p>
          <a:p>
            <a:pPr indent="0">
              <a:buNone/>
            </a:pPr>
            <a:r>
              <a:rPr lang="en-US" sz="2000" dirty="0"/>
              <a:t>In most instances, ship owners have the ability to </a:t>
            </a:r>
            <a:r>
              <a:rPr lang="en-US" sz="2000" dirty="0" smtClean="0"/>
              <a:t>choose  </a:t>
            </a:r>
            <a:r>
              <a:rPr lang="en-US" sz="2000" dirty="0"/>
              <a:t>the flag that their ship will fly. </a:t>
            </a:r>
          </a:p>
          <a:p>
            <a:pPr indent="0">
              <a:buNone/>
            </a:pPr>
            <a:endParaRPr lang="en-US" dirty="0" smtClean="0"/>
          </a:p>
          <a:p>
            <a:pPr marL="571500" indent="-342900"/>
            <a:endParaRPr lang="en-US" dirty="0" smtClean="0"/>
          </a:p>
        </p:txBody>
      </p:sp>
    </p:spTree>
    <p:extLst>
      <p:ext uri="{BB962C8B-B14F-4D97-AF65-F5344CB8AC3E}">
        <p14:creationId xmlns:p14="http://schemas.microsoft.com/office/powerpoint/2010/main" val="1427883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Flag Choice</a:t>
            </a:r>
            <a:endParaRPr lang="en-US" dirty="0"/>
          </a:p>
        </p:txBody>
      </p:sp>
      <p:sp>
        <p:nvSpPr>
          <p:cNvPr id="3" name="Content Placeholder 2"/>
          <p:cNvSpPr>
            <a:spLocks noGrp="1"/>
          </p:cNvSpPr>
          <p:nvPr>
            <p:ph idx="1"/>
          </p:nvPr>
        </p:nvSpPr>
        <p:spPr>
          <a:xfrm>
            <a:off x="498475" y="1981200"/>
            <a:ext cx="7035089" cy="4144963"/>
          </a:xfrm>
        </p:spPr>
        <p:txBody>
          <a:bodyPr>
            <a:normAutofit/>
          </a:bodyPr>
          <a:lstStyle/>
          <a:p>
            <a:pPr marL="0" indent="0">
              <a:buNone/>
            </a:pPr>
            <a:r>
              <a:rPr lang="en-US" sz="2000" dirty="0"/>
              <a:t>Ship owners tend to choose flags that have low costs and few regulations. Such flags are called </a:t>
            </a:r>
            <a:r>
              <a:rPr lang="en-US" sz="2000" b="1" dirty="0"/>
              <a:t>flags of convenience</a:t>
            </a:r>
            <a:r>
              <a:rPr lang="en-US" sz="2000" dirty="0" smtClean="0"/>
              <a:t>.</a:t>
            </a:r>
            <a:endParaRPr lang="en-US" sz="2000" dirty="0"/>
          </a:p>
          <a:p>
            <a:pPr marL="0" indent="0">
              <a:buNone/>
            </a:pPr>
            <a:r>
              <a:rPr lang="en-US" sz="2000" dirty="0"/>
              <a:t>The countries that are considered to have “flags of convenience” are</a:t>
            </a:r>
            <a:r>
              <a:rPr lang="en-US" sz="2000" dirty="0" smtClean="0"/>
              <a:t>:</a:t>
            </a:r>
            <a:endParaRPr lang="en-US" sz="2000" dirty="0"/>
          </a:p>
          <a:p>
            <a:pPr marL="750888" lvl="4" indent="-285750"/>
            <a:r>
              <a:rPr lang="en-US" sz="2000" dirty="0"/>
              <a:t>Panama</a:t>
            </a:r>
          </a:p>
          <a:p>
            <a:pPr marL="750888" lvl="4" indent="-285750"/>
            <a:r>
              <a:rPr lang="en-US" sz="2000" dirty="0" smtClean="0"/>
              <a:t>Liberia</a:t>
            </a:r>
          </a:p>
          <a:p>
            <a:pPr marL="750888" lvl="4" indent="-285750"/>
            <a:r>
              <a:rPr lang="en-US" sz="2000" dirty="0" smtClean="0"/>
              <a:t>as </a:t>
            </a:r>
            <a:r>
              <a:rPr lang="en-US" sz="2000" dirty="0"/>
              <a:t>well as a handful of other small countries.</a:t>
            </a:r>
          </a:p>
          <a:p>
            <a:pPr marL="0" indent="0">
              <a:buNone/>
            </a:pPr>
            <a:r>
              <a:rPr lang="en-US" sz="2000" dirty="0"/>
              <a:t>Not all countries that allow ships from any nationality to fly their flag are “flags of convenience.” Most just have either an open registry or a </a:t>
            </a:r>
            <a:r>
              <a:rPr lang="en-US" sz="2000" dirty="0" smtClean="0"/>
              <a:t>secondary </a:t>
            </a:r>
            <a:r>
              <a:rPr lang="en-US" sz="2000" dirty="0"/>
              <a:t>registry which are just convenient to ship owners</a:t>
            </a:r>
            <a:r>
              <a:rPr lang="en-US" sz="2000" dirty="0" smtClean="0"/>
              <a:t>.</a:t>
            </a:r>
            <a:endParaRPr lang="en-US" sz="2000" dirty="0"/>
          </a:p>
        </p:txBody>
      </p:sp>
    </p:spTree>
    <p:extLst>
      <p:ext uri="{BB962C8B-B14F-4D97-AF65-F5344CB8AC3E}">
        <p14:creationId xmlns:p14="http://schemas.microsoft.com/office/powerpoint/2010/main" val="1432487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Fleet by Flag of Registry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1076458"/>
              </p:ext>
            </p:extLst>
          </p:nvPr>
        </p:nvGraphicFramePr>
        <p:xfrm>
          <a:off x="498475" y="1992573"/>
          <a:ext cx="7556499" cy="4067867"/>
        </p:xfrm>
        <a:graphic>
          <a:graphicData uri="http://schemas.openxmlformats.org/drawingml/2006/table">
            <a:tbl>
              <a:tblPr firstRow="1" bandRow="1">
                <a:tableStyleId>{073A0DAA-6AF3-43AB-8588-CEC1D06C72B9}</a:tableStyleId>
              </a:tblPr>
              <a:tblGrid>
                <a:gridCol w="2518833">
                  <a:extLst>
                    <a:ext uri="{9D8B030D-6E8A-4147-A177-3AD203B41FA5}">
                      <a16:colId xmlns:a16="http://schemas.microsoft.com/office/drawing/2014/main" val="20000"/>
                    </a:ext>
                  </a:extLst>
                </a:gridCol>
                <a:gridCol w="2518833">
                  <a:extLst>
                    <a:ext uri="{9D8B030D-6E8A-4147-A177-3AD203B41FA5}">
                      <a16:colId xmlns:a16="http://schemas.microsoft.com/office/drawing/2014/main" val="20001"/>
                    </a:ext>
                  </a:extLst>
                </a:gridCol>
                <a:gridCol w="2518833">
                  <a:extLst>
                    <a:ext uri="{9D8B030D-6E8A-4147-A177-3AD203B41FA5}">
                      <a16:colId xmlns:a16="http://schemas.microsoft.com/office/drawing/2014/main" val="20002"/>
                    </a:ext>
                  </a:extLst>
                </a:gridCol>
              </a:tblGrid>
              <a:tr h="359467">
                <a:tc>
                  <a:txBody>
                    <a:bodyPr/>
                    <a:lstStyle/>
                    <a:p>
                      <a:pPr algn="ctr"/>
                      <a:r>
                        <a:rPr lang="en-US" dirty="0" smtClean="0"/>
                        <a:t>Country</a:t>
                      </a:r>
                      <a:endParaRPr lang="en-US" dirty="0"/>
                    </a:p>
                  </a:txBody>
                  <a:tcPr/>
                </a:tc>
                <a:tc>
                  <a:txBody>
                    <a:bodyPr/>
                    <a:lstStyle/>
                    <a:p>
                      <a:pPr algn="ctr"/>
                      <a:r>
                        <a:rPr lang="en-US" dirty="0" smtClean="0"/>
                        <a:t>Number of Vessels</a:t>
                      </a:r>
                      <a:endParaRPr lang="en-US" dirty="0"/>
                    </a:p>
                  </a:txBody>
                  <a:tcPr/>
                </a:tc>
                <a:tc>
                  <a:txBody>
                    <a:bodyPr/>
                    <a:lstStyle/>
                    <a:p>
                      <a:pPr algn="ctr"/>
                      <a:r>
                        <a:rPr lang="en-US" dirty="0" smtClean="0"/>
                        <a:t>Total DWT (in 000s)</a:t>
                      </a:r>
                      <a:endParaRPr lang="en-US"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Panama</a:t>
                      </a:r>
                    </a:p>
                  </a:txBody>
                  <a:tcPr/>
                </a:tc>
                <a:tc>
                  <a:txBody>
                    <a:bodyPr/>
                    <a:lstStyle/>
                    <a:p>
                      <a:pPr algn="ctr"/>
                      <a:r>
                        <a:rPr lang="en-US" dirty="0" smtClean="0"/>
                        <a:t>8,153</a:t>
                      </a:r>
                      <a:endParaRPr lang="en-US" dirty="0"/>
                    </a:p>
                  </a:txBody>
                  <a:tcPr/>
                </a:tc>
                <a:tc>
                  <a:txBody>
                    <a:bodyPr/>
                    <a:lstStyle/>
                    <a:p>
                      <a:pPr algn="ctr"/>
                      <a:r>
                        <a:rPr lang="en-US" dirty="0" smtClean="0"/>
                        <a:t>334,368</a:t>
                      </a:r>
                      <a:endParaRPr lang="en-US" dirty="0"/>
                    </a:p>
                  </a:txBody>
                  <a:tcPr/>
                </a:tc>
                <a:extLst>
                  <a:ext uri="{0D108BD9-81ED-4DB2-BD59-A6C34878D82A}">
                    <a16:rowId xmlns:a16="http://schemas.microsoft.com/office/drawing/2014/main" val="10001"/>
                  </a:ext>
                </a:extLst>
              </a:tr>
              <a:tr h="370840">
                <a:tc>
                  <a:txBody>
                    <a:bodyPr/>
                    <a:lstStyle/>
                    <a:p>
                      <a:r>
                        <a:rPr lang="en-US" dirty="0" smtClean="0"/>
                        <a:t>Liberia</a:t>
                      </a:r>
                      <a:endParaRPr lang="en-US" dirty="0"/>
                    </a:p>
                  </a:txBody>
                  <a:tcPr/>
                </a:tc>
                <a:tc>
                  <a:txBody>
                    <a:bodyPr/>
                    <a:lstStyle/>
                    <a:p>
                      <a:pPr algn="ctr"/>
                      <a:r>
                        <a:rPr lang="en-US" dirty="0" smtClean="0"/>
                        <a:t>3,185</a:t>
                      </a:r>
                      <a:endParaRPr lang="en-US" dirty="0"/>
                    </a:p>
                  </a:txBody>
                  <a:tcPr/>
                </a:tc>
                <a:tc>
                  <a:txBody>
                    <a:bodyPr/>
                    <a:lstStyle/>
                    <a:p>
                      <a:pPr algn="ctr"/>
                      <a:r>
                        <a:rPr lang="en-US" dirty="0" smtClean="0"/>
                        <a:t>206,351</a:t>
                      </a:r>
                      <a:endParaRPr lang="en-US" dirty="0"/>
                    </a:p>
                  </a:txBody>
                  <a:tcPr/>
                </a:tc>
                <a:extLst>
                  <a:ext uri="{0D108BD9-81ED-4DB2-BD59-A6C34878D82A}">
                    <a16:rowId xmlns:a16="http://schemas.microsoft.com/office/drawing/2014/main" val="10002"/>
                  </a:ext>
                </a:extLst>
              </a:tr>
              <a:tr h="370840">
                <a:tc>
                  <a:txBody>
                    <a:bodyPr/>
                    <a:lstStyle/>
                    <a:p>
                      <a:r>
                        <a:rPr lang="en-US" dirty="0" smtClean="0"/>
                        <a:t>Marshall Islands</a:t>
                      </a:r>
                      <a:endParaRPr lang="en-US" dirty="0"/>
                    </a:p>
                  </a:txBody>
                  <a:tcPr/>
                </a:tc>
                <a:tc>
                  <a:txBody>
                    <a:bodyPr/>
                    <a:lstStyle/>
                    <a:p>
                      <a:pPr algn="ctr"/>
                      <a:r>
                        <a:rPr lang="en-US" dirty="0" smtClean="0"/>
                        <a:t>2,943</a:t>
                      </a:r>
                      <a:endParaRPr lang="en-US" dirty="0"/>
                    </a:p>
                  </a:txBody>
                  <a:tcPr/>
                </a:tc>
                <a:tc>
                  <a:txBody>
                    <a:bodyPr/>
                    <a:lstStyle/>
                    <a:p>
                      <a:pPr algn="ctr"/>
                      <a:r>
                        <a:rPr lang="en-US" dirty="0" smtClean="0"/>
                        <a:t>200,069</a:t>
                      </a:r>
                      <a:endParaRPr lang="en-US" dirty="0"/>
                    </a:p>
                  </a:txBody>
                  <a:tcPr/>
                </a:tc>
                <a:extLst>
                  <a:ext uri="{0D108BD9-81ED-4DB2-BD59-A6C34878D82A}">
                    <a16:rowId xmlns:a16="http://schemas.microsoft.com/office/drawing/2014/main" val="10003"/>
                  </a:ext>
                </a:extLst>
              </a:tr>
              <a:tr h="370840">
                <a:tc>
                  <a:txBody>
                    <a:bodyPr/>
                    <a:lstStyle/>
                    <a:p>
                      <a:r>
                        <a:rPr lang="en-US" dirty="0" smtClean="0"/>
                        <a:t>Hong Kong</a:t>
                      </a:r>
                      <a:endParaRPr lang="en-US" dirty="0"/>
                    </a:p>
                  </a:txBody>
                  <a:tcPr/>
                </a:tc>
                <a:tc>
                  <a:txBody>
                    <a:bodyPr/>
                    <a:lstStyle/>
                    <a:p>
                      <a:pPr algn="ctr"/>
                      <a:r>
                        <a:rPr lang="en-US" dirty="0" smtClean="0"/>
                        <a:t>2,515</a:t>
                      </a:r>
                      <a:endParaRPr lang="en-US" dirty="0"/>
                    </a:p>
                  </a:txBody>
                  <a:tcPr/>
                </a:tc>
                <a:tc>
                  <a:txBody>
                    <a:bodyPr/>
                    <a:lstStyle/>
                    <a:p>
                      <a:pPr algn="ctr"/>
                      <a:r>
                        <a:rPr lang="en-US" dirty="0" smtClean="0"/>
                        <a:t>161,787</a:t>
                      </a:r>
                      <a:endParaRPr lang="en-US" dirty="0"/>
                    </a:p>
                  </a:txBody>
                  <a:tcPr/>
                </a:tc>
                <a:extLst>
                  <a:ext uri="{0D108BD9-81ED-4DB2-BD59-A6C34878D82A}">
                    <a16:rowId xmlns:a16="http://schemas.microsoft.com/office/drawing/2014/main" val="10004"/>
                  </a:ext>
                </a:extLst>
              </a:tr>
              <a:tr h="370840">
                <a:tc>
                  <a:txBody>
                    <a:bodyPr/>
                    <a:lstStyle/>
                    <a:p>
                      <a:r>
                        <a:rPr lang="en-US" dirty="0" smtClean="0"/>
                        <a:t>Singapore</a:t>
                      </a:r>
                      <a:endParaRPr lang="en-US" dirty="0"/>
                    </a:p>
                  </a:txBody>
                  <a:tcPr/>
                </a:tc>
                <a:tc>
                  <a:txBody>
                    <a:bodyPr/>
                    <a:lstStyle/>
                    <a:p>
                      <a:pPr algn="ctr"/>
                      <a:r>
                        <a:rPr lang="en-US" dirty="0" smtClean="0"/>
                        <a:t>3,607</a:t>
                      </a:r>
                      <a:endParaRPr lang="en-US" dirty="0"/>
                    </a:p>
                  </a:txBody>
                  <a:tcPr/>
                </a:tc>
                <a:tc>
                  <a:txBody>
                    <a:bodyPr/>
                    <a:lstStyle/>
                    <a:p>
                      <a:pPr algn="ctr"/>
                      <a:r>
                        <a:rPr lang="en-US" dirty="0" smtClean="0"/>
                        <a:t>127,193</a:t>
                      </a:r>
                      <a:endParaRPr lang="en-US" dirty="0"/>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Malta</a:t>
                      </a:r>
                    </a:p>
                  </a:txBody>
                  <a:tcPr/>
                </a:tc>
                <a:tc>
                  <a:txBody>
                    <a:bodyPr/>
                    <a:lstStyle/>
                    <a:p>
                      <a:pPr algn="ctr"/>
                      <a:r>
                        <a:rPr lang="en-US" dirty="0" smtClean="0"/>
                        <a:t>2,101</a:t>
                      </a:r>
                      <a:endParaRPr lang="en-US" dirty="0"/>
                    </a:p>
                  </a:txBody>
                  <a:tcPr/>
                </a:tc>
                <a:tc>
                  <a:txBody>
                    <a:bodyPr/>
                    <a:lstStyle/>
                    <a:p>
                      <a:pPr algn="ctr"/>
                      <a:r>
                        <a:rPr lang="en-US" dirty="0" smtClean="0"/>
                        <a:t>94,992</a:t>
                      </a:r>
                      <a:endParaRPr lang="en-US" dirty="0"/>
                    </a:p>
                  </a:txBody>
                  <a:tcPr/>
                </a:tc>
                <a:extLst>
                  <a:ext uri="{0D108BD9-81ED-4DB2-BD59-A6C34878D82A}">
                    <a16:rowId xmlns:a16="http://schemas.microsoft.com/office/drawing/2014/main" val="10006"/>
                  </a:ext>
                </a:extLst>
              </a:tr>
              <a:tr h="370840">
                <a:tc>
                  <a:txBody>
                    <a:bodyPr/>
                    <a:lstStyle/>
                    <a:p>
                      <a:r>
                        <a:rPr lang="en-US" dirty="0" smtClean="0"/>
                        <a:t>Bahamas</a:t>
                      </a:r>
                      <a:endParaRPr lang="en-US" dirty="0"/>
                    </a:p>
                  </a:txBody>
                  <a:tcPr/>
                </a:tc>
                <a:tc>
                  <a:txBody>
                    <a:bodyPr/>
                    <a:lstStyle/>
                    <a:p>
                      <a:pPr algn="ctr"/>
                      <a:r>
                        <a:rPr lang="en-US" dirty="0" smtClean="0"/>
                        <a:t>1,450</a:t>
                      </a:r>
                      <a:endParaRPr lang="en-US" dirty="0"/>
                    </a:p>
                  </a:txBody>
                  <a:tcPr/>
                </a:tc>
                <a:tc>
                  <a:txBody>
                    <a:bodyPr/>
                    <a:lstStyle/>
                    <a:p>
                      <a:pPr algn="ctr"/>
                      <a:r>
                        <a:rPr lang="en-US" dirty="0" smtClean="0"/>
                        <a:t>79,541</a:t>
                      </a:r>
                      <a:endParaRPr lang="en-US" dirty="0"/>
                    </a:p>
                  </a:txBody>
                  <a:tcPr/>
                </a:tc>
                <a:extLst>
                  <a:ext uri="{0D108BD9-81ED-4DB2-BD59-A6C34878D82A}">
                    <a16:rowId xmlns:a16="http://schemas.microsoft.com/office/drawing/2014/main" val="10007"/>
                  </a:ext>
                </a:extLst>
              </a:tr>
              <a:tr h="370840">
                <a:tc>
                  <a:txBody>
                    <a:bodyPr/>
                    <a:lstStyle/>
                    <a:p>
                      <a:r>
                        <a:rPr lang="en-US" dirty="0" smtClean="0"/>
                        <a:t>China</a:t>
                      </a:r>
                      <a:endParaRPr lang="en-US" dirty="0"/>
                    </a:p>
                  </a:txBody>
                  <a:tcPr/>
                </a:tc>
                <a:tc>
                  <a:txBody>
                    <a:bodyPr/>
                    <a:lstStyle/>
                    <a:p>
                      <a:pPr algn="ctr"/>
                      <a:r>
                        <a:rPr lang="en-US" dirty="0" smtClean="0"/>
                        <a:t>4.052</a:t>
                      </a:r>
                      <a:endParaRPr lang="en-US" dirty="0"/>
                    </a:p>
                  </a:txBody>
                  <a:tcPr/>
                </a:tc>
                <a:tc>
                  <a:txBody>
                    <a:bodyPr/>
                    <a:lstStyle/>
                    <a:p>
                      <a:pPr algn="ctr"/>
                      <a:r>
                        <a:rPr lang="en-US" dirty="0" smtClean="0"/>
                        <a:t>75,568</a:t>
                      </a:r>
                      <a:endParaRPr lang="en-US" dirty="0"/>
                    </a:p>
                  </a:txBody>
                  <a:tcPr/>
                </a:tc>
                <a:extLst>
                  <a:ext uri="{0D108BD9-81ED-4DB2-BD59-A6C34878D82A}">
                    <a16:rowId xmlns:a16="http://schemas.microsoft.com/office/drawing/2014/main" val="10008"/>
                  </a:ext>
                </a:extLst>
              </a:tr>
              <a:tr h="370840">
                <a:tc>
                  <a:txBody>
                    <a:bodyPr/>
                    <a:lstStyle/>
                    <a:p>
                      <a:r>
                        <a:rPr lang="en-US" dirty="0" smtClean="0"/>
                        <a:t>Greece</a:t>
                      </a:r>
                      <a:endParaRPr lang="en-US" dirty="0"/>
                    </a:p>
                  </a:txBody>
                  <a:tcPr/>
                </a:tc>
                <a:tc>
                  <a:txBody>
                    <a:bodyPr/>
                    <a:lstStyle/>
                    <a:p>
                      <a:pPr algn="ctr"/>
                      <a:r>
                        <a:rPr lang="en-US" dirty="0" smtClean="0"/>
                        <a:t>1,386</a:t>
                      </a:r>
                      <a:endParaRPr lang="en-US" dirty="0"/>
                    </a:p>
                  </a:txBody>
                  <a:tcPr/>
                </a:tc>
                <a:tc>
                  <a:txBody>
                    <a:bodyPr/>
                    <a:lstStyle/>
                    <a:p>
                      <a:pPr algn="ctr"/>
                      <a:r>
                        <a:rPr lang="en-US" dirty="0" smtClean="0"/>
                        <a:t>73,568</a:t>
                      </a:r>
                      <a:endParaRPr lang="en-US" dirty="0"/>
                    </a:p>
                  </a:txBody>
                  <a:tcPr/>
                </a:tc>
                <a:extLst>
                  <a:ext uri="{0D108BD9-81ED-4DB2-BD59-A6C34878D82A}">
                    <a16:rowId xmlns:a16="http://schemas.microsoft.com/office/drawing/2014/main" val="10009"/>
                  </a:ext>
                </a:extLst>
              </a:tr>
              <a:tr h="370840">
                <a:tc>
                  <a:txBody>
                    <a:bodyPr/>
                    <a:lstStyle/>
                    <a:p>
                      <a:r>
                        <a:rPr lang="en-US" dirty="0" smtClean="0"/>
                        <a:t>Cyprus</a:t>
                      </a:r>
                      <a:endParaRPr lang="en-US" dirty="0"/>
                    </a:p>
                  </a:txBody>
                  <a:tcPr/>
                </a:tc>
                <a:tc>
                  <a:txBody>
                    <a:bodyPr/>
                    <a:lstStyle/>
                    <a:p>
                      <a:pPr algn="ctr"/>
                      <a:r>
                        <a:rPr lang="en-US" dirty="0" smtClean="0"/>
                        <a:t>1,053</a:t>
                      </a:r>
                      <a:endParaRPr lang="en-US" dirty="0"/>
                    </a:p>
                  </a:txBody>
                  <a:tcPr/>
                </a:tc>
                <a:tc>
                  <a:txBody>
                    <a:bodyPr/>
                    <a:lstStyle/>
                    <a:p>
                      <a:pPr algn="ctr"/>
                      <a:r>
                        <a:rPr lang="en-US" dirty="0" smtClean="0"/>
                        <a:t>33,313</a:t>
                      </a:r>
                      <a:endParaRPr lang="en-US"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76771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Service</a:t>
            </a:r>
            <a:endParaRPr lang="en-US" dirty="0"/>
          </a:p>
        </p:txBody>
      </p:sp>
      <p:sp>
        <p:nvSpPr>
          <p:cNvPr id="3" name="Content Placeholder 2"/>
          <p:cNvSpPr>
            <a:spLocks noGrp="1"/>
          </p:cNvSpPr>
          <p:nvPr>
            <p:ph idx="1"/>
          </p:nvPr>
        </p:nvSpPr>
        <p:spPr/>
        <p:txBody>
          <a:bodyPr/>
          <a:lstStyle/>
          <a:p>
            <a:pPr marL="0" indent="0">
              <a:buNone/>
            </a:pPr>
            <a:r>
              <a:rPr lang="en-US" sz="2000" dirty="0" smtClean="0"/>
              <a:t>Ocean cargo moves under </a:t>
            </a:r>
            <a:r>
              <a:rPr lang="en-US" sz="2000" dirty="0"/>
              <a:t>one of two types of services</a:t>
            </a:r>
            <a:r>
              <a:rPr lang="en-US" sz="2000" dirty="0" smtClean="0"/>
              <a:t>:</a:t>
            </a:r>
          </a:p>
          <a:p>
            <a:r>
              <a:rPr lang="en-US" sz="2000" dirty="0" smtClean="0"/>
              <a:t>Liner Service</a:t>
            </a:r>
          </a:p>
          <a:p>
            <a:pPr marL="228600" lvl="1" indent="0">
              <a:buNone/>
            </a:pPr>
            <a:r>
              <a:rPr lang="en-US" dirty="0"/>
              <a:t>A </a:t>
            </a:r>
            <a:r>
              <a:rPr lang="en-US" dirty="0" smtClean="0"/>
              <a:t>service provided by a ship </a:t>
            </a:r>
            <a:r>
              <a:rPr lang="en-US" dirty="0"/>
              <a:t>that operates on a regular schedule, traveling from a group of ports to another group of ports.</a:t>
            </a:r>
          </a:p>
          <a:p>
            <a:r>
              <a:rPr lang="en-US" sz="2000" dirty="0" smtClean="0"/>
              <a:t>Tramp Service</a:t>
            </a:r>
          </a:p>
          <a:p>
            <a:pPr marL="228600" lvl="1" indent="0">
              <a:buNone/>
            </a:pPr>
            <a:r>
              <a:rPr lang="en-US" altLang="zh-TW" dirty="0">
                <a:ea typeface="新細明體" charset="-120"/>
              </a:rPr>
              <a:t>A </a:t>
            </a:r>
            <a:r>
              <a:rPr lang="en-US" altLang="zh-TW" dirty="0" smtClean="0">
                <a:ea typeface="新細明體" charset="-120"/>
              </a:rPr>
              <a:t>service provided by a ship </a:t>
            </a:r>
            <a:r>
              <a:rPr lang="en-US" altLang="zh-TW" dirty="0">
                <a:ea typeface="新細明體" charset="-120"/>
              </a:rPr>
              <a:t>that does not operate on a regular schedule and is available to be chartered for any voyage, from </a:t>
            </a:r>
            <a:r>
              <a:rPr lang="en-US" altLang="zh-TW" dirty="0" smtClean="0">
                <a:ea typeface="新細明體" charset="-120"/>
              </a:rPr>
              <a:t>  any </a:t>
            </a:r>
            <a:r>
              <a:rPr lang="en-US" altLang="zh-TW" dirty="0">
                <a:ea typeface="新細明體" charset="-120"/>
              </a:rPr>
              <a:t>port to any port.</a:t>
            </a:r>
            <a:endParaRPr lang="en-US" dirty="0"/>
          </a:p>
          <a:p>
            <a:pPr marL="228600" lvl="1" indent="0">
              <a:buNone/>
            </a:pPr>
            <a:endParaRPr lang="en-US" dirty="0"/>
          </a:p>
          <a:p>
            <a:pPr marL="0" indent="0">
              <a:buNone/>
            </a:pPr>
            <a:endParaRPr lang="en-US" dirty="0"/>
          </a:p>
        </p:txBody>
      </p:sp>
    </p:spTree>
    <p:extLst>
      <p:ext uri="{BB962C8B-B14F-4D97-AF65-F5344CB8AC3E}">
        <p14:creationId xmlns:p14="http://schemas.microsoft.com/office/powerpoint/2010/main" val="2278648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Liability Conventions</a:t>
            </a:r>
            <a:endParaRPr lang="en-US" dirty="0"/>
          </a:p>
        </p:txBody>
      </p:sp>
      <p:sp>
        <p:nvSpPr>
          <p:cNvPr id="3" name="Content Placeholder 2"/>
          <p:cNvSpPr>
            <a:spLocks noGrp="1"/>
          </p:cNvSpPr>
          <p:nvPr>
            <p:ph idx="1"/>
          </p:nvPr>
        </p:nvSpPr>
        <p:spPr/>
        <p:txBody>
          <a:bodyPr/>
          <a:lstStyle/>
          <a:p>
            <a:r>
              <a:rPr lang="en-US" sz="2000" dirty="0" smtClean="0"/>
              <a:t>Hague Rules</a:t>
            </a:r>
          </a:p>
          <a:p>
            <a:pPr marL="228600" lvl="1" indent="0">
              <a:buNone/>
            </a:pPr>
            <a:r>
              <a:rPr lang="en-US" dirty="0"/>
              <a:t>A 1924 convention that limits carriers’ liability to $500 per package. This is the convention followed by the United States and U.S. carriers. </a:t>
            </a:r>
            <a:endParaRPr lang="en-US" b="1" dirty="0"/>
          </a:p>
          <a:p>
            <a:pPr marL="228600" lvl="1" indent="0">
              <a:buNone/>
            </a:pPr>
            <a:r>
              <a:rPr lang="en-US" dirty="0" smtClean="0"/>
              <a:t>It also allows carriers to invoke seventeen defenses to avoid liability.</a:t>
            </a:r>
          </a:p>
          <a:p>
            <a:r>
              <a:rPr lang="en-US" sz="2000" dirty="0" smtClean="0"/>
              <a:t>Hague-Visby Rules</a:t>
            </a:r>
          </a:p>
          <a:p>
            <a:pPr marL="228600" lvl="1" indent="0">
              <a:buNone/>
            </a:pPr>
            <a:r>
              <a:rPr lang="en-US" dirty="0"/>
              <a:t>A 1968 liability convention that limits carriers’ liability to </a:t>
            </a:r>
            <a:r>
              <a:rPr lang="en-US" dirty="0" smtClean="0"/>
              <a:t>         SDR </a:t>
            </a:r>
            <a:r>
              <a:rPr lang="en-US" dirty="0"/>
              <a:t>667 per package or SDR 2 per kilogram, whichever is higher. This is the convention followed by most countries.</a:t>
            </a:r>
          </a:p>
        </p:txBody>
      </p:sp>
    </p:spTree>
    <p:extLst>
      <p:ext uri="{BB962C8B-B14F-4D97-AF65-F5344CB8AC3E}">
        <p14:creationId xmlns:p14="http://schemas.microsoft.com/office/powerpoint/2010/main" val="3584284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Liability Conventions</a:t>
            </a:r>
            <a:endParaRPr lang="en-US" dirty="0"/>
          </a:p>
        </p:txBody>
      </p:sp>
      <p:sp>
        <p:nvSpPr>
          <p:cNvPr id="3" name="Content Placeholder 2"/>
          <p:cNvSpPr>
            <a:spLocks noGrp="1"/>
          </p:cNvSpPr>
          <p:nvPr>
            <p:ph idx="1"/>
          </p:nvPr>
        </p:nvSpPr>
        <p:spPr>
          <a:xfrm>
            <a:off x="498475" y="1981200"/>
            <a:ext cx="7403580" cy="4144963"/>
          </a:xfrm>
        </p:spPr>
        <p:txBody>
          <a:bodyPr/>
          <a:lstStyle/>
          <a:p>
            <a:r>
              <a:rPr lang="en-US" sz="2000" dirty="0" smtClean="0"/>
              <a:t>Hamburg Rules</a:t>
            </a:r>
          </a:p>
          <a:p>
            <a:pPr marL="228600" lvl="1" indent="0">
              <a:buNone/>
            </a:pPr>
            <a:r>
              <a:rPr lang="en-US" dirty="0" smtClean="0"/>
              <a:t>A </a:t>
            </a:r>
            <a:r>
              <a:rPr lang="en-US" dirty="0"/>
              <a:t>1978 convention that limits carriers’ liability to SDR 835 per package or SDR 2.50 per kilogram, whichever is higher. It also eliminates most of the “defenses” a carrier could use to discharge itself of liability. This convention has been ratified by few countries, none of which are large trading countries.</a:t>
            </a:r>
          </a:p>
          <a:p>
            <a:r>
              <a:rPr lang="en-US" sz="2000" dirty="0" smtClean="0"/>
              <a:t>Rotterdam Rules</a:t>
            </a:r>
          </a:p>
          <a:p>
            <a:pPr marL="228600" lvl="1" indent="0">
              <a:buNone/>
            </a:pPr>
            <a:r>
              <a:rPr lang="en-US" dirty="0"/>
              <a:t>A new liability convention (2009) that limits carriers’ liability to SDR 875 per package or SDR 4 per kilogram, eliminates most of the “defenses,” and that is likely to </a:t>
            </a:r>
            <a:r>
              <a:rPr lang="en-US" dirty="0" smtClean="0"/>
              <a:t>become the most commonly adopted convention </a:t>
            </a:r>
            <a:r>
              <a:rPr lang="en-US" smtClean="0"/>
              <a:t>by </a:t>
            </a:r>
            <a:r>
              <a:rPr lang="en-US" smtClean="0"/>
              <a:t>2020.</a:t>
            </a:r>
            <a:endParaRPr lang="en-US" b="1" dirty="0"/>
          </a:p>
          <a:p>
            <a:pPr marL="228600" lvl="1" indent="0">
              <a:buNone/>
            </a:pPr>
            <a:endParaRPr lang="en-US" dirty="0"/>
          </a:p>
        </p:txBody>
      </p:sp>
    </p:spTree>
    <p:extLst>
      <p:ext uri="{BB962C8B-B14F-4D97-AF65-F5344CB8AC3E}">
        <p14:creationId xmlns:p14="http://schemas.microsoft.com/office/powerpoint/2010/main" val="127103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Non-Vessel-Operating Common Carriers</a:t>
            </a:r>
            <a:endParaRPr lang="en-US" dirty="0"/>
          </a:p>
        </p:txBody>
      </p:sp>
      <p:sp>
        <p:nvSpPr>
          <p:cNvPr id="3" name="Content Placeholder 2"/>
          <p:cNvSpPr>
            <a:spLocks noGrp="1"/>
          </p:cNvSpPr>
          <p:nvPr>
            <p:ph idx="1"/>
          </p:nvPr>
        </p:nvSpPr>
        <p:spPr/>
        <p:txBody>
          <a:bodyPr/>
          <a:lstStyle/>
          <a:p>
            <a:pPr marL="0" indent="0">
              <a:buNone/>
            </a:pPr>
            <a:r>
              <a:rPr lang="en-US" sz="2000" dirty="0" smtClean="0"/>
              <a:t>Non-Vessel-Operating </a:t>
            </a:r>
            <a:r>
              <a:rPr lang="en-US" sz="2000" dirty="0"/>
              <a:t>Common Carriers (NVOCC) are shipping companies that do not own or operate their own ships. </a:t>
            </a:r>
            <a:endParaRPr lang="en-US" sz="2000" b="1" dirty="0"/>
          </a:p>
          <a:p>
            <a:pPr marL="0" indent="0">
              <a:buNone/>
            </a:pPr>
            <a:r>
              <a:rPr lang="en-US" sz="2000" dirty="0"/>
              <a:t>They operate by purchasing space on a ship on a given </a:t>
            </a:r>
            <a:r>
              <a:rPr lang="en-US" sz="2000" dirty="0" smtClean="0"/>
              <a:t> voyage </a:t>
            </a:r>
            <a:r>
              <a:rPr lang="en-US" sz="2000" dirty="0"/>
              <a:t>and then selling this space to companies that need to ship cargo</a:t>
            </a:r>
            <a:r>
              <a:rPr lang="en-US" sz="2000" dirty="0" smtClean="0"/>
              <a:t>.</a:t>
            </a:r>
          </a:p>
          <a:p>
            <a:pPr marL="0" indent="0">
              <a:buNone/>
            </a:pPr>
            <a:r>
              <a:rPr lang="en-US" sz="2000" dirty="0" smtClean="0"/>
              <a:t>Sometimes, the NVOCC has only one container onboard a  ship and consolidates multiple shippers’ cargo in that container. </a:t>
            </a:r>
            <a:endParaRPr lang="en-US" sz="2000" dirty="0"/>
          </a:p>
          <a:p>
            <a:endParaRPr lang="en-US" dirty="0"/>
          </a:p>
        </p:txBody>
      </p:sp>
    </p:spTree>
    <p:extLst>
      <p:ext uri="{BB962C8B-B14F-4D97-AF65-F5344CB8AC3E}">
        <p14:creationId xmlns:p14="http://schemas.microsoft.com/office/powerpoint/2010/main" val="1362239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sp>
        <p:nvSpPr>
          <p:cNvPr id="3" name="Content Placeholder 2"/>
          <p:cNvSpPr>
            <a:spLocks noGrp="1"/>
          </p:cNvSpPr>
          <p:nvPr>
            <p:ph idx="1"/>
          </p:nvPr>
        </p:nvSpPr>
        <p:spPr>
          <a:xfrm>
            <a:off x="498474" y="1981200"/>
            <a:ext cx="7239807" cy="4144963"/>
          </a:xfrm>
        </p:spPr>
        <p:txBody>
          <a:bodyPr>
            <a:normAutofit/>
          </a:bodyPr>
          <a:lstStyle/>
          <a:p>
            <a:pPr marL="0" indent="0">
              <a:buNone/>
            </a:pPr>
            <a:r>
              <a:rPr lang="en-US" sz="2000" dirty="0"/>
              <a:t>Security concerns in ocean cargo shipments are dominated by two types of requirements. In the United States, those requirements are implemented by Customs and Border Protection (CBP</a:t>
            </a:r>
            <a:r>
              <a:rPr lang="en-US" sz="2000" dirty="0" smtClean="0"/>
              <a:t>).</a:t>
            </a:r>
            <a:endParaRPr lang="en-US" sz="2000" dirty="0"/>
          </a:p>
          <a:p>
            <a:pPr marL="800100" lvl="1" indent="-342900"/>
            <a:r>
              <a:rPr lang="en-US" sz="2000" dirty="0"/>
              <a:t>Pre-shipment </a:t>
            </a:r>
            <a:r>
              <a:rPr lang="en-US" sz="2000" dirty="0" smtClean="0"/>
              <a:t>notifications</a:t>
            </a:r>
            <a:r>
              <a:rPr lang="en-US" dirty="0" smtClean="0"/>
              <a:t> </a:t>
            </a:r>
          </a:p>
          <a:p>
            <a:pPr marL="457200" lvl="1" indent="0">
              <a:buNone/>
            </a:pPr>
            <a:r>
              <a:rPr lang="en-US" dirty="0"/>
              <a:t>	</a:t>
            </a:r>
            <a:r>
              <a:rPr lang="en-US" dirty="0" smtClean="0"/>
              <a:t>	In </a:t>
            </a:r>
            <a:r>
              <a:rPr lang="en-US" dirty="0"/>
              <a:t>the U.S., it is called the </a:t>
            </a:r>
            <a:r>
              <a:rPr lang="en-US" b="1" dirty="0"/>
              <a:t>Importer Security Filing </a:t>
            </a:r>
            <a:r>
              <a:rPr lang="en-US" b="1" dirty="0" smtClean="0"/>
              <a:t>		(</a:t>
            </a:r>
            <a:r>
              <a:rPr lang="en-US" b="1" dirty="0"/>
              <a:t>10+2 rule)</a:t>
            </a:r>
            <a:r>
              <a:rPr lang="en-US" dirty="0"/>
              <a:t>. All cargo manifests must be sent to </a:t>
            </a:r>
            <a:r>
              <a:rPr lang="en-US" dirty="0" smtClean="0"/>
              <a:t>			CBP </a:t>
            </a:r>
            <a:r>
              <a:rPr lang="en-US" dirty="0"/>
              <a:t>at least 24 hours before the cargo is to arrive </a:t>
            </a:r>
            <a:r>
              <a:rPr lang="en-US" dirty="0" smtClean="0"/>
              <a:t>		in </a:t>
            </a:r>
            <a:r>
              <a:rPr lang="en-US" dirty="0"/>
              <a:t>the U.S</a:t>
            </a:r>
            <a:r>
              <a:rPr lang="en-US" dirty="0" smtClean="0"/>
              <a:t>.</a:t>
            </a:r>
            <a:endParaRPr lang="en-US" dirty="0"/>
          </a:p>
          <a:p>
            <a:pPr marL="800100" lvl="1" indent="-342900"/>
            <a:r>
              <a:rPr lang="en-US" sz="2000" dirty="0"/>
              <a:t>Pre-shipment </a:t>
            </a:r>
            <a:r>
              <a:rPr lang="en-US" sz="2000" dirty="0" smtClean="0"/>
              <a:t>inspections </a:t>
            </a:r>
          </a:p>
          <a:p>
            <a:pPr marL="457200" lvl="1" indent="0">
              <a:buNone/>
            </a:pPr>
            <a:r>
              <a:rPr lang="en-US" dirty="0" smtClean="0"/>
              <a:t>		In </a:t>
            </a:r>
            <a:r>
              <a:rPr lang="en-US" dirty="0"/>
              <a:t>the U.S., it is called the </a:t>
            </a:r>
            <a:r>
              <a:rPr lang="en-US" b="1" dirty="0"/>
              <a:t>Container Security </a:t>
            </a:r>
            <a:r>
              <a:rPr lang="en-US" b="1" dirty="0" smtClean="0"/>
              <a:t>			Initiative </a:t>
            </a:r>
            <a:r>
              <a:rPr lang="en-US" b="1" dirty="0"/>
              <a:t>(CSI)</a:t>
            </a:r>
            <a:r>
              <a:rPr lang="en-US" dirty="0"/>
              <a:t>. CBP inspectors, located in foreign </a:t>
            </a:r>
            <a:r>
              <a:rPr lang="en-US" dirty="0" smtClean="0"/>
              <a:t>		ports</a:t>
            </a:r>
            <a:r>
              <a:rPr lang="en-US" dirty="0"/>
              <a:t>, inspect cargo before it is loaded on ships </a:t>
            </a:r>
            <a:r>
              <a:rPr lang="en-US" dirty="0" smtClean="0"/>
              <a:t>			bound </a:t>
            </a:r>
            <a:r>
              <a:rPr lang="en-US" dirty="0"/>
              <a:t>for the U.S.</a:t>
            </a:r>
          </a:p>
          <a:p>
            <a:pPr marL="0" indent="0">
              <a:buNone/>
            </a:pPr>
            <a:endParaRPr lang="en-US" dirty="0"/>
          </a:p>
        </p:txBody>
      </p:sp>
    </p:spTree>
    <p:extLst>
      <p:ext uri="{BB962C8B-B14F-4D97-AF65-F5344CB8AC3E}">
        <p14:creationId xmlns:p14="http://schemas.microsoft.com/office/powerpoint/2010/main" val="618656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Freight Charges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3907691"/>
              </p:ext>
            </p:extLst>
          </p:nvPr>
        </p:nvGraphicFramePr>
        <p:xfrm>
          <a:off x="662248" y="1885665"/>
          <a:ext cx="7556500" cy="414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1725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Vessel Measurements (Weight)</a:t>
            </a:r>
            <a:endParaRPr lang="en-US" dirty="0"/>
          </a:p>
        </p:txBody>
      </p:sp>
      <p:sp>
        <p:nvSpPr>
          <p:cNvPr id="3" name="Content Placeholder 2"/>
          <p:cNvSpPr>
            <a:spLocks noGrp="1"/>
          </p:cNvSpPr>
          <p:nvPr>
            <p:ph idx="1"/>
          </p:nvPr>
        </p:nvSpPr>
        <p:spPr>
          <a:xfrm>
            <a:off x="389291" y="1981200"/>
            <a:ext cx="7389933" cy="4144963"/>
          </a:xfrm>
        </p:spPr>
        <p:txBody>
          <a:bodyPr>
            <a:normAutofit/>
          </a:bodyPr>
          <a:lstStyle/>
          <a:p>
            <a:r>
              <a:rPr lang="en-US" sz="2000" dirty="0" smtClean="0"/>
              <a:t>Deadweight Tonnage</a:t>
            </a:r>
          </a:p>
          <a:p>
            <a:pPr marL="228600" lvl="1" indent="0">
              <a:buNone/>
            </a:pPr>
            <a:r>
              <a:rPr lang="en-US" dirty="0" smtClean="0"/>
              <a:t>The </a:t>
            </a:r>
            <a:r>
              <a:rPr lang="en-US" dirty="0"/>
              <a:t>total </a:t>
            </a:r>
            <a:r>
              <a:rPr lang="en-US" dirty="0" smtClean="0"/>
              <a:t>carrying capacity of ship, </a:t>
            </a:r>
            <a:r>
              <a:rPr lang="en-US" dirty="0"/>
              <a:t>measured </a:t>
            </a:r>
            <a:r>
              <a:rPr lang="en-US" dirty="0" smtClean="0"/>
              <a:t>in long tons or metric </a:t>
            </a:r>
            <a:r>
              <a:rPr lang="en-US" dirty="0" err="1" smtClean="0"/>
              <a:t>tonnes</a:t>
            </a:r>
            <a:r>
              <a:rPr lang="en-US" dirty="0" smtClean="0"/>
              <a:t>, and is determined as the </a:t>
            </a:r>
            <a:r>
              <a:rPr lang="en-US" dirty="0"/>
              <a:t>difference in water displacement when the ship is empty and </a:t>
            </a:r>
            <a:r>
              <a:rPr lang="en-US" dirty="0" smtClean="0"/>
              <a:t>when it </a:t>
            </a:r>
            <a:r>
              <a:rPr lang="en-US" dirty="0"/>
              <a:t>is fully loaded</a:t>
            </a:r>
            <a:r>
              <a:rPr lang="en-US" dirty="0" smtClean="0"/>
              <a:t>. </a:t>
            </a:r>
          </a:p>
          <a:p>
            <a:r>
              <a:rPr lang="en-US" sz="2000" dirty="0" smtClean="0"/>
              <a:t>Cargo Deadweight Tonnage</a:t>
            </a:r>
            <a:endParaRPr lang="en-US" sz="2000" dirty="0"/>
          </a:p>
          <a:p>
            <a:pPr marL="228600" lvl="1" indent="0">
              <a:buNone/>
            </a:pPr>
            <a:r>
              <a:rPr lang="en-US" dirty="0" smtClean="0"/>
              <a:t>Obtained </a:t>
            </a:r>
            <a:r>
              <a:rPr lang="en-US" dirty="0"/>
              <a:t>by subtracting the </a:t>
            </a:r>
            <a:r>
              <a:rPr lang="en-US" dirty="0" smtClean="0"/>
              <a:t>weight of  the bunker,  crew-related items and stores for a specific voyage. It is the actual cargo capacity of a ship for a given voyage.</a:t>
            </a:r>
          </a:p>
          <a:p>
            <a:pPr marL="228600" lvl="1" indent="0">
              <a:buNone/>
            </a:pPr>
            <a:r>
              <a:rPr lang="en-US" dirty="0"/>
              <a:t>It is the measure of greatest interest to  shippers, as it is the theoretical carrying capacity of a ship.</a:t>
            </a:r>
            <a:endParaRPr lang="en-US" dirty="0" smtClean="0"/>
          </a:p>
          <a:p>
            <a:endParaRPr lang="en-US" dirty="0"/>
          </a:p>
        </p:txBody>
      </p:sp>
    </p:spTree>
    <p:extLst>
      <p:ext uri="{BB962C8B-B14F-4D97-AF65-F5344CB8AC3E}">
        <p14:creationId xmlns:p14="http://schemas.microsoft.com/office/powerpoint/2010/main" val="2206255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Vessel Measurements (Volume)</a:t>
            </a:r>
            <a:endParaRPr lang="en-US" dirty="0"/>
          </a:p>
        </p:txBody>
      </p:sp>
      <p:sp>
        <p:nvSpPr>
          <p:cNvPr id="3" name="Content Placeholder 2"/>
          <p:cNvSpPr>
            <a:spLocks noGrp="1"/>
          </p:cNvSpPr>
          <p:nvPr>
            <p:ph idx="1"/>
          </p:nvPr>
        </p:nvSpPr>
        <p:spPr>
          <a:xfrm>
            <a:off x="389291" y="1981200"/>
            <a:ext cx="7556313" cy="4144963"/>
          </a:xfrm>
        </p:spPr>
        <p:txBody>
          <a:bodyPr>
            <a:normAutofit/>
          </a:bodyPr>
          <a:lstStyle/>
          <a:p>
            <a:r>
              <a:rPr lang="en-US" sz="2000" dirty="0" smtClean="0"/>
              <a:t>Gross Tonnage</a:t>
            </a:r>
          </a:p>
          <a:p>
            <a:pPr marL="228600" lvl="1" indent="0">
              <a:buNone/>
            </a:pPr>
            <a:r>
              <a:rPr lang="en-US" dirty="0"/>
              <a:t>The total </a:t>
            </a:r>
            <a:r>
              <a:rPr lang="en-US" i="1" dirty="0"/>
              <a:t>volume</a:t>
            </a:r>
            <a:r>
              <a:rPr lang="en-US" dirty="0"/>
              <a:t> of a ship’s carrying capacity, measured as the space available below deck, and expressed in </a:t>
            </a:r>
            <a:r>
              <a:rPr lang="en-US" dirty="0" smtClean="0"/>
              <a:t>tons, which are in this case hundreds </a:t>
            </a:r>
            <a:r>
              <a:rPr lang="en-US" dirty="0"/>
              <a:t>of cubic feet. </a:t>
            </a:r>
            <a:endParaRPr lang="en-US" u="sng" dirty="0"/>
          </a:p>
          <a:p>
            <a:r>
              <a:rPr lang="en-US" sz="2000" dirty="0" smtClean="0"/>
              <a:t>Gross Registered Tonnage (GRT)</a:t>
            </a:r>
          </a:p>
          <a:p>
            <a:pPr marL="228600" lvl="1" indent="0">
              <a:buNone/>
            </a:pPr>
            <a:r>
              <a:rPr lang="en-US" dirty="0"/>
              <a:t>Gross Tonnage calculated a specific way, generally for the purpose of determining the fee that a ship will pay to use a canal (Panama GRT, or Suez GRT).</a:t>
            </a:r>
          </a:p>
          <a:p>
            <a:r>
              <a:rPr lang="en-US" sz="2000" dirty="0" smtClean="0"/>
              <a:t>Net Tonnage</a:t>
            </a:r>
          </a:p>
          <a:p>
            <a:pPr marL="228600" lvl="1" indent="0">
              <a:buNone/>
            </a:pPr>
            <a:r>
              <a:rPr lang="en-US" dirty="0" smtClean="0"/>
              <a:t>Obtained </a:t>
            </a:r>
            <a:r>
              <a:rPr lang="en-US" dirty="0"/>
              <a:t>by subtracting the volume occupied by the engine room and the space necessary for the operation of the ship (crew quarters, bridge, ...etc.) from the gross tonnage.</a:t>
            </a:r>
          </a:p>
          <a:p>
            <a:endParaRPr lang="en-US" dirty="0"/>
          </a:p>
        </p:txBody>
      </p:sp>
    </p:spTree>
    <p:extLst>
      <p:ext uri="{BB962C8B-B14F-4D97-AF65-F5344CB8AC3E}">
        <p14:creationId xmlns:p14="http://schemas.microsoft.com/office/powerpoint/2010/main" val="847606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Plimsoll</a:t>
            </a:r>
            <a:r>
              <a:rPr lang="en-US" dirty="0"/>
              <a:t> Mark &amp; Load Lines</a:t>
            </a:r>
          </a:p>
        </p:txBody>
      </p:sp>
      <p:sp>
        <p:nvSpPr>
          <p:cNvPr id="3" name="Content Placeholder 2"/>
          <p:cNvSpPr>
            <a:spLocks noGrp="1"/>
          </p:cNvSpPr>
          <p:nvPr>
            <p:ph idx="1"/>
          </p:nvPr>
        </p:nvSpPr>
        <p:spPr>
          <a:xfrm>
            <a:off x="628650" y="4620551"/>
            <a:ext cx="8094564" cy="1556411"/>
          </a:xfrm>
        </p:spPr>
        <p:txBody>
          <a:bodyPr>
            <a:normAutofit lnSpcReduction="10000"/>
          </a:bodyPr>
          <a:lstStyle/>
          <a:p>
            <a:r>
              <a:rPr lang="en-US" sz="2000" dirty="0">
                <a:solidFill>
                  <a:srgbClr val="FFFFFF"/>
                </a:solidFill>
              </a:rPr>
              <a:t>The Load Lines indicate how heavily a ship can be loaded.</a:t>
            </a:r>
          </a:p>
          <a:p>
            <a:r>
              <a:rPr lang="en-US" sz="2000" dirty="0">
                <a:solidFill>
                  <a:srgbClr val="FFFFFF"/>
                </a:solidFill>
              </a:rPr>
              <a:t>The </a:t>
            </a:r>
            <a:r>
              <a:rPr lang="en-US" sz="2000" dirty="0" err="1">
                <a:solidFill>
                  <a:srgbClr val="FFFFFF"/>
                </a:solidFill>
              </a:rPr>
              <a:t>Plimsoll</a:t>
            </a:r>
            <a:r>
              <a:rPr lang="en-US" sz="2000" dirty="0">
                <a:solidFill>
                  <a:srgbClr val="FFFFFF"/>
                </a:solidFill>
              </a:rPr>
              <a:t> Mark shows the Classification Society of the ship. </a:t>
            </a:r>
            <a:endParaRPr lang="en-US" sz="2000" dirty="0" smtClean="0">
              <a:solidFill>
                <a:srgbClr val="FFFFFF"/>
              </a:solidFill>
            </a:endParaRPr>
          </a:p>
          <a:p>
            <a:pPr marL="0" indent="0">
              <a:buNone/>
            </a:pPr>
            <a:endParaRPr lang="en-US" sz="1400" dirty="0" smtClean="0">
              <a:solidFill>
                <a:srgbClr val="FFFFFF"/>
              </a:solidFill>
            </a:endParaRPr>
          </a:p>
          <a:p>
            <a:pPr marL="0" indent="0">
              <a:buNone/>
            </a:pPr>
            <a:r>
              <a:rPr lang="en-US" sz="1400" dirty="0" smtClean="0">
                <a:solidFill>
                  <a:srgbClr val="FFFFFF"/>
                </a:solidFill>
              </a:rPr>
              <a:t>TF</a:t>
            </a:r>
            <a:r>
              <a:rPr lang="en-US" sz="1400" dirty="0">
                <a:solidFill>
                  <a:srgbClr val="FFFFFF"/>
                </a:solidFill>
              </a:rPr>
              <a:t>: tropical fresh water — F: fresh water — T: tropical  line </a:t>
            </a:r>
          </a:p>
          <a:p>
            <a:pPr marL="0" indent="0">
              <a:buNone/>
            </a:pPr>
            <a:r>
              <a:rPr lang="en-US" sz="1400" dirty="0">
                <a:solidFill>
                  <a:srgbClr val="FFFFFF"/>
                </a:solidFill>
              </a:rPr>
              <a:t>S: summer line —W: winter line — WNA: winter North Atlantic line.</a:t>
            </a:r>
          </a:p>
          <a:p>
            <a:pPr marL="0" indent="0">
              <a:buNone/>
            </a:pPr>
            <a:endParaRPr lang="en-US" sz="2000" dirty="0" smtClean="0">
              <a:solidFill>
                <a:srgbClr val="FFFFFF"/>
              </a:solidFill>
            </a:endParaRP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094" y="1549249"/>
            <a:ext cx="5985811" cy="2859517"/>
          </a:xfrm>
          <a:prstGeom prst="rect">
            <a:avLst/>
          </a:prstGeom>
        </p:spPr>
      </p:pic>
    </p:spTree>
    <p:extLst>
      <p:ext uri="{BB962C8B-B14F-4D97-AF65-F5344CB8AC3E}">
        <p14:creationId xmlns:p14="http://schemas.microsoft.com/office/powerpoint/2010/main" val="730326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of Vessels</a:t>
            </a:r>
            <a:endParaRPr lang="en-US" dirty="0"/>
          </a:p>
        </p:txBody>
      </p:sp>
      <p:sp>
        <p:nvSpPr>
          <p:cNvPr id="3" name="Content Placeholder 2"/>
          <p:cNvSpPr>
            <a:spLocks noGrp="1"/>
          </p:cNvSpPr>
          <p:nvPr>
            <p:ph idx="1"/>
          </p:nvPr>
        </p:nvSpPr>
        <p:spPr/>
        <p:txBody>
          <a:bodyPr/>
          <a:lstStyle/>
          <a:p>
            <a:pPr marL="0" indent="0">
              <a:buNone/>
            </a:pPr>
            <a:r>
              <a:rPr lang="en-US" sz="2000" dirty="0" smtClean="0"/>
              <a:t>Multiple categories of vessels exist:</a:t>
            </a:r>
          </a:p>
          <a:p>
            <a:r>
              <a:rPr lang="en-US" sz="2000" dirty="0" err="1" smtClean="0"/>
              <a:t>Panamax</a:t>
            </a:r>
            <a:endParaRPr lang="en-US" sz="2000" dirty="0" smtClean="0"/>
          </a:p>
          <a:p>
            <a:pPr marL="228600" lvl="1" indent="0">
              <a:buNone/>
            </a:pPr>
            <a:r>
              <a:rPr lang="en-US" dirty="0"/>
              <a:t>A ship of the maximum size that can enter the locks of the Panama Canal. The locks are 110 feet wide, 1000 feet long.</a:t>
            </a:r>
            <a:endParaRPr lang="en-US" u="sng" dirty="0"/>
          </a:p>
          <a:p>
            <a:r>
              <a:rPr lang="en-US" sz="2000" dirty="0" smtClean="0"/>
              <a:t>Post-</a:t>
            </a:r>
            <a:r>
              <a:rPr lang="en-US" sz="2000" dirty="0" err="1" smtClean="0"/>
              <a:t>Panamax</a:t>
            </a:r>
            <a:endParaRPr lang="en-US" sz="2000" dirty="0" smtClean="0"/>
          </a:p>
          <a:p>
            <a:pPr marL="228600" lvl="1" indent="0">
              <a:buNone/>
            </a:pPr>
            <a:r>
              <a:rPr lang="en-US" dirty="0"/>
              <a:t>A ship that is too large to enter the locks of the Panama Canal.</a:t>
            </a:r>
          </a:p>
          <a:p>
            <a:r>
              <a:rPr lang="en-US" sz="2000" dirty="0" smtClean="0"/>
              <a:t>Handy Size</a:t>
            </a:r>
          </a:p>
          <a:p>
            <a:pPr marL="228600" lvl="1" indent="0">
              <a:buNone/>
            </a:pPr>
            <a:r>
              <a:rPr lang="en-US" dirty="0"/>
              <a:t>A ship in the 10,000 to 50,000 dead-weight ton range. </a:t>
            </a:r>
          </a:p>
          <a:p>
            <a:pPr marL="228600" lvl="1" indent="0">
              <a:buNone/>
            </a:pPr>
            <a:endParaRPr lang="en-US" dirty="0" smtClean="0"/>
          </a:p>
        </p:txBody>
      </p:sp>
    </p:spTree>
    <p:extLst>
      <p:ext uri="{BB962C8B-B14F-4D97-AF65-F5344CB8AC3E}">
        <p14:creationId xmlns:p14="http://schemas.microsoft.com/office/powerpoint/2010/main" val="3535789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of Vessels</a:t>
            </a:r>
            <a:endParaRPr lang="en-US" dirty="0"/>
          </a:p>
        </p:txBody>
      </p:sp>
      <p:sp>
        <p:nvSpPr>
          <p:cNvPr id="3" name="Content Placeholder 2"/>
          <p:cNvSpPr>
            <a:spLocks noGrp="1"/>
          </p:cNvSpPr>
          <p:nvPr>
            <p:ph idx="1"/>
          </p:nvPr>
        </p:nvSpPr>
        <p:spPr>
          <a:xfrm>
            <a:off x="498475" y="1981200"/>
            <a:ext cx="7185215" cy="4144963"/>
          </a:xfrm>
        </p:spPr>
        <p:txBody>
          <a:bodyPr/>
          <a:lstStyle/>
          <a:p>
            <a:r>
              <a:rPr lang="en-US" sz="2000" dirty="0" smtClean="0"/>
              <a:t>Suez-Max</a:t>
            </a:r>
          </a:p>
          <a:p>
            <a:pPr marL="228600" lvl="1" indent="0">
              <a:buNone/>
            </a:pPr>
            <a:r>
              <a:rPr lang="en-US" dirty="0"/>
              <a:t>A ship roughly 150,000 dead-weight tons, the maximum size that can fit through the Suez Canal</a:t>
            </a:r>
            <a:r>
              <a:rPr lang="en-US" dirty="0" smtClean="0"/>
              <a:t>.</a:t>
            </a:r>
          </a:p>
          <a:p>
            <a:r>
              <a:rPr lang="en-US" sz="2000" dirty="0" smtClean="0"/>
              <a:t>Cape-Size</a:t>
            </a:r>
          </a:p>
          <a:p>
            <a:pPr marL="228600" lvl="1" indent="0">
              <a:buNone/>
            </a:pPr>
            <a:r>
              <a:rPr lang="en-US" dirty="0"/>
              <a:t>A large dry-bulk carriers of a capacity greater than 80,000 dead-weight tons. The term relates to the ships that originally could not fit through the Suez Canal and had to go around Africa by way of the Cape of Good Hope.</a:t>
            </a:r>
          </a:p>
          <a:p>
            <a:r>
              <a:rPr lang="en-US" sz="2000" dirty="0" err="1" smtClean="0"/>
              <a:t>Aframax</a:t>
            </a:r>
            <a:endParaRPr lang="en-US" sz="2000" dirty="0" smtClean="0"/>
          </a:p>
          <a:p>
            <a:pPr marL="228600" lvl="1" indent="0">
              <a:buNone/>
            </a:pPr>
            <a:r>
              <a:rPr lang="en-US" dirty="0" smtClean="0"/>
              <a:t>A large oil carrier of a capacity between 80 and 120,000 dead-weight tons. Named after the Average Freight Rate Assessment system.</a:t>
            </a:r>
            <a:endParaRPr lang="en-US" dirty="0"/>
          </a:p>
        </p:txBody>
      </p:sp>
    </p:spTree>
    <p:extLst>
      <p:ext uri="{BB962C8B-B14F-4D97-AF65-F5344CB8AC3E}">
        <p14:creationId xmlns:p14="http://schemas.microsoft.com/office/powerpoint/2010/main" val="53600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of Vessels</a:t>
            </a:r>
            <a:endParaRPr lang="en-US" dirty="0"/>
          </a:p>
        </p:txBody>
      </p:sp>
      <p:sp>
        <p:nvSpPr>
          <p:cNvPr id="3" name="Content Placeholder 2"/>
          <p:cNvSpPr>
            <a:spLocks noGrp="1"/>
          </p:cNvSpPr>
          <p:nvPr>
            <p:ph idx="1"/>
          </p:nvPr>
        </p:nvSpPr>
        <p:spPr/>
        <p:txBody>
          <a:bodyPr/>
          <a:lstStyle/>
          <a:p>
            <a:r>
              <a:rPr lang="en-US" sz="2000" dirty="0" smtClean="0"/>
              <a:t>Very Large Crude Carrier (VLCC)</a:t>
            </a:r>
          </a:p>
          <a:p>
            <a:pPr marL="228600" lvl="1" indent="0">
              <a:buNone/>
            </a:pPr>
            <a:r>
              <a:rPr lang="en-US" dirty="0"/>
              <a:t>An oil tanker of up to 300,000 dead-weight tonnage</a:t>
            </a:r>
            <a:r>
              <a:rPr lang="en-US" dirty="0" smtClean="0"/>
              <a:t>.</a:t>
            </a:r>
            <a:endParaRPr lang="en-US" dirty="0"/>
          </a:p>
          <a:p>
            <a:r>
              <a:rPr lang="en-US" sz="2000" dirty="0" smtClean="0"/>
              <a:t>Ultra-Large Crude Carrier (ULCC)</a:t>
            </a:r>
          </a:p>
          <a:p>
            <a:pPr marL="228600" lvl="1" indent="0">
              <a:buNone/>
            </a:pPr>
            <a:r>
              <a:rPr lang="en-US" dirty="0" smtClean="0"/>
              <a:t>An oil tanker of more than 300,000 dead-weight tonnage.</a:t>
            </a:r>
          </a:p>
          <a:p>
            <a:r>
              <a:rPr lang="en-US" sz="2000" dirty="0" smtClean="0"/>
              <a:t>Very Large Ore Carrier (VLOC)</a:t>
            </a:r>
          </a:p>
          <a:p>
            <a:pPr marL="228600" lvl="1" indent="0">
              <a:buNone/>
            </a:pPr>
            <a:r>
              <a:rPr lang="en-US" dirty="0" smtClean="0"/>
              <a:t>A very large ore carrier, of more than 200,000 dead-weight tonnage.</a:t>
            </a:r>
          </a:p>
          <a:p>
            <a:r>
              <a:rPr lang="en-US" sz="2000" dirty="0" smtClean="0"/>
              <a:t>Ultra </a:t>
            </a:r>
            <a:r>
              <a:rPr lang="en-US" sz="2000" dirty="0"/>
              <a:t>Large Ore Carrier (VLOC)</a:t>
            </a:r>
          </a:p>
          <a:p>
            <a:pPr marL="228600" lvl="1" indent="0">
              <a:buNone/>
            </a:pPr>
            <a:r>
              <a:rPr lang="en-US" dirty="0"/>
              <a:t>A very large ore carrier, of more than </a:t>
            </a:r>
            <a:r>
              <a:rPr lang="en-US" dirty="0" smtClean="0"/>
              <a:t>300,000 </a:t>
            </a:r>
            <a:r>
              <a:rPr lang="en-US" dirty="0"/>
              <a:t>dead-weight </a:t>
            </a:r>
            <a:r>
              <a:rPr lang="en-US" dirty="0" smtClean="0"/>
              <a:t>tonnage.</a:t>
            </a:r>
            <a:endParaRPr lang="en-US" dirty="0"/>
          </a:p>
        </p:txBody>
      </p:sp>
    </p:spTree>
    <p:extLst>
      <p:ext uri="{BB962C8B-B14F-4D97-AF65-F5344CB8AC3E}">
        <p14:creationId xmlns:p14="http://schemas.microsoft.com/office/powerpoint/2010/main" val="3195327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hapter1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pter10.potx" id="{0F9E094A-6D8C-4B75-A1CC-36892DDD01BB}" vid="{17C5BFD1-B5EF-4413-8B5A-4DECE85FEF8C}"/>
    </a:ext>
  </a:extLst>
</a:theme>
</file>

<file path=docProps/app.xml><?xml version="1.0" encoding="utf-8"?>
<Properties xmlns="http://schemas.openxmlformats.org/officeDocument/2006/extended-properties" xmlns:vt="http://schemas.openxmlformats.org/officeDocument/2006/docPropsVTypes">
  <Template/>
  <TotalTime>544</TotalTime>
  <Words>1455</Words>
  <Application>Microsoft Office PowerPoint</Application>
  <PresentationFormat>On-screen Show (4:3)</PresentationFormat>
  <Paragraphs>175</Paragraphs>
  <Slides>34</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34</vt:i4>
      </vt:variant>
    </vt:vector>
  </HeadingPairs>
  <TitlesOfParts>
    <vt:vector size="43" baseType="lpstr">
      <vt:lpstr>Arial</vt:lpstr>
      <vt:lpstr>Calibri</vt:lpstr>
      <vt:lpstr>Lucida Bright</vt:lpstr>
      <vt:lpstr>新細明體</vt:lpstr>
      <vt:lpstr>Office Theme</vt:lpstr>
      <vt:lpstr>Office Theme</vt:lpstr>
      <vt:lpstr>Office Theme</vt:lpstr>
      <vt:lpstr>Office Theme</vt:lpstr>
      <vt:lpstr>chapter11</vt:lpstr>
      <vt:lpstr>Chapter 11 Ocean Transportation</vt:lpstr>
      <vt:lpstr>Ocean Transportation</vt:lpstr>
      <vt:lpstr>Types of Service</vt:lpstr>
      <vt:lpstr>Vessel Measurements (Weight)</vt:lpstr>
      <vt:lpstr>Vessel Measurements (Volume)</vt:lpstr>
      <vt:lpstr>Plimsoll Mark &amp; Load Lines</vt:lpstr>
      <vt:lpstr>Size of Vessels</vt:lpstr>
      <vt:lpstr>Size of Vessels</vt:lpstr>
      <vt:lpstr>Size of Vessels</vt:lpstr>
      <vt:lpstr>Types of Cargo</vt:lpstr>
      <vt:lpstr>PowerPoint Presentation</vt:lpstr>
      <vt:lpstr>Volume of Ocean Cargo, by Type</vt:lpstr>
      <vt:lpstr>Vessel Capacity, by Type</vt:lpstr>
      <vt:lpstr>Volume of Containerized Cargo</vt:lpstr>
      <vt:lpstr>Types of 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Flag</vt:lpstr>
      <vt:lpstr>Flag Choice</vt:lpstr>
      <vt:lpstr>Fleet by Flag of Registry</vt:lpstr>
      <vt:lpstr>Liability Conventions</vt:lpstr>
      <vt:lpstr>Liability Conventions</vt:lpstr>
      <vt:lpstr>Non-Vessel-Operating Common Carriers</vt:lpstr>
      <vt:lpstr>Security</vt:lpstr>
      <vt:lpstr>Some Freight Charges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International Trade</dc:title>
  <dc:creator>Pierre</dc:creator>
  <cp:lastModifiedBy>Pierre David</cp:lastModifiedBy>
  <cp:revision>36</cp:revision>
  <dcterms:created xsi:type="dcterms:W3CDTF">2013-08-07T18:50:55Z</dcterms:created>
  <dcterms:modified xsi:type="dcterms:W3CDTF">2017-06-13T17:29:57Z</dcterms:modified>
</cp:coreProperties>
</file>