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6" r:id="rId1"/>
    <p:sldMasterId id="2147483799" r:id="rId2"/>
    <p:sldMasterId id="2147483811" r:id="rId3"/>
    <p:sldMasterId id="2147483824" r:id="rId4"/>
    <p:sldMasterId id="2147483848" r:id="rId5"/>
  </p:sldMasterIdLst>
  <p:notesMasterIdLst>
    <p:notesMasterId r:id="rId59"/>
  </p:notesMasterIdLst>
  <p:sldIdLst>
    <p:sldId id="257" r:id="rId6"/>
    <p:sldId id="260" r:id="rId7"/>
    <p:sldId id="259"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6" r:id="rId23"/>
    <p:sldId id="277" r:id="rId24"/>
    <p:sldId id="275"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7" r:id="rId54"/>
    <p:sldId id="306" r:id="rId55"/>
    <p:sldId id="308" r:id="rId56"/>
    <p:sldId id="309" r:id="rId57"/>
    <p:sldId id="310"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4B59"/>
    <a:srgbClr val="000000"/>
    <a:srgbClr val="FF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8" d="100"/>
          <a:sy n="118" d="100"/>
        </p:scale>
        <p:origin x="68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F19464-352A-4418-9698-DD3B89E6D6F3}" type="datetimeFigureOut">
              <a:rPr lang="en-US" smtClean="0"/>
              <a:t>6/12/2017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6CB80E-9D25-4D2B-A0FD-C264D4F30E33}" type="slidenum">
              <a:rPr lang="en-US" smtClean="0"/>
              <a:t>‹#›</a:t>
            </a:fld>
            <a:endParaRPr lang="en-US"/>
          </a:p>
        </p:txBody>
      </p:sp>
    </p:spTree>
    <p:extLst>
      <p:ext uri="{BB962C8B-B14F-4D97-AF65-F5344CB8AC3E}">
        <p14:creationId xmlns:p14="http://schemas.microsoft.com/office/powerpoint/2010/main" val="4278673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96CB80E-9D25-4D2B-A0FD-C264D4F30E33}" type="slidenum">
              <a:rPr lang="en-US" smtClean="0"/>
              <a:t>5</a:t>
            </a:fld>
            <a:endParaRPr lang="en-US"/>
          </a:p>
        </p:txBody>
      </p:sp>
    </p:spTree>
    <p:extLst>
      <p:ext uri="{BB962C8B-B14F-4D97-AF65-F5344CB8AC3E}">
        <p14:creationId xmlns:p14="http://schemas.microsoft.com/office/powerpoint/2010/main" val="402161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67518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3886200"/>
            <a:ext cx="675184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C1852C-D850-A949-99BB-F76F51DABDC0}"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C1852C-D850-A949-99BB-F76F51DABDC0}"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C1852C-D850-A949-99BB-F76F51DABDC0}" type="datetimeFigureOut">
              <a:rPr lang="en-US" smtClean="0"/>
              <a:t>6/12/2017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C1852C-D850-A949-99BB-F76F51DABDC0}" type="datetimeFigureOut">
              <a:rPr lang="en-US" smtClean="0"/>
              <a:t>6/12/2017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1852C-D850-A949-99BB-F76F51DABDC0}" type="datetimeFigureOut">
              <a:rPr lang="en-US" smtClean="0"/>
              <a:t>6/12/2017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1852C-D850-A949-99BB-F76F51DABDC0}"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B11B4E-F332-2C45-993B-8D82C45641AB}"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C1852C-D850-A949-99BB-F76F51DABDC0}"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C1852C-D850-A949-99BB-F76F51DABDC0}"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04ED5-0522-B349-9B0E-C8F6232F73E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F487DC-0FDD-1540-AD98-CA083695056C}"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F487DC-0FDD-1540-AD98-CA083695056C}"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F487DC-0FDD-1540-AD98-CA083695056C}" type="datetimeFigureOut">
              <a:rPr lang="en-US" smtClean="0"/>
              <a:t>6/12/2017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F487DC-0FDD-1540-AD98-CA083695056C}" type="datetimeFigureOut">
              <a:rPr lang="en-US" smtClean="0"/>
              <a:t>6/12/2017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487DC-0FDD-1540-AD98-CA083695056C}" type="datetimeFigureOut">
              <a:rPr lang="en-US" smtClean="0"/>
              <a:t>6/12/2017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B11B4E-F332-2C45-993B-8D82C45641AB}"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487DC-0FDD-1540-AD98-CA083695056C}"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487DC-0FDD-1540-AD98-CA083695056C}"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487DC-0FDD-1540-AD98-CA083695056C}"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F487DC-0FDD-1540-AD98-CA083695056C}" type="datetimeFigureOut">
              <a:rPr lang="en-US" smtClean="0"/>
              <a:t>6/12/2017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9CE250-A873-9947-968A-2BA3B0D6BF42}"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641AF6-A899-664A-A9AF-6A96A8669607}"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641AF6-A899-664A-A9AF-6A96A8669607}"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641AF6-A899-664A-A9AF-6A96A8669607}" type="datetimeFigureOut">
              <a:rPr lang="en-US" smtClean="0"/>
              <a:t>6/12/2017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46958"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31703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00203" y="1600200"/>
            <a:ext cx="300395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B11B4E-F332-2C45-993B-8D82C45641AB}"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641AF6-A899-664A-A9AF-6A96A8669607}" type="datetimeFigureOut">
              <a:rPr lang="en-US" smtClean="0"/>
              <a:t>6/12/2017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641AF6-A899-664A-A9AF-6A96A8669607}" type="datetimeFigureOut">
              <a:rPr lang="en-US" smtClean="0"/>
              <a:t>6/12/2017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641AF6-A899-664A-A9AF-6A96A8669607}"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641AF6-A899-664A-A9AF-6A96A8669607}"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41AF6-A899-664A-A9AF-6A96A8669607}"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F7805-B2C8-BD4C-858A-1D2159EB8478}"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216293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742174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C2EA2B-82AD-5149-BAD8-D33CD7950502}" type="datetimeFigureOut">
              <a:rPr lang="en-US" smtClean="0"/>
              <a:pPr/>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F1679-83E0-4571-98D7-4BB535B5F505}" type="slidenum">
              <a:rPr lang="en-US" smtClean="0"/>
              <a:pPr/>
              <a:t>‹#›</a:t>
            </a:fld>
            <a:endParaRPr lang="en-US"/>
          </a:p>
        </p:txBody>
      </p:sp>
    </p:spTree>
    <p:extLst>
      <p:ext uri="{BB962C8B-B14F-4D97-AF65-F5344CB8AC3E}">
        <p14:creationId xmlns:p14="http://schemas.microsoft.com/office/powerpoint/2010/main" val="1920975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C2EA2B-82AD-5149-BAD8-D33CD7950502}" type="datetimeFigureOut">
              <a:rPr lang="en-US" smtClean="0"/>
              <a:pPr/>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1931271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3528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33528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137094" y="1535113"/>
            <a:ext cx="345264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137093" y="2174875"/>
            <a:ext cx="345264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4BB11B4E-F332-2C45-993B-8D82C45641AB}" type="datetimeFigureOut">
              <a:rPr lang="en-US" smtClean="0"/>
              <a:t>6/12/2017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C2EA2B-82AD-5149-BAD8-D33CD7950502}" type="datetimeFigureOut">
              <a:rPr lang="en-US" smtClean="0"/>
              <a:pPr/>
              <a:t>6/12/2017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1520163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C2EA2B-82AD-5149-BAD8-D33CD7950502}" type="datetimeFigureOut">
              <a:rPr lang="en-US" smtClean="0"/>
              <a:pPr/>
              <a:t>6/12/2017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26423416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2EA2B-82AD-5149-BAD8-D33CD7950502}" type="datetimeFigureOut">
              <a:rPr lang="en-US" smtClean="0"/>
              <a:pPr/>
              <a:t>6/12/2017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2816206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AC2EA2B-82AD-5149-BAD8-D33CD7950502}" type="datetimeFigureOut">
              <a:rPr lang="en-US" smtClean="0"/>
              <a:pPr/>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5619A-1501-4A5A-A2D9-B329C9FA5AFB}" type="slidenum">
              <a:rPr lang="en-US" smtClean="0"/>
              <a:t>‹#›</a:t>
            </a:fld>
            <a:endParaRPr lang="en-US"/>
          </a:p>
        </p:txBody>
      </p:sp>
    </p:spTree>
    <p:extLst>
      <p:ext uri="{BB962C8B-B14F-4D97-AF65-F5344CB8AC3E}">
        <p14:creationId xmlns:p14="http://schemas.microsoft.com/office/powerpoint/2010/main" val="6496493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AC2EA2B-82AD-5149-BAD8-D33CD7950502}" type="datetimeFigureOut">
              <a:rPr lang="en-US" smtClean="0"/>
              <a:pPr/>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1042151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24748728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2EA2B-82AD-5149-BAD8-D33CD7950502}" type="datetimeFigureOut">
              <a:rPr lang="en-US" smtClean="0"/>
              <a:pPr/>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4AEE4-A8FF-4B44-99AC-156393C0D008}" type="slidenum">
              <a:rPr lang="en-US" smtClean="0"/>
              <a:pPr/>
              <a:t>‹#›</a:t>
            </a:fld>
            <a:endParaRPr lang="en-US"/>
          </a:p>
        </p:txBody>
      </p:sp>
    </p:spTree>
    <p:extLst>
      <p:ext uri="{BB962C8B-B14F-4D97-AF65-F5344CB8AC3E}">
        <p14:creationId xmlns:p14="http://schemas.microsoft.com/office/powerpoint/2010/main" val="2611202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9065" y="5816600"/>
            <a:ext cx="5367867"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7" name="Rectangle 6"/>
          <p:cNvSpPr/>
          <p:nvPr/>
        </p:nvSpPr>
        <p:spPr>
          <a:xfrm>
            <a:off x="282575" y="228600"/>
            <a:ext cx="4235450" cy="55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729692" y="3013286"/>
            <a:ext cx="1283098" cy="1271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729692" y="1621335"/>
            <a:ext cx="1283098" cy="12716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1" name="Rectangle 10"/>
          <p:cNvSpPr/>
          <p:nvPr/>
        </p:nvSpPr>
        <p:spPr>
          <a:xfrm>
            <a:off x="4729692" y="228600"/>
            <a:ext cx="1283098" cy="12716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17838" y="3783754"/>
            <a:ext cx="1283098" cy="1271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C2EA2B-82AD-5149-BAD8-D33CD7950502}" type="datetimeFigureOut">
              <a:rPr lang="en-US" smtClean="0"/>
              <a:pPr/>
              <a:t>6/12/2017</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B11B4E-F332-2C45-993B-8D82C45641AB}" type="datetimeFigureOut">
              <a:rPr lang="en-US" smtClean="0"/>
              <a:t>6/12/2017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11B4E-F332-2C45-993B-8D82C45641AB}" type="datetimeFigureOut">
              <a:rPr lang="en-US" smtClean="0"/>
              <a:t>6/12/2017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11B4E-F332-2C45-993B-8D82C45641AB}"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622" y="4800600"/>
            <a:ext cx="6565559"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6622" y="612775"/>
            <a:ext cx="656555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6622" y="5367338"/>
            <a:ext cx="656555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B11B4E-F332-2C45-993B-8D82C45641AB}"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94D38-F559-EF4B-B59D-45F4D029AA1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jp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11B4E-F332-2C45-993B-8D82C45641AB}" type="datetimeFigureOut">
              <a:rPr lang="en-US" smtClean="0"/>
              <a:t>6/12/2017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94D38-F559-EF4B-B59D-45F4D029AA1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851156"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6851156"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1852C-D850-A949-99BB-F76F51DABDC0}" type="datetimeFigureOut">
              <a:rPr lang="en-US" smtClean="0"/>
              <a:t>6/12/2017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04ED5-0522-B349-9B0E-C8F6232F73E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487DC-0FDD-1540-AD98-CA083695056C}" type="datetimeFigureOut">
              <a:rPr lang="en-US" smtClean="0"/>
              <a:t>6/12/2017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9CE250-A873-9947-968A-2BA3B0D6BF4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41AF6-A899-664A-A9AF-6A96A8669607}" type="datetimeFigureOut">
              <a:rPr lang="en-US" smtClean="0"/>
              <a:t>6/12/2017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F7805-B2C8-BD4C-858A-1D2159EB847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AC2EA2B-82AD-5149-BAD8-D33CD7950502}" type="datetimeFigureOut">
              <a:rPr lang="en-US" smtClean="0"/>
              <a:pPr/>
              <a:t>6/12/2017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094AEE4-A8FF-4B44-99AC-156393C0D008}" type="slidenum">
              <a:rPr lang="en-US" smtClean="0"/>
              <a:pPr/>
              <a:t>‹#›</a:t>
            </a:fld>
            <a:endParaRPr lang="en-US"/>
          </a:p>
        </p:txBody>
      </p:sp>
    </p:spTree>
    <p:extLst>
      <p:ext uri="{BB962C8B-B14F-4D97-AF65-F5344CB8AC3E}">
        <p14:creationId xmlns:p14="http://schemas.microsoft.com/office/powerpoint/2010/main" val="346104360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777" r:id="rId12"/>
    <p:sldLayoutId id="2147483797" r:id="rId13"/>
  </p:sldLayoutIdLst>
  <p:txStyles>
    <p:titleStyle>
      <a:lvl1pPr algn="l" defTabSz="685800" rtl="0" eaLnBrk="1" latinLnBrk="0" hangingPunct="1">
        <a:lnSpc>
          <a:spcPct val="90000"/>
        </a:lnSpc>
        <a:spcBef>
          <a:spcPct val="0"/>
        </a:spcBef>
        <a:buNone/>
        <a:defRPr sz="3300" kern="1200">
          <a:solidFill>
            <a:schemeClr val="bg1"/>
          </a:solidFill>
          <a:latin typeface="Lucida Bright" panose="020406020505050203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Lucida Bright" panose="02040602050505020304"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Lucida Bright" panose="02040602050505020304"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Lucida Bright" panose="02040602050505020304"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Lucida Bright" panose="02040602050505020304"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Lucida Bright" panose="0204060205050502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b="1" dirty="0" smtClean="0">
                <a:solidFill>
                  <a:srgbClr val="FFFFFF"/>
                </a:solidFill>
              </a:rPr>
              <a:t>Chapter 10</a:t>
            </a:r>
            <a:br>
              <a:rPr lang="en-US" b="1" dirty="0" smtClean="0">
                <a:solidFill>
                  <a:srgbClr val="FFFFFF"/>
                </a:solidFill>
              </a:rPr>
            </a:br>
            <a:r>
              <a:rPr lang="en-US" dirty="0" smtClean="0">
                <a:solidFill>
                  <a:srgbClr val="FFFFFF"/>
                </a:solidFill>
              </a:rPr>
              <a:t>International Insurance</a:t>
            </a:r>
            <a:endParaRPr lang="en-US" b="1"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Cargo Movement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326" y="1385328"/>
            <a:ext cx="7587864" cy="4520527"/>
          </a:xfrm>
          <a:prstGeom prst="rect">
            <a:avLst/>
          </a:prstGeom>
        </p:spPr>
      </p:pic>
      <p:sp>
        <p:nvSpPr>
          <p:cNvPr id="5" name="TextBox 4"/>
          <p:cNvSpPr txBox="1"/>
          <p:nvPr/>
        </p:nvSpPr>
        <p:spPr>
          <a:xfrm>
            <a:off x="5336275" y="5384042"/>
            <a:ext cx="3152633" cy="923330"/>
          </a:xfrm>
          <a:prstGeom prst="rect">
            <a:avLst/>
          </a:prstGeom>
          <a:solidFill>
            <a:schemeClr val="bg1">
              <a:lumMod val="20000"/>
              <a:lumOff val="80000"/>
              <a:alpha val="85000"/>
            </a:schemeClr>
          </a:solidFill>
          <a:ln>
            <a:solidFill>
              <a:srgbClr val="000000"/>
            </a:solidFill>
          </a:ln>
        </p:spPr>
        <p:txBody>
          <a:bodyPr wrap="square" rtlCol="0">
            <a:spAutoFit/>
          </a:bodyPr>
          <a:lstStyle/>
          <a:p>
            <a:pPr algn="ctr"/>
            <a:r>
              <a:rPr lang="en-US" dirty="0">
                <a:solidFill>
                  <a:srgbClr val="000000"/>
                </a:solidFill>
                <a:latin typeface="Lucida Bright" pitchFamily="18" charset="0"/>
              </a:rPr>
              <a:t>Cargo can be damaged </a:t>
            </a:r>
            <a:r>
              <a:rPr lang="en-US" dirty="0" smtClean="0">
                <a:solidFill>
                  <a:srgbClr val="000000"/>
                </a:solidFill>
                <a:latin typeface="Lucida Bright" pitchFamily="18" charset="0"/>
              </a:rPr>
              <a:t>or lost due to the movements of the ship</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355646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Ship Movement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75" y="1600200"/>
            <a:ext cx="8139814" cy="4585390"/>
          </a:xfrm>
          <a:prstGeom prst="rect">
            <a:avLst/>
          </a:prstGeom>
        </p:spPr>
      </p:pic>
      <p:sp>
        <p:nvSpPr>
          <p:cNvPr id="5" name="TextBox 4"/>
          <p:cNvSpPr txBox="1"/>
          <p:nvPr/>
        </p:nvSpPr>
        <p:spPr>
          <a:xfrm>
            <a:off x="2992065" y="5573800"/>
            <a:ext cx="3152633" cy="923330"/>
          </a:xfrm>
          <a:prstGeom prst="rect">
            <a:avLst/>
          </a:prstGeom>
          <a:solidFill>
            <a:schemeClr val="bg1">
              <a:lumMod val="20000"/>
              <a:lumOff val="80000"/>
              <a:alpha val="85000"/>
            </a:schemeClr>
          </a:solidFill>
          <a:ln>
            <a:solidFill>
              <a:srgbClr val="000000"/>
            </a:solidFill>
          </a:ln>
        </p:spPr>
        <p:txBody>
          <a:bodyPr wrap="square" rtlCol="0">
            <a:spAutoFit/>
          </a:bodyPr>
          <a:lstStyle/>
          <a:p>
            <a:pPr algn="ctr"/>
            <a:r>
              <a:rPr lang="en-US" dirty="0">
                <a:solidFill>
                  <a:srgbClr val="000000"/>
                </a:solidFill>
                <a:latin typeface="Lucida Bright" pitchFamily="18" charset="0"/>
              </a:rPr>
              <a:t>A shipment by ocean is subjected to numerous </a:t>
            </a:r>
            <a:r>
              <a:rPr lang="en-US" dirty="0" smtClean="0">
                <a:solidFill>
                  <a:srgbClr val="000000"/>
                </a:solidFill>
                <a:latin typeface="Lucida Bright" pitchFamily="18" charset="0"/>
              </a:rPr>
              <a:t>ship </a:t>
            </a:r>
            <a:r>
              <a:rPr lang="en-US" dirty="0">
                <a:solidFill>
                  <a:srgbClr val="000000"/>
                </a:solidFill>
                <a:latin typeface="Lucida Bright" pitchFamily="18" charset="0"/>
              </a:rPr>
              <a:t>movements. </a:t>
            </a:r>
            <a:endParaRPr lang="en-US" dirty="0">
              <a:solidFill>
                <a:srgbClr val="000000"/>
              </a:solidFill>
            </a:endParaRPr>
          </a:p>
        </p:txBody>
      </p:sp>
    </p:spTree>
    <p:extLst>
      <p:ext uri="{BB962C8B-B14F-4D97-AF65-F5344CB8AC3E}">
        <p14:creationId xmlns:p14="http://schemas.microsoft.com/office/powerpoint/2010/main" val="1102644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 Damage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949" y="1337316"/>
            <a:ext cx="7428300" cy="5145371"/>
          </a:xfrm>
          <a:prstGeom prst="rect">
            <a:avLst/>
          </a:prstGeom>
        </p:spPr>
      </p:pic>
      <p:sp>
        <p:nvSpPr>
          <p:cNvPr id="5" name="TextBox 4"/>
          <p:cNvSpPr txBox="1"/>
          <p:nvPr/>
        </p:nvSpPr>
        <p:spPr>
          <a:xfrm>
            <a:off x="5431809" y="1000035"/>
            <a:ext cx="3152633" cy="1200329"/>
          </a:xfrm>
          <a:prstGeom prst="rect">
            <a:avLst/>
          </a:prstGeom>
          <a:solidFill>
            <a:schemeClr val="bg1">
              <a:lumMod val="20000"/>
              <a:lumOff val="80000"/>
              <a:alpha val="85000"/>
            </a:schemeClr>
          </a:solidFill>
          <a:ln>
            <a:solidFill>
              <a:srgbClr val="000000"/>
            </a:solidFill>
          </a:ln>
        </p:spPr>
        <p:txBody>
          <a:bodyPr wrap="square" rtlCol="0">
            <a:spAutoFit/>
          </a:bodyPr>
          <a:lstStyle/>
          <a:p>
            <a:pPr algn="ctr"/>
            <a:r>
              <a:rPr lang="en-US" dirty="0">
                <a:solidFill>
                  <a:srgbClr val="000000"/>
                </a:solidFill>
                <a:latin typeface="Lucida Bright" pitchFamily="18" charset="0"/>
              </a:rPr>
              <a:t>In stormy seas, waves pound the ships and can damage the containers on board.</a:t>
            </a:r>
          </a:p>
        </p:txBody>
      </p:sp>
    </p:spTree>
    <p:extLst>
      <p:ext uri="{BB962C8B-B14F-4D97-AF65-F5344CB8AC3E}">
        <p14:creationId xmlns:p14="http://schemas.microsoft.com/office/powerpoint/2010/main" val="9252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Damage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618"/>
          <a:stretch/>
        </p:blipFill>
        <p:spPr>
          <a:xfrm>
            <a:off x="498474" y="1447342"/>
            <a:ext cx="8106770" cy="4684992"/>
          </a:xfrm>
          <a:prstGeom prst="rect">
            <a:avLst/>
          </a:prstGeom>
        </p:spPr>
      </p:pic>
      <p:sp>
        <p:nvSpPr>
          <p:cNvPr id="5" name="TextBox 4"/>
          <p:cNvSpPr txBox="1"/>
          <p:nvPr/>
        </p:nvSpPr>
        <p:spPr>
          <a:xfrm>
            <a:off x="1787858" y="5520518"/>
            <a:ext cx="5090614" cy="923330"/>
          </a:xfrm>
          <a:prstGeom prst="rect">
            <a:avLst/>
          </a:prstGeom>
          <a:solidFill>
            <a:schemeClr val="bg1">
              <a:lumMod val="20000"/>
              <a:lumOff val="80000"/>
              <a:alpha val="85000"/>
            </a:schemeClr>
          </a:solidFill>
          <a:ln>
            <a:solidFill>
              <a:srgbClr val="000000"/>
            </a:solidFill>
          </a:ln>
        </p:spPr>
        <p:txBody>
          <a:bodyPr wrap="square" rtlCol="0">
            <a:spAutoFit/>
          </a:bodyPr>
          <a:lstStyle/>
          <a:p>
            <a:pPr algn="ctr"/>
            <a:r>
              <a:rPr lang="en-US" dirty="0">
                <a:solidFill>
                  <a:srgbClr val="000000"/>
                </a:solidFill>
                <a:latin typeface="Lucida Bright" pitchFamily="18" charset="0"/>
              </a:rPr>
              <a:t>As ships encounter stormy seas, waves wash overboard and can slowly infiltrate the containers or cargo on </a:t>
            </a:r>
            <a:r>
              <a:rPr lang="en-US" dirty="0" smtClean="0">
                <a:solidFill>
                  <a:srgbClr val="000000"/>
                </a:solidFill>
                <a:latin typeface="Lucida Bright" pitchFamily="18" charset="0"/>
              </a:rPr>
              <a:t>board.</a:t>
            </a:r>
            <a:endParaRPr lang="en-US" dirty="0">
              <a:solidFill>
                <a:srgbClr val="000000"/>
              </a:solidFill>
            </a:endParaRPr>
          </a:p>
        </p:txBody>
      </p:sp>
    </p:spTree>
    <p:extLst>
      <p:ext uri="{BB962C8B-B14F-4D97-AF65-F5344CB8AC3E}">
        <p14:creationId xmlns:p14="http://schemas.microsoft.com/office/powerpoint/2010/main" val="1694550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Overboard Losses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460" y="1310183"/>
            <a:ext cx="7480747" cy="5133663"/>
          </a:xfrm>
          <a:prstGeom prst="rect">
            <a:avLst/>
          </a:prstGeom>
        </p:spPr>
      </p:pic>
      <p:sp>
        <p:nvSpPr>
          <p:cNvPr id="5" name="TextBox 4"/>
          <p:cNvSpPr txBox="1"/>
          <p:nvPr/>
        </p:nvSpPr>
        <p:spPr>
          <a:xfrm>
            <a:off x="150127" y="5691112"/>
            <a:ext cx="3712189" cy="923330"/>
          </a:xfrm>
          <a:prstGeom prst="rect">
            <a:avLst/>
          </a:prstGeom>
          <a:solidFill>
            <a:schemeClr val="bg1">
              <a:lumMod val="20000"/>
              <a:lumOff val="80000"/>
              <a:alpha val="85000"/>
            </a:schemeClr>
          </a:solidFill>
          <a:ln>
            <a:solidFill>
              <a:srgbClr val="000000"/>
            </a:solidFill>
          </a:ln>
        </p:spPr>
        <p:txBody>
          <a:bodyPr wrap="square" rtlCol="0">
            <a:spAutoFit/>
          </a:bodyPr>
          <a:lstStyle/>
          <a:p>
            <a:pPr algn="ctr"/>
            <a:r>
              <a:rPr lang="en-US" dirty="0">
                <a:solidFill>
                  <a:srgbClr val="000000"/>
                </a:solidFill>
                <a:latin typeface="Lucida Bright" pitchFamily="18" charset="0"/>
              </a:rPr>
              <a:t>Containers </a:t>
            </a:r>
            <a:r>
              <a:rPr lang="en-US" dirty="0" smtClean="0">
                <a:solidFill>
                  <a:srgbClr val="000000"/>
                </a:solidFill>
                <a:latin typeface="Lucida Bright" pitchFamily="18" charset="0"/>
              </a:rPr>
              <a:t>are tied down, but the lash bars can fail, causing container stow collapses.</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3703697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659" y="1310181"/>
            <a:ext cx="7187128" cy="5133663"/>
          </a:xfrm>
          <a:prstGeom prst="rect">
            <a:avLst/>
          </a:prstGeom>
        </p:spPr>
      </p:pic>
      <p:sp>
        <p:nvSpPr>
          <p:cNvPr id="5" name="TextBox 4"/>
          <p:cNvSpPr txBox="1"/>
          <p:nvPr/>
        </p:nvSpPr>
        <p:spPr>
          <a:xfrm>
            <a:off x="4940490" y="5090947"/>
            <a:ext cx="3534769" cy="1200329"/>
          </a:xfrm>
          <a:prstGeom prst="rect">
            <a:avLst/>
          </a:prstGeom>
          <a:solidFill>
            <a:schemeClr val="bg1">
              <a:lumMod val="20000"/>
              <a:lumOff val="80000"/>
              <a:alpha val="85000"/>
            </a:schemeClr>
          </a:solidFill>
          <a:ln>
            <a:solidFill>
              <a:srgbClr val="000000"/>
            </a:solidFill>
          </a:ln>
        </p:spPr>
        <p:txBody>
          <a:bodyPr wrap="square" rtlCol="0">
            <a:spAutoFit/>
          </a:bodyPr>
          <a:lstStyle/>
          <a:p>
            <a:pPr algn="ctr"/>
            <a:r>
              <a:rPr lang="en-US" dirty="0" smtClean="0">
                <a:solidFill>
                  <a:srgbClr val="000000"/>
                </a:solidFill>
                <a:latin typeface="Lucida Bright" pitchFamily="18" charset="0"/>
              </a:rPr>
              <a:t>Dangerous </a:t>
            </a:r>
            <a:r>
              <a:rPr lang="en-US" dirty="0">
                <a:solidFill>
                  <a:srgbClr val="000000"/>
                </a:solidFill>
                <a:latin typeface="Lucida Bright" pitchFamily="18" charset="0"/>
              </a:rPr>
              <a:t>cargo can only travel internationally by </a:t>
            </a:r>
            <a:r>
              <a:rPr lang="en-US" dirty="0" smtClean="0">
                <a:solidFill>
                  <a:srgbClr val="000000"/>
                </a:solidFill>
                <a:latin typeface="Lucida Bright" pitchFamily="18" charset="0"/>
              </a:rPr>
              <a:t>ocean, and ships’ ability to fight fires is limited.</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2885382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Stranding</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8343"/>
          <a:stretch/>
        </p:blipFill>
        <p:spPr>
          <a:xfrm>
            <a:off x="812371" y="1499147"/>
            <a:ext cx="7556313" cy="4937357"/>
          </a:xfrm>
          <a:prstGeom prst="rect">
            <a:avLst/>
          </a:prstGeom>
        </p:spPr>
      </p:pic>
      <p:sp>
        <p:nvSpPr>
          <p:cNvPr id="5" name="TextBox 4"/>
          <p:cNvSpPr txBox="1"/>
          <p:nvPr/>
        </p:nvSpPr>
        <p:spPr>
          <a:xfrm>
            <a:off x="812371" y="5723962"/>
            <a:ext cx="3534769" cy="646331"/>
          </a:xfrm>
          <a:prstGeom prst="rect">
            <a:avLst/>
          </a:prstGeom>
          <a:solidFill>
            <a:schemeClr val="bg1">
              <a:lumMod val="20000"/>
              <a:lumOff val="80000"/>
              <a:alpha val="85000"/>
            </a:schemeClr>
          </a:solidFill>
          <a:ln>
            <a:solidFill>
              <a:srgbClr val="000000"/>
            </a:solidFill>
          </a:ln>
        </p:spPr>
        <p:txBody>
          <a:bodyPr wrap="square" rtlCol="0">
            <a:spAutoFit/>
          </a:bodyPr>
          <a:lstStyle/>
          <a:p>
            <a:pPr algn="ctr"/>
            <a:r>
              <a:rPr lang="en-US" dirty="0" smtClean="0">
                <a:solidFill>
                  <a:srgbClr val="000000"/>
                </a:solidFill>
                <a:latin typeface="Lucida Bright" pitchFamily="18" charset="0"/>
              </a:rPr>
              <a:t>Ships can get stranded when their machinery breaks down.</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4175170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Sinking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163" y="1499147"/>
            <a:ext cx="6170728" cy="4937357"/>
          </a:xfrm>
          <a:prstGeom prst="rect">
            <a:avLst/>
          </a:prstGeom>
        </p:spPr>
      </p:pic>
      <p:sp>
        <p:nvSpPr>
          <p:cNvPr id="5" name="TextBox 4"/>
          <p:cNvSpPr txBox="1"/>
          <p:nvPr/>
        </p:nvSpPr>
        <p:spPr>
          <a:xfrm>
            <a:off x="812371" y="5723962"/>
            <a:ext cx="3534769" cy="646331"/>
          </a:xfrm>
          <a:prstGeom prst="rect">
            <a:avLst/>
          </a:prstGeom>
          <a:solidFill>
            <a:schemeClr val="bg1">
              <a:lumMod val="20000"/>
              <a:lumOff val="80000"/>
              <a:alpha val="85000"/>
            </a:schemeClr>
          </a:solidFill>
          <a:ln>
            <a:solidFill>
              <a:srgbClr val="000000"/>
            </a:solidFill>
          </a:ln>
        </p:spPr>
        <p:txBody>
          <a:bodyPr wrap="square" rtlCol="0">
            <a:spAutoFit/>
          </a:bodyPr>
          <a:lstStyle/>
          <a:p>
            <a:pPr algn="ctr"/>
            <a:r>
              <a:rPr lang="en-US" dirty="0" smtClean="0">
                <a:solidFill>
                  <a:srgbClr val="000000"/>
                </a:solidFill>
                <a:latin typeface="Lucida Bright" pitchFamily="18" charset="0"/>
              </a:rPr>
              <a:t>Ships can be damaged by rough seas and sink.</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1551279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Piracy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74" y="1467682"/>
            <a:ext cx="8099616" cy="4234509"/>
          </a:xfrm>
          <a:prstGeom prst="rect">
            <a:avLst/>
          </a:prstGeom>
        </p:spPr>
      </p:pic>
      <p:sp>
        <p:nvSpPr>
          <p:cNvPr id="5" name="TextBox 4"/>
          <p:cNvSpPr txBox="1"/>
          <p:nvPr/>
        </p:nvSpPr>
        <p:spPr>
          <a:xfrm>
            <a:off x="1897369" y="5406346"/>
            <a:ext cx="5301826" cy="646331"/>
          </a:xfrm>
          <a:prstGeom prst="rect">
            <a:avLst/>
          </a:prstGeom>
          <a:solidFill>
            <a:schemeClr val="bg1">
              <a:lumMod val="20000"/>
              <a:lumOff val="80000"/>
              <a:alpha val="85000"/>
            </a:schemeClr>
          </a:solidFill>
          <a:ln>
            <a:solidFill>
              <a:srgbClr val="000000"/>
            </a:solidFill>
          </a:ln>
        </p:spPr>
        <p:txBody>
          <a:bodyPr wrap="square" rtlCol="0">
            <a:spAutoFit/>
          </a:bodyPr>
          <a:lstStyle/>
          <a:p>
            <a:pPr algn="ctr"/>
            <a:r>
              <a:rPr lang="en-US" dirty="0" smtClean="0">
                <a:solidFill>
                  <a:srgbClr val="000000"/>
                </a:solidFill>
                <a:latin typeface="Lucida Bright" pitchFamily="18" charset="0"/>
              </a:rPr>
              <a:t>Ships can be attacked by pirates. Here, the ransom is dropped onto the </a:t>
            </a:r>
            <a:r>
              <a:rPr lang="en-US" i="1" dirty="0" smtClean="0">
                <a:solidFill>
                  <a:srgbClr val="000000"/>
                </a:solidFill>
                <a:latin typeface="Lucida Bright" pitchFamily="18" charset="0"/>
              </a:rPr>
              <a:t>Sirius Star</a:t>
            </a:r>
            <a:r>
              <a:rPr lang="en-US" dirty="0" smtClean="0">
                <a:solidFill>
                  <a:srgbClr val="000000"/>
                </a:solidFill>
                <a:latin typeface="Lucida Bright" pitchFamily="18" charset="0"/>
              </a:rPr>
              <a:t>.</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416674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84B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Collision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25" y="1303909"/>
            <a:ext cx="7556313" cy="5053898"/>
          </a:xfrm>
          <a:prstGeom prst="rect">
            <a:avLst/>
          </a:prstGeom>
        </p:spPr>
      </p:pic>
      <p:sp>
        <p:nvSpPr>
          <p:cNvPr id="5" name="TextBox 4"/>
          <p:cNvSpPr txBox="1"/>
          <p:nvPr/>
        </p:nvSpPr>
        <p:spPr>
          <a:xfrm>
            <a:off x="454283" y="1600200"/>
            <a:ext cx="4093998" cy="923330"/>
          </a:xfrm>
          <a:prstGeom prst="rect">
            <a:avLst/>
          </a:prstGeom>
          <a:solidFill>
            <a:schemeClr val="bg1">
              <a:lumMod val="20000"/>
              <a:lumOff val="80000"/>
              <a:alpha val="85000"/>
            </a:schemeClr>
          </a:solidFill>
          <a:ln>
            <a:solidFill>
              <a:srgbClr val="000000"/>
            </a:solidFill>
          </a:ln>
        </p:spPr>
        <p:txBody>
          <a:bodyPr wrap="square" rtlCol="0">
            <a:spAutoFit/>
          </a:bodyPr>
          <a:lstStyle/>
          <a:p>
            <a:pPr algn="ctr"/>
            <a:r>
              <a:rPr lang="en-US" dirty="0" smtClean="0">
                <a:solidFill>
                  <a:srgbClr val="000000"/>
                </a:solidFill>
                <a:latin typeface="Lucida Bright" pitchFamily="18" charset="0"/>
              </a:rPr>
              <a:t>Ships are far from maneuverable. Sometimes collisions happen and cargo is delayed or damaged.</a:t>
            </a:r>
            <a:endParaRPr lang="en-US" dirty="0">
              <a:solidFill>
                <a:srgbClr val="000000"/>
              </a:solidFill>
              <a:latin typeface="Lucida Bright" pitchFamily="18" charset="0"/>
            </a:endParaRPr>
          </a:p>
        </p:txBody>
      </p:sp>
    </p:spTree>
    <p:extLst>
      <p:ext uri="{BB962C8B-B14F-4D97-AF65-F5344CB8AC3E}">
        <p14:creationId xmlns:p14="http://schemas.microsoft.com/office/powerpoint/2010/main" val="3842412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International Insurance</a:t>
            </a:r>
            <a:endParaRPr lang="en-US" dirty="0"/>
          </a:p>
        </p:txBody>
      </p:sp>
      <p:sp>
        <p:nvSpPr>
          <p:cNvPr id="5" name="Content Placeholder 4"/>
          <p:cNvSpPr>
            <a:spLocks noGrp="1"/>
          </p:cNvSpPr>
          <p:nvPr>
            <p:ph idx="1"/>
          </p:nvPr>
        </p:nvSpPr>
        <p:spPr/>
        <p:txBody>
          <a:bodyPr/>
          <a:lstStyle/>
          <a:p>
            <a:r>
              <a:rPr lang="en-US" dirty="0"/>
              <a:t>International Insurance</a:t>
            </a:r>
          </a:p>
          <a:p>
            <a:r>
              <a:rPr lang="en-US" dirty="0"/>
              <a:t>Perils of International Shipments</a:t>
            </a:r>
          </a:p>
          <a:p>
            <a:r>
              <a:rPr lang="en-US" dirty="0"/>
              <a:t>Risk Management</a:t>
            </a:r>
          </a:p>
          <a:p>
            <a:r>
              <a:rPr lang="en-US" dirty="0"/>
              <a:t>Insurance Policies</a:t>
            </a:r>
          </a:p>
          <a:p>
            <a:r>
              <a:rPr lang="en-US" dirty="0"/>
              <a:t>Lloyd’s</a:t>
            </a:r>
          </a:p>
          <a:p>
            <a:r>
              <a:rPr lang="en-US" dirty="0"/>
              <a:t>Commercial Credit Insurance</a:t>
            </a:r>
          </a:p>
          <a:p>
            <a:endParaRPr lang="en-US" dirty="0"/>
          </a:p>
        </p:txBody>
      </p:sp>
    </p:spTree>
    <p:extLst>
      <p:ext uri="{BB962C8B-B14F-4D97-AF65-F5344CB8AC3E}">
        <p14:creationId xmlns:p14="http://schemas.microsoft.com/office/powerpoint/2010/main" val="643987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Theft</a:t>
            </a:r>
            <a:endParaRPr lang="en-US" dirty="0"/>
          </a:p>
        </p:txBody>
      </p:sp>
      <p:sp>
        <p:nvSpPr>
          <p:cNvPr id="3" name="Content Placeholder 2"/>
          <p:cNvSpPr>
            <a:spLocks noGrp="1"/>
          </p:cNvSpPr>
          <p:nvPr>
            <p:ph idx="1"/>
          </p:nvPr>
        </p:nvSpPr>
        <p:spPr>
          <a:xfrm>
            <a:off x="498475" y="1981200"/>
            <a:ext cx="7253454" cy="4144963"/>
          </a:xfrm>
        </p:spPr>
        <p:txBody>
          <a:bodyPr/>
          <a:lstStyle/>
          <a:p>
            <a:pPr marL="0" indent="0">
              <a:buNone/>
            </a:pPr>
            <a:r>
              <a:rPr lang="en-US" dirty="0"/>
              <a:t>Theft is a much greater risk on shore, specifically in transit to the port of departure and from the port of arrival, but it is a significant concern.</a:t>
            </a:r>
          </a:p>
          <a:p>
            <a:r>
              <a:rPr lang="en-US" dirty="0" smtClean="0"/>
              <a:t>Pilferage</a:t>
            </a:r>
          </a:p>
          <a:p>
            <a:pPr marL="228600" lvl="1" indent="0">
              <a:buNone/>
            </a:pPr>
            <a:r>
              <a:rPr lang="en-US" dirty="0"/>
              <a:t>Unplanned theft, based upon the opportunity to steal cargo.</a:t>
            </a:r>
          </a:p>
          <a:p>
            <a:r>
              <a:rPr lang="en-US" sz="2000" dirty="0" smtClean="0"/>
              <a:t>Organized Theft</a:t>
            </a:r>
          </a:p>
          <a:p>
            <a:pPr marL="228600" lvl="1" indent="0">
              <a:buNone/>
            </a:pPr>
            <a:r>
              <a:rPr lang="en-US" dirty="0"/>
              <a:t>Deliberate and carefully-planned theft of cargo or containers</a:t>
            </a:r>
            <a:r>
              <a:rPr lang="en-US" dirty="0" smtClean="0"/>
              <a:t>.</a:t>
            </a:r>
          </a:p>
          <a:p>
            <a:r>
              <a:rPr lang="en-US" sz="2000" dirty="0" smtClean="0"/>
              <a:t>System’s Theft</a:t>
            </a:r>
          </a:p>
          <a:p>
            <a:pPr marL="228600" lvl="1" indent="0">
              <a:buNone/>
            </a:pPr>
            <a:r>
              <a:rPr lang="en-US" dirty="0"/>
              <a:t>The use of technology to access the files of a particular shipment, and steal it. That way the theft may not be detected for a few days.</a:t>
            </a:r>
          </a:p>
          <a:p>
            <a:pPr marL="228600" lvl="1" indent="0">
              <a:buNone/>
            </a:pPr>
            <a:endParaRPr lang="en-US" dirty="0"/>
          </a:p>
        </p:txBody>
      </p:sp>
    </p:spTree>
    <p:extLst>
      <p:ext uri="{BB962C8B-B14F-4D97-AF65-F5344CB8AC3E}">
        <p14:creationId xmlns:p14="http://schemas.microsoft.com/office/powerpoint/2010/main" val="719743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Perils of the Sea</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Ocean cargoes are exposed to a number of other perils</a:t>
            </a:r>
            <a:r>
              <a:rPr lang="en-US" sz="2000" dirty="0" smtClean="0"/>
              <a:t>:</a:t>
            </a:r>
            <a:endParaRPr lang="en-US" sz="2000" dirty="0"/>
          </a:p>
          <a:p>
            <a:pPr marL="750888" lvl="1" indent="-285750"/>
            <a:r>
              <a:rPr lang="en-US" sz="2000" dirty="0"/>
              <a:t>Other cargo contaminating or affecting the cargo</a:t>
            </a:r>
          </a:p>
          <a:p>
            <a:pPr marL="750888" lvl="1" indent="-285750"/>
            <a:r>
              <a:rPr lang="en-US" sz="2000" dirty="0" smtClean="0"/>
              <a:t>Stowaways </a:t>
            </a:r>
            <a:r>
              <a:rPr lang="en-US" sz="2000" dirty="0"/>
              <a:t>damaging the </a:t>
            </a:r>
            <a:r>
              <a:rPr lang="en-US" sz="2000" dirty="0" smtClean="0"/>
              <a:t>cargo</a:t>
            </a:r>
            <a:endParaRPr lang="en-US" sz="2000" dirty="0"/>
          </a:p>
          <a:p>
            <a:pPr marL="750888" lvl="1" indent="-285750"/>
            <a:r>
              <a:rPr lang="en-US" sz="2000" dirty="0"/>
              <a:t>A government seizing or arresting the </a:t>
            </a:r>
            <a:r>
              <a:rPr lang="en-US" sz="2000" dirty="0" smtClean="0"/>
              <a:t>ship</a:t>
            </a:r>
            <a:endParaRPr lang="en-US" sz="2000" dirty="0"/>
          </a:p>
          <a:p>
            <a:pPr marL="750888" lvl="1" indent="-285750"/>
            <a:r>
              <a:rPr lang="en-US" sz="2000" dirty="0"/>
              <a:t>The owners of the ship declaring </a:t>
            </a:r>
            <a:r>
              <a:rPr lang="en-US" sz="2000" dirty="0" smtClean="0"/>
              <a:t>bankruptcy</a:t>
            </a:r>
            <a:endParaRPr lang="en-US" sz="2000" dirty="0"/>
          </a:p>
          <a:p>
            <a:pPr marL="750888" lvl="1" indent="-285750"/>
            <a:r>
              <a:rPr lang="en-US" sz="2000" dirty="0"/>
              <a:t>The port shutting down because of a </a:t>
            </a:r>
            <a:r>
              <a:rPr lang="en-US" sz="2000" dirty="0" smtClean="0"/>
              <a:t>strike</a:t>
            </a:r>
            <a:endParaRPr lang="en-US" sz="2000" dirty="0"/>
          </a:p>
          <a:p>
            <a:pPr marL="750888" lvl="1" indent="-285750"/>
            <a:r>
              <a:rPr lang="en-US" sz="2000" dirty="0"/>
              <a:t>Weather delaying loading or unloading of the </a:t>
            </a:r>
            <a:r>
              <a:rPr lang="en-US" sz="2000" dirty="0" smtClean="0"/>
              <a:t>cargo</a:t>
            </a:r>
            <a:endParaRPr lang="en-US" sz="2000" dirty="0"/>
          </a:p>
          <a:p>
            <a:pPr marL="750888" lvl="1" indent="-285750"/>
            <a:r>
              <a:rPr lang="en-US" sz="2000" dirty="0"/>
              <a:t> </a:t>
            </a:r>
            <a:r>
              <a:rPr lang="en-US" sz="2000" dirty="0" smtClean="0"/>
              <a:t>... </a:t>
            </a:r>
            <a:r>
              <a:rPr lang="en-US" sz="2000" dirty="0"/>
              <a:t>and so on.  </a:t>
            </a:r>
          </a:p>
          <a:p>
            <a:pPr marL="0" indent="0">
              <a:buNone/>
            </a:pPr>
            <a:endParaRPr lang="en-US" dirty="0"/>
          </a:p>
        </p:txBody>
      </p:sp>
    </p:spTree>
    <p:extLst>
      <p:ext uri="{BB962C8B-B14F-4D97-AF65-F5344CB8AC3E}">
        <p14:creationId xmlns:p14="http://schemas.microsoft.com/office/powerpoint/2010/main" val="3922609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Average</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The concept of general average is unique to marine insurance. </a:t>
            </a:r>
          </a:p>
          <a:p>
            <a:r>
              <a:rPr lang="en-US" sz="2000" dirty="0"/>
              <a:t>If there is a major loss during a voyage, the costs are shared by the owner of the ship and all of the cargo owners, including the owners of the goods that were not damaged</a:t>
            </a:r>
            <a:r>
              <a:rPr lang="en-US" sz="2000" dirty="0" smtClean="0"/>
              <a:t>.</a:t>
            </a:r>
            <a:endParaRPr lang="en-US" sz="2000" dirty="0"/>
          </a:p>
          <a:p>
            <a:r>
              <a:rPr lang="en-US" sz="2000" dirty="0"/>
              <a:t>In other words, if 25 percent of the containers of a ship </a:t>
            </a:r>
            <a:r>
              <a:rPr lang="en-US" sz="2000" dirty="0" smtClean="0"/>
              <a:t> (</a:t>
            </a:r>
            <a:r>
              <a:rPr lang="en-US" sz="2000" dirty="0"/>
              <a:t>and the ship) are damaged in a fire, then the owners of the undamaged containers (75 percent of the cargo) are held financially responsible for the losses to the 25 percent and to the ship owner. </a:t>
            </a:r>
          </a:p>
          <a:p>
            <a:r>
              <a:rPr lang="en-US" sz="2000" dirty="0"/>
              <a:t>The concept is that all parties have a vested interest in a successful voyage, and therefore they all share the risk. </a:t>
            </a:r>
          </a:p>
          <a:p>
            <a:pPr marL="0" indent="0">
              <a:buNone/>
            </a:pPr>
            <a:endParaRPr lang="en-US" dirty="0"/>
          </a:p>
        </p:txBody>
      </p:sp>
    </p:spTree>
    <p:extLst>
      <p:ext uri="{BB962C8B-B14F-4D97-AF65-F5344CB8AC3E}">
        <p14:creationId xmlns:p14="http://schemas.microsoft.com/office/powerpoint/2010/main" val="206678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Perils of Air Shipments</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Although there are generally fewer perils in air transportation than in ocean transportation, goods are still exposed to many of the same risks</a:t>
            </a:r>
            <a:r>
              <a:rPr lang="en-US" sz="2000" dirty="0" smtClean="0"/>
              <a:t>:</a:t>
            </a:r>
            <a:endParaRPr lang="en-US" sz="2000" dirty="0"/>
          </a:p>
          <a:p>
            <a:pPr marL="742950" lvl="1" indent="-285750"/>
            <a:r>
              <a:rPr lang="en-US" sz="2000" dirty="0"/>
              <a:t>Cargo handing (before loading and after being unloaded</a:t>
            </a:r>
            <a:r>
              <a:rPr lang="en-US" sz="2000" dirty="0" smtClean="0"/>
              <a:t>)</a:t>
            </a:r>
            <a:endParaRPr lang="en-US" sz="2000" dirty="0"/>
          </a:p>
          <a:p>
            <a:pPr marL="742950" lvl="1" indent="-285750"/>
            <a:r>
              <a:rPr lang="en-US" sz="2000" dirty="0"/>
              <a:t>Cargo movements (significant accelerations and decelerations as well as turbulence “bumps” during flight</a:t>
            </a:r>
            <a:r>
              <a:rPr lang="en-US" sz="2000" dirty="0" smtClean="0"/>
              <a:t>)</a:t>
            </a:r>
            <a:endParaRPr lang="en-US" sz="2000" dirty="0"/>
          </a:p>
          <a:p>
            <a:pPr marL="742950" lvl="1" indent="-285750"/>
            <a:r>
              <a:rPr lang="en-US" sz="2000" dirty="0"/>
              <a:t>Theft and pilferage (especially since high-value goods are often shipped by air) </a:t>
            </a:r>
          </a:p>
          <a:p>
            <a:pPr marL="742950" lvl="1" indent="-285750"/>
            <a:r>
              <a:rPr lang="en-US" sz="2000" dirty="0"/>
              <a:t>Water damage (cargo can be left on the tarmac, </a:t>
            </a:r>
            <a:r>
              <a:rPr lang="en-US" sz="2000" dirty="0" smtClean="0"/>
              <a:t> exposed </a:t>
            </a:r>
            <a:r>
              <a:rPr lang="en-US" sz="2000" dirty="0"/>
              <a:t>to the elements</a:t>
            </a:r>
            <a:r>
              <a:rPr lang="en-US" sz="2000" dirty="0" smtClean="0"/>
              <a:t>)</a:t>
            </a:r>
            <a:endParaRPr lang="en-US" sz="2000" dirty="0"/>
          </a:p>
          <a:p>
            <a:pPr marL="0" indent="0">
              <a:buNone/>
            </a:pPr>
            <a:r>
              <a:rPr lang="en-US" sz="2000" dirty="0"/>
              <a:t>However, there are risks specific to air shipments.</a:t>
            </a:r>
          </a:p>
        </p:txBody>
      </p:sp>
    </p:spTree>
    <p:extLst>
      <p:ext uri="{BB962C8B-B14F-4D97-AF65-F5344CB8AC3E}">
        <p14:creationId xmlns:p14="http://schemas.microsoft.com/office/powerpoint/2010/main" val="2436791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Perils of Air Shipments</a:t>
            </a:r>
            <a:endParaRPr lang="en-US" dirty="0"/>
          </a:p>
        </p:txBody>
      </p:sp>
      <p:sp>
        <p:nvSpPr>
          <p:cNvPr id="3" name="Content Placeholder 2"/>
          <p:cNvSpPr>
            <a:spLocks noGrp="1"/>
          </p:cNvSpPr>
          <p:nvPr>
            <p:ph idx="1"/>
          </p:nvPr>
        </p:nvSpPr>
        <p:spPr/>
        <p:txBody>
          <a:bodyPr/>
          <a:lstStyle/>
          <a:p>
            <a:pPr marL="0" indent="0">
              <a:buNone/>
            </a:pPr>
            <a:r>
              <a:rPr lang="en-US" sz="2000" dirty="0" smtClean="0"/>
              <a:t>There are two risks specific to air shipments:</a:t>
            </a:r>
          </a:p>
          <a:p>
            <a:r>
              <a:rPr lang="en-US" sz="2000" dirty="0" smtClean="0"/>
              <a:t>Changes in temperature</a:t>
            </a:r>
          </a:p>
          <a:p>
            <a:pPr marL="228600" lvl="1" indent="0">
              <a:buNone/>
            </a:pPr>
            <a:r>
              <a:rPr lang="en-US" dirty="0" smtClean="0"/>
              <a:t>Cargo </a:t>
            </a:r>
            <a:r>
              <a:rPr lang="en-US" dirty="0"/>
              <a:t>en route from a tropical area (Singapore) to another warm-weather area (Los Angeles) may transit at an airport such as Anchorage, exposing the goods to potentially very cold temperatures, even though the shipper did not expect them to be</a:t>
            </a:r>
            <a:r>
              <a:rPr lang="en-US" dirty="0" smtClean="0"/>
              <a:t>.</a:t>
            </a:r>
          </a:p>
          <a:p>
            <a:r>
              <a:rPr lang="en-US" sz="2000" dirty="0" smtClean="0"/>
              <a:t>Changes in atmospheric pressure</a:t>
            </a:r>
          </a:p>
          <a:p>
            <a:pPr marL="228600" lvl="1" indent="0">
              <a:buNone/>
            </a:pPr>
            <a:r>
              <a:rPr lang="en-US" dirty="0"/>
              <a:t>Cargo may be placed in aircraft that are only partially pressurized, or may be not pressurized at all (less likely). </a:t>
            </a:r>
          </a:p>
          <a:p>
            <a:pPr marL="228600" lvl="1" indent="0">
              <a:buNone/>
            </a:pPr>
            <a:endParaRPr lang="en-US" dirty="0"/>
          </a:p>
          <a:p>
            <a:pPr marL="0" indent="0">
              <a:buNone/>
            </a:pPr>
            <a:endParaRPr lang="en-US" dirty="0"/>
          </a:p>
        </p:txBody>
      </p:sp>
    </p:spTree>
    <p:extLst>
      <p:ext uri="{BB962C8B-B14F-4D97-AF65-F5344CB8AC3E}">
        <p14:creationId xmlns:p14="http://schemas.microsoft.com/office/powerpoint/2010/main" val="528968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Management</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A company involved in international trade can manage its exposure to international transportation risks in one of three ways</a:t>
            </a:r>
            <a:r>
              <a:rPr lang="en-US" sz="2000" dirty="0" smtClean="0"/>
              <a:t>:</a:t>
            </a:r>
            <a:endParaRPr lang="en-US" sz="2000" dirty="0"/>
          </a:p>
          <a:p>
            <a:pPr marL="800100" lvl="1" indent="-342900"/>
            <a:r>
              <a:rPr lang="en-US" sz="2000" dirty="0"/>
              <a:t>Retain the risks</a:t>
            </a:r>
          </a:p>
          <a:p>
            <a:pPr marL="800100" lvl="1" indent="-342900"/>
            <a:r>
              <a:rPr lang="en-US" sz="2000" dirty="0"/>
              <a:t>Transfer the risks to an insurance company</a:t>
            </a:r>
          </a:p>
          <a:p>
            <a:pPr marL="800100" lvl="1" indent="-342900"/>
            <a:r>
              <a:rPr lang="en-US" sz="2000" dirty="0"/>
              <a:t>Adopt a mixed approach </a:t>
            </a:r>
          </a:p>
          <a:p>
            <a:pPr marL="0" indent="0">
              <a:buNone/>
            </a:pPr>
            <a:r>
              <a:rPr lang="en-US" sz="2000" dirty="0"/>
              <a:t>The difficulty in determining the proper strategy is the correct assessment of the risks of a particular shipment.</a:t>
            </a:r>
          </a:p>
          <a:p>
            <a:pPr marL="0" indent="0">
              <a:buNone/>
            </a:pPr>
            <a:endParaRPr lang="en-US" sz="2000" dirty="0"/>
          </a:p>
        </p:txBody>
      </p:sp>
    </p:spTree>
    <p:extLst>
      <p:ext uri="{BB962C8B-B14F-4D97-AF65-F5344CB8AC3E}">
        <p14:creationId xmlns:p14="http://schemas.microsoft.com/office/powerpoint/2010/main" val="1345943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Retention</a:t>
            </a:r>
            <a:endParaRPr lang="en-US" dirty="0"/>
          </a:p>
        </p:txBody>
      </p:sp>
      <p:sp>
        <p:nvSpPr>
          <p:cNvPr id="3" name="Content Placeholder 2"/>
          <p:cNvSpPr>
            <a:spLocks noGrp="1"/>
          </p:cNvSpPr>
          <p:nvPr>
            <p:ph idx="1"/>
          </p:nvPr>
        </p:nvSpPr>
        <p:spPr>
          <a:xfrm>
            <a:off x="498474" y="1981200"/>
            <a:ext cx="7226159" cy="4144963"/>
          </a:xfrm>
        </p:spPr>
        <p:txBody>
          <a:bodyPr>
            <a:normAutofit fontScale="92500" lnSpcReduction="20000"/>
          </a:bodyPr>
          <a:lstStyle/>
          <a:p>
            <a:pPr marL="0" indent="0">
              <a:buNone/>
            </a:pPr>
            <a:r>
              <a:rPr lang="en-US" sz="2200" dirty="0"/>
              <a:t>Some companies decide that it is more economical to not purchase insurance for international transportation risks. They </a:t>
            </a:r>
            <a:r>
              <a:rPr lang="en-US" sz="2200" dirty="0" smtClean="0"/>
              <a:t>are:</a:t>
            </a:r>
          </a:p>
          <a:p>
            <a:r>
              <a:rPr lang="en-US" sz="2200" dirty="0" smtClean="0"/>
              <a:t>Very </a:t>
            </a:r>
            <a:r>
              <a:rPr lang="en-US" sz="2200" dirty="0"/>
              <a:t>large international traders with many shipments. Their insurance premiums would be higher than the expected values of their </a:t>
            </a:r>
            <a:r>
              <a:rPr lang="en-US" sz="2200" dirty="0" smtClean="0"/>
              <a:t>losses.</a:t>
            </a:r>
          </a:p>
          <a:p>
            <a:r>
              <a:rPr lang="en-US" sz="2200" dirty="0" smtClean="0"/>
              <a:t>Exporters </a:t>
            </a:r>
            <a:r>
              <a:rPr lang="en-US" sz="2200" dirty="0"/>
              <a:t>or importers with little exposure. They</a:t>
            </a:r>
            <a:r>
              <a:rPr lang="en-US" sz="2200" i="1" dirty="0"/>
              <a:t> </a:t>
            </a:r>
            <a:r>
              <a:rPr lang="en-US" sz="2200" dirty="0"/>
              <a:t>are shipping or buying goods of such little value, in such small shipments, that a loss would have few financial </a:t>
            </a:r>
            <a:r>
              <a:rPr lang="en-US" sz="2200" dirty="0" smtClean="0"/>
              <a:t>consequences.</a:t>
            </a:r>
          </a:p>
          <a:p>
            <a:r>
              <a:rPr lang="en-US" sz="2200" dirty="0" smtClean="0"/>
              <a:t>Exporters </a:t>
            </a:r>
            <a:r>
              <a:rPr lang="en-US" sz="2200" dirty="0"/>
              <a:t>or importers that have little relative exposure because international transactions represent such a small percentage of their </a:t>
            </a:r>
            <a:r>
              <a:rPr lang="en-US" sz="2200" dirty="0" smtClean="0"/>
              <a:t>business.</a:t>
            </a:r>
          </a:p>
          <a:p>
            <a:r>
              <a:rPr lang="en-US" sz="2200" dirty="0" smtClean="0"/>
              <a:t>Firms </a:t>
            </a:r>
            <a:r>
              <a:rPr lang="en-US" sz="2200" dirty="0"/>
              <a:t>that do not evaluate their international transportation risks clearly.</a:t>
            </a:r>
          </a:p>
          <a:p>
            <a:endParaRPr lang="en-US" dirty="0"/>
          </a:p>
        </p:txBody>
      </p:sp>
    </p:spTree>
    <p:extLst>
      <p:ext uri="{BB962C8B-B14F-4D97-AF65-F5344CB8AC3E}">
        <p14:creationId xmlns:p14="http://schemas.microsoft.com/office/powerpoint/2010/main" val="915748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Transfer</a:t>
            </a:r>
            <a:endParaRPr lang="en-US" dirty="0"/>
          </a:p>
        </p:txBody>
      </p:sp>
      <p:sp>
        <p:nvSpPr>
          <p:cNvPr id="3" name="Content Placeholder 2"/>
          <p:cNvSpPr>
            <a:spLocks noGrp="1"/>
          </p:cNvSpPr>
          <p:nvPr>
            <p:ph idx="1"/>
          </p:nvPr>
        </p:nvSpPr>
        <p:spPr>
          <a:xfrm>
            <a:off x="498475" y="1981200"/>
            <a:ext cx="7076032" cy="4144963"/>
          </a:xfrm>
        </p:spPr>
        <p:txBody>
          <a:bodyPr>
            <a:noAutofit/>
          </a:bodyPr>
          <a:lstStyle/>
          <a:p>
            <a:pPr marL="0" indent="0">
              <a:buNone/>
            </a:pPr>
            <a:r>
              <a:rPr lang="en-US" sz="2000" dirty="0"/>
              <a:t>Some firms decide it is best to transfer their international transportation risks to an insurance company. In exchange for a premium, these firms are covered against their </a:t>
            </a:r>
            <a:r>
              <a:rPr lang="en-US" sz="2000" dirty="0" smtClean="0"/>
              <a:t>losses:</a:t>
            </a:r>
          </a:p>
          <a:p>
            <a:r>
              <a:rPr lang="en-US" sz="2000" dirty="0" smtClean="0"/>
              <a:t>Firms </a:t>
            </a:r>
            <a:r>
              <a:rPr lang="en-US" sz="2000" dirty="0"/>
              <a:t>with high exposure. The value of the goods they ship is high, and the loss of some of these shipments would be a substantial financial blow to their </a:t>
            </a:r>
            <a:r>
              <a:rPr lang="en-US" sz="2000" dirty="0" smtClean="0"/>
              <a:t>operations.</a:t>
            </a:r>
          </a:p>
          <a:p>
            <a:r>
              <a:rPr lang="en-US" sz="2000" dirty="0" smtClean="0"/>
              <a:t>Firms </a:t>
            </a:r>
            <a:r>
              <a:rPr lang="en-US" sz="2000" dirty="0"/>
              <a:t>with high relative exposure. Even though the amounts at stake may be small, they are relatively high for these firms, as a percentage of their </a:t>
            </a:r>
            <a:r>
              <a:rPr lang="en-US" sz="2000" dirty="0" smtClean="0"/>
              <a:t>sales.</a:t>
            </a:r>
          </a:p>
          <a:p>
            <a:r>
              <a:rPr lang="en-US" sz="2000" dirty="0" smtClean="0"/>
              <a:t>Firms </a:t>
            </a:r>
            <a:r>
              <a:rPr lang="en-US" sz="2000" dirty="0"/>
              <a:t>that lack experience in international trade. They insure because they are uncomfortable with the risks involved or unable to properly assess their exposure.</a:t>
            </a:r>
          </a:p>
          <a:p>
            <a:pPr marL="0" indent="0">
              <a:buNone/>
            </a:pPr>
            <a:endParaRPr lang="en-US" sz="2000" dirty="0"/>
          </a:p>
        </p:txBody>
      </p:sp>
    </p:spTree>
    <p:extLst>
      <p:ext uri="{BB962C8B-B14F-4D97-AF65-F5344CB8AC3E}">
        <p14:creationId xmlns:p14="http://schemas.microsoft.com/office/powerpoint/2010/main" val="2624943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Mixed Approach</a:t>
            </a:r>
            <a:endParaRPr lang="en-US" dirty="0"/>
          </a:p>
        </p:txBody>
      </p:sp>
      <p:sp>
        <p:nvSpPr>
          <p:cNvPr id="3" name="Content Placeholder 2"/>
          <p:cNvSpPr>
            <a:spLocks noGrp="1"/>
          </p:cNvSpPr>
          <p:nvPr>
            <p:ph idx="1"/>
          </p:nvPr>
        </p:nvSpPr>
        <p:spPr/>
        <p:txBody>
          <a:bodyPr/>
          <a:lstStyle/>
          <a:p>
            <a:pPr marL="0" indent="0">
              <a:buNone/>
            </a:pPr>
            <a:r>
              <a:rPr lang="en-US" sz="2000" dirty="0"/>
              <a:t>A firm can use a mixed approach, retaining some of the risk and transferring the rest. This strategy can be achieved in two different </a:t>
            </a:r>
            <a:r>
              <a:rPr lang="en-US" sz="2000" dirty="0" smtClean="0"/>
              <a:t>ways:</a:t>
            </a:r>
          </a:p>
          <a:p>
            <a:r>
              <a:rPr lang="en-US" sz="2000" dirty="0" smtClean="0"/>
              <a:t>The </a:t>
            </a:r>
            <a:r>
              <a:rPr lang="en-US" sz="2000" dirty="0"/>
              <a:t>decision is made based upon the maximum amount of exposure that a firm is willing to risk: this objective is traditionally achieved with the use of a deductible or a franchise. </a:t>
            </a:r>
            <a:endParaRPr lang="en-US" sz="2000" dirty="0" smtClean="0"/>
          </a:p>
          <a:p>
            <a:r>
              <a:rPr lang="en-US" sz="2000" dirty="0" smtClean="0"/>
              <a:t>The </a:t>
            </a:r>
            <a:r>
              <a:rPr lang="en-US" sz="2000" dirty="0"/>
              <a:t>decision is made based on the types of risks that the firm is willing to take, and those that it would rather transfer to an insurance company.</a:t>
            </a:r>
          </a:p>
          <a:p>
            <a:endParaRPr lang="en-US" dirty="0"/>
          </a:p>
        </p:txBody>
      </p:sp>
    </p:spTree>
    <p:extLst>
      <p:ext uri="{BB962C8B-B14F-4D97-AF65-F5344CB8AC3E}">
        <p14:creationId xmlns:p14="http://schemas.microsoft.com/office/powerpoint/2010/main" val="3238682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Marine Cargo Policies</a:t>
            </a:r>
            <a:endParaRPr lang="en-US" dirty="0"/>
          </a:p>
        </p:txBody>
      </p:sp>
      <p:sp>
        <p:nvSpPr>
          <p:cNvPr id="3" name="Content Placeholder 2"/>
          <p:cNvSpPr>
            <a:spLocks noGrp="1"/>
          </p:cNvSpPr>
          <p:nvPr>
            <p:ph idx="1"/>
          </p:nvPr>
        </p:nvSpPr>
        <p:spPr/>
        <p:txBody>
          <a:bodyPr/>
          <a:lstStyle/>
          <a:p>
            <a:pPr marL="0" indent="0">
              <a:buNone/>
            </a:pPr>
            <a:r>
              <a:rPr lang="en-US" sz="2000" dirty="0"/>
              <a:t>There are two possible ways to purchase marine cargo policies:</a:t>
            </a:r>
          </a:p>
          <a:p>
            <a:r>
              <a:rPr lang="en-US" sz="2000" dirty="0" smtClean="0"/>
              <a:t>Open Cargo Policy</a:t>
            </a:r>
          </a:p>
          <a:p>
            <a:pPr marL="228600" lvl="1" indent="0">
              <a:buNone/>
            </a:pPr>
            <a:r>
              <a:rPr lang="en-US" dirty="0"/>
              <a:t>An insurance contract with which a firm insures every international shipment it makes for a fixed period of time. Such a policy is formally known as an Open Ocean Cargo Policy</a:t>
            </a:r>
            <a:r>
              <a:rPr lang="en-US" b="1" dirty="0"/>
              <a:t> </a:t>
            </a:r>
            <a:r>
              <a:rPr lang="en-US" dirty="0"/>
              <a:t>and it automatically covers all the shipments of the insured.</a:t>
            </a:r>
          </a:p>
          <a:p>
            <a:r>
              <a:rPr lang="en-US" sz="2000" dirty="0" smtClean="0"/>
              <a:t>Special Cargo Policy</a:t>
            </a:r>
            <a:endParaRPr lang="en-US" sz="2000" dirty="0"/>
          </a:p>
          <a:p>
            <a:pPr marL="228600" lvl="1" indent="0">
              <a:buNone/>
            </a:pPr>
            <a:r>
              <a:rPr lang="en-US" dirty="0"/>
              <a:t>An insurance contract valid for one specific </a:t>
            </a:r>
            <a:r>
              <a:rPr lang="en-US" dirty="0" smtClean="0"/>
              <a:t>shipment.</a:t>
            </a:r>
          </a:p>
        </p:txBody>
      </p:sp>
    </p:spTree>
    <p:extLst>
      <p:ext uri="{BB962C8B-B14F-4D97-AF65-F5344CB8AC3E}">
        <p14:creationId xmlns:p14="http://schemas.microsoft.com/office/powerpoint/2010/main" val="2562219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Insurance</a:t>
            </a:r>
            <a:endParaRPr lang="en-US" dirty="0"/>
          </a:p>
        </p:txBody>
      </p:sp>
      <p:sp>
        <p:nvSpPr>
          <p:cNvPr id="3" name="Content Placeholder 2"/>
          <p:cNvSpPr>
            <a:spLocks noGrp="1"/>
          </p:cNvSpPr>
          <p:nvPr>
            <p:ph idx="1"/>
          </p:nvPr>
        </p:nvSpPr>
        <p:spPr>
          <a:xfrm>
            <a:off x="498475" y="1981200"/>
            <a:ext cx="7157919" cy="4144963"/>
          </a:xfrm>
        </p:spPr>
        <p:txBody>
          <a:bodyPr>
            <a:normAutofit lnSpcReduction="10000"/>
          </a:bodyPr>
          <a:lstStyle/>
          <a:p>
            <a:pPr marL="0" indent="0">
              <a:buNone/>
            </a:pPr>
            <a:r>
              <a:rPr lang="en-US" sz="2000" dirty="0"/>
              <a:t>There are many pitfalls in international insurance</a:t>
            </a:r>
            <a:r>
              <a:rPr lang="en-US" sz="2000" dirty="0" smtClean="0"/>
              <a:t>:</a:t>
            </a:r>
            <a:endParaRPr lang="en-US" sz="2000" dirty="0"/>
          </a:p>
          <a:p>
            <a:pPr marL="514350" indent="-285750"/>
            <a:r>
              <a:rPr lang="en-US" sz="2000" dirty="0"/>
              <a:t>Many of the risks are misunderstood. While historically most shippers were located near sea ports, today most are located inland, and have no idea what dangers international shipments face</a:t>
            </a:r>
            <a:r>
              <a:rPr lang="en-US" sz="2000" dirty="0" smtClean="0"/>
              <a:t>.</a:t>
            </a:r>
            <a:endParaRPr lang="en-US" sz="2000" dirty="0"/>
          </a:p>
          <a:p>
            <a:pPr marL="514350" indent="-285750"/>
            <a:r>
              <a:rPr lang="en-US" sz="2000" dirty="0"/>
              <a:t>The complexity of the field is substantial: not only is there a minimum of six different standard insurance policies, but there are also countless variations in the specific clauses that can be included or excluded. </a:t>
            </a:r>
          </a:p>
          <a:p>
            <a:pPr marL="514350" indent="-285750"/>
            <a:r>
              <a:rPr lang="en-US" sz="2000" dirty="0"/>
              <a:t>The vocabulary used is unique, with several terms have completely different meaning than in everyday language. It is important to learn some insurance vocabulary.</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Marine Cargo Policies</a:t>
            </a:r>
            <a:endParaRPr lang="en-US" dirty="0"/>
          </a:p>
        </p:txBody>
      </p:sp>
      <p:sp>
        <p:nvSpPr>
          <p:cNvPr id="3" name="Content Placeholder 2"/>
          <p:cNvSpPr>
            <a:spLocks noGrp="1"/>
          </p:cNvSpPr>
          <p:nvPr>
            <p:ph idx="1"/>
          </p:nvPr>
        </p:nvSpPr>
        <p:spPr/>
        <p:txBody>
          <a:bodyPr/>
          <a:lstStyle/>
          <a:p>
            <a:pPr marL="0" indent="0">
              <a:buNone/>
            </a:pPr>
            <a:r>
              <a:rPr lang="en-US" sz="2000" dirty="0"/>
              <a:t>Marine Cargo Insurance can be purchased from two </a:t>
            </a:r>
            <a:r>
              <a:rPr lang="en-US" sz="2000" dirty="0" smtClean="0"/>
              <a:t>sources:</a:t>
            </a:r>
          </a:p>
          <a:p>
            <a:r>
              <a:rPr lang="en-US" sz="2000" dirty="0" smtClean="0"/>
              <a:t>An </a:t>
            </a:r>
            <a:r>
              <a:rPr lang="en-US" sz="2000" dirty="0"/>
              <a:t>insurance agent, who can assist the firm in obtaining the most appropriate coverage, given its product mix and its risk management strategy; as such, agents sell most open ocean cargo </a:t>
            </a:r>
            <a:r>
              <a:rPr lang="en-US" sz="2000" dirty="0" smtClean="0"/>
              <a:t>policies.</a:t>
            </a:r>
          </a:p>
          <a:p>
            <a:r>
              <a:rPr lang="en-US" sz="2000" dirty="0" smtClean="0"/>
              <a:t>A </a:t>
            </a:r>
            <a:r>
              <a:rPr lang="en-US" sz="2000" dirty="0"/>
              <a:t>freight forwarder, who can provide “generic” coverage for a given shipment almost immediately; as such, freight forwarders sell a lot of special cargo policies.</a:t>
            </a:r>
          </a:p>
          <a:p>
            <a:endParaRPr lang="en-US" dirty="0"/>
          </a:p>
          <a:p>
            <a:endParaRPr lang="en-US" dirty="0"/>
          </a:p>
        </p:txBody>
      </p:sp>
    </p:spTree>
    <p:extLst>
      <p:ext uri="{BB962C8B-B14F-4D97-AF65-F5344CB8AC3E}">
        <p14:creationId xmlns:p14="http://schemas.microsoft.com/office/powerpoint/2010/main" val="3697627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Marine Cargo Policies</a:t>
            </a:r>
            <a:endParaRPr lang="en-US" dirty="0"/>
          </a:p>
        </p:txBody>
      </p:sp>
      <p:sp>
        <p:nvSpPr>
          <p:cNvPr id="3" name="Content Placeholder 2"/>
          <p:cNvSpPr>
            <a:spLocks noGrp="1"/>
          </p:cNvSpPr>
          <p:nvPr>
            <p:ph idx="1"/>
          </p:nvPr>
        </p:nvSpPr>
        <p:spPr>
          <a:xfrm>
            <a:off x="498475" y="1981200"/>
            <a:ext cx="7362636" cy="4144963"/>
          </a:xfrm>
        </p:spPr>
        <p:txBody>
          <a:bodyPr>
            <a:normAutofit/>
          </a:bodyPr>
          <a:lstStyle/>
          <a:p>
            <a:pPr marL="0" indent="0">
              <a:buNone/>
            </a:pPr>
            <a:r>
              <a:rPr lang="en-US" sz="2000" dirty="0"/>
              <a:t>There are two major groups of  policies that can be purchased in order to protect cargo during an ocean or air </a:t>
            </a:r>
            <a:r>
              <a:rPr lang="en-US" sz="2000" dirty="0" smtClean="0"/>
              <a:t>shipment:</a:t>
            </a:r>
          </a:p>
          <a:p>
            <a:r>
              <a:rPr lang="en-US" sz="2000" dirty="0" smtClean="0"/>
              <a:t>The </a:t>
            </a:r>
            <a:r>
              <a:rPr lang="en-US" sz="2000" dirty="0"/>
              <a:t>first group is governed by British Law and was completely rewritten in </a:t>
            </a:r>
            <a:r>
              <a:rPr lang="en-US" sz="2000" dirty="0" smtClean="0"/>
              <a:t>1982, and modified further in 2009. </a:t>
            </a:r>
            <a:r>
              <a:rPr lang="en-US" sz="2000" dirty="0"/>
              <a:t>This group of insurance policies seems to have become the standard for many countries. They are known as the Institute Marine Cargo Clauses policies, Coverage A, B, or C. </a:t>
            </a:r>
            <a:endParaRPr lang="en-US" sz="2000" dirty="0" smtClean="0"/>
          </a:p>
          <a:p>
            <a:r>
              <a:rPr lang="en-US" sz="2000" dirty="0" smtClean="0"/>
              <a:t>The </a:t>
            </a:r>
            <a:r>
              <a:rPr lang="en-US" sz="2000" dirty="0"/>
              <a:t>second group is older, with some antiquated clauses and more modern ones, and is mostly written by U.S.-based insurance companies. These traditional policies are known as “All Risks,” “General Average,” and “Free of Particular Average” policies.</a:t>
            </a:r>
          </a:p>
          <a:p>
            <a:pPr marL="0" indent="0">
              <a:buNone/>
            </a:pPr>
            <a:endParaRPr lang="en-US" sz="2000" dirty="0"/>
          </a:p>
        </p:txBody>
      </p:sp>
    </p:spTree>
    <p:extLst>
      <p:ext uri="{BB962C8B-B14F-4D97-AF65-F5344CB8AC3E}">
        <p14:creationId xmlns:p14="http://schemas.microsoft.com/office/powerpoint/2010/main" val="161702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Coverage Exclusions</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Regardless of the coverage purchased, insurance policies </a:t>
            </a:r>
            <a:r>
              <a:rPr lang="en-US" sz="2000" dirty="0" smtClean="0"/>
              <a:t>will not </a:t>
            </a:r>
            <a:r>
              <a:rPr lang="en-US" sz="2000" dirty="0"/>
              <a:t>cover the following </a:t>
            </a:r>
            <a:r>
              <a:rPr lang="en-US" sz="2000" dirty="0" smtClean="0"/>
              <a:t>risks:</a:t>
            </a:r>
          </a:p>
          <a:p>
            <a:r>
              <a:rPr lang="en-US" sz="2000" dirty="0" smtClean="0"/>
              <a:t>Improper packaging—Damage </a:t>
            </a:r>
            <a:r>
              <a:rPr lang="en-US" sz="2000" dirty="0"/>
              <a:t>caused by packaging insufficient for an international ocean or air </a:t>
            </a:r>
            <a:r>
              <a:rPr lang="en-US" sz="2000" dirty="0" smtClean="0"/>
              <a:t>voyage.</a:t>
            </a:r>
          </a:p>
          <a:p>
            <a:r>
              <a:rPr lang="en-US" sz="2000" dirty="0" smtClean="0"/>
              <a:t>Inherent vice—Damage </a:t>
            </a:r>
            <a:r>
              <a:rPr lang="en-US" sz="2000" dirty="0"/>
              <a:t>caused by an ordinary natural change in the goods; wood warping, steel rusting, ... and so </a:t>
            </a:r>
            <a:r>
              <a:rPr lang="en-US" sz="2000" dirty="0" smtClean="0"/>
              <a:t>on.</a:t>
            </a:r>
          </a:p>
          <a:p>
            <a:r>
              <a:rPr lang="en-US" sz="2000" dirty="0" smtClean="0"/>
              <a:t>Ordinary leakage—Decrease </a:t>
            </a:r>
            <a:r>
              <a:rPr lang="en-US" sz="2000" dirty="0"/>
              <a:t>in weight due to evaporation, ordinary wear and tear (miles on a vehicle transported</a:t>
            </a:r>
            <a:r>
              <a:rPr lang="en-US" sz="2000" dirty="0" smtClean="0"/>
              <a:t>).</a:t>
            </a:r>
          </a:p>
          <a:p>
            <a:r>
              <a:rPr lang="en-US" sz="2000" dirty="0" smtClean="0"/>
              <a:t>Unseaworthy vessel</a:t>
            </a:r>
          </a:p>
          <a:p>
            <a:r>
              <a:rPr lang="en-US" sz="2000" dirty="0" smtClean="0"/>
              <a:t>Nuclear </a:t>
            </a:r>
            <a:r>
              <a:rPr lang="en-US" sz="2000" dirty="0"/>
              <a:t>war</a:t>
            </a:r>
          </a:p>
          <a:p>
            <a:pPr marL="0" indent="0">
              <a:buNone/>
            </a:pPr>
            <a:endParaRPr lang="en-US" sz="2000" dirty="0"/>
          </a:p>
        </p:txBody>
      </p:sp>
    </p:spTree>
    <p:extLst>
      <p:ext uri="{BB962C8B-B14F-4D97-AF65-F5344CB8AC3E}">
        <p14:creationId xmlns:p14="http://schemas.microsoft.com/office/powerpoint/2010/main" val="4129926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Institute Cargo Clauses—Coverage A</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Coverage A is </a:t>
            </a:r>
            <a:r>
              <a:rPr lang="en-US" sz="2000" dirty="0" smtClean="0"/>
              <a:t>an all-risks policy </a:t>
            </a:r>
            <a:r>
              <a:rPr lang="en-US" sz="2000" dirty="0"/>
              <a:t>in that it covers “all risks of loss or damage to the subject-matter </a:t>
            </a:r>
            <a:r>
              <a:rPr lang="en-US" sz="2000" dirty="0" smtClean="0"/>
              <a:t>insured,” except for some risks that are specifically excluded, such as war, seizure of the cargo or ship by a government, or strikes and civil disturbances. </a:t>
            </a:r>
            <a:endParaRPr lang="en-US" sz="2000" dirty="0"/>
          </a:p>
          <a:p>
            <a:pPr marL="0" indent="0">
              <a:buNone/>
            </a:pPr>
            <a:r>
              <a:rPr lang="en-US" sz="2000" dirty="0" smtClean="0"/>
              <a:t>A policy </a:t>
            </a:r>
            <a:r>
              <a:rPr lang="en-US" sz="2000" dirty="0"/>
              <a:t>written with Coverage A of the Institute Marine Cargo Clauses is identical in all countries.</a:t>
            </a:r>
          </a:p>
          <a:p>
            <a:pPr marL="0" indent="0">
              <a:buNone/>
            </a:pPr>
            <a:r>
              <a:rPr lang="en-US" sz="2000" dirty="0" smtClean="0"/>
              <a:t>Coverage </a:t>
            </a:r>
            <a:r>
              <a:rPr lang="en-US" sz="2000" dirty="0"/>
              <a:t>A </a:t>
            </a:r>
            <a:r>
              <a:rPr lang="en-US" sz="2000" dirty="0" smtClean="0"/>
              <a:t>is the </a:t>
            </a:r>
            <a:r>
              <a:rPr lang="en-US" sz="2000" dirty="0"/>
              <a:t>maximum coverage that an exporter or an importer would need </a:t>
            </a:r>
            <a:r>
              <a:rPr lang="en-US" sz="2000" dirty="0" smtClean="0"/>
              <a:t>to purchase </a:t>
            </a:r>
            <a:r>
              <a:rPr lang="en-US" sz="2000" dirty="0"/>
              <a:t>in the case of a shipment traveling on most trade lanes in </a:t>
            </a:r>
            <a:r>
              <a:rPr lang="en-US" sz="2000" dirty="0" smtClean="0"/>
              <a:t>the world.</a:t>
            </a:r>
            <a:endParaRPr lang="en-US" sz="2000" dirty="0"/>
          </a:p>
        </p:txBody>
      </p:sp>
    </p:spTree>
    <p:extLst>
      <p:ext uri="{BB962C8B-B14F-4D97-AF65-F5344CB8AC3E}">
        <p14:creationId xmlns:p14="http://schemas.microsoft.com/office/powerpoint/2010/main" val="780907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Institute Cargo Clauses—Coverage B</a:t>
            </a:r>
            <a:endParaRPr lang="en-US" dirty="0"/>
          </a:p>
        </p:txBody>
      </p:sp>
      <p:sp>
        <p:nvSpPr>
          <p:cNvPr id="3" name="Content Placeholder 2"/>
          <p:cNvSpPr>
            <a:spLocks noGrp="1"/>
          </p:cNvSpPr>
          <p:nvPr>
            <p:ph idx="1"/>
          </p:nvPr>
        </p:nvSpPr>
        <p:spPr/>
        <p:txBody>
          <a:bodyPr/>
          <a:lstStyle/>
          <a:p>
            <a:pPr marL="0" indent="0">
              <a:buNone/>
            </a:pPr>
            <a:r>
              <a:rPr lang="en-US" sz="2000" dirty="0"/>
              <a:t>Coverage B is a “named perils” policy, as it lists specifically the risks that it will cover. </a:t>
            </a:r>
            <a:endParaRPr lang="en-US" sz="2000" dirty="0" smtClean="0"/>
          </a:p>
          <a:p>
            <a:pPr marL="0" indent="0">
              <a:buNone/>
            </a:pPr>
            <a:r>
              <a:rPr lang="en-US" sz="2000" dirty="0" smtClean="0"/>
              <a:t>The </a:t>
            </a:r>
            <a:r>
              <a:rPr lang="en-US" sz="2000" dirty="0"/>
              <a:t>list of covered perils includes fire, stranding, sinking, collision, jettison, washing overboard, water damages, and </a:t>
            </a:r>
            <a:r>
              <a:rPr lang="en-US" sz="2000" i="1" dirty="0"/>
              <a:t>total</a:t>
            </a:r>
            <a:r>
              <a:rPr lang="en-US" sz="2000" dirty="0"/>
              <a:t> losses during loading and unloading; however, losses due to bad weather are not covered, and neither are partial losses happening during loading and unloading of the </a:t>
            </a:r>
            <a:r>
              <a:rPr lang="en-US" sz="2000" dirty="0" smtClean="0"/>
              <a:t>ship, theft, condensation and improper stowing by the carrier.</a:t>
            </a:r>
            <a:endParaRPr lang="en-US" sz="2000" dirty="0"/>
          </a:p>
          <a:p>
            <a:pPr marL="0" indent="0">
              <a:buNone/>
            </a:pPr>
            <a:r>
              <a:rPr lang="en-US" sz="2000" dirty="0" smtClean="0"/>
              <a:t>Coverage </a:t>
            </a:r>
            <a:r>
              <a:rPr lang="en-US" sz="2000" dirty="0"/>
              <a:t>B is best for goods that have a good tolerance for bad weather, such as bulk raw materials including coal, iron ore, polymer pellets, and lumber. </a:t>
            </a:r>
          </a:p>
          <a:p>
            <a:endParaRPr lang="en-US" dirty="0"/>
          </a:p>
        </p:txBody>
      </p:sp>
    </p:spTree>
    <p:extLst>
      <p:ext uri="{BB962C8B-B14F-4D97-AF65-F5344CB8AC3E}">
        <p14:creationId xmlns:p14="http://schemas.microsoft.com/office/powerpoint/2010/main" val="2013014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Institute Cargo Clauses—Coverage C</a:t>
            </a:r>
            <a:endParaRPr lang="en-US" dirty="0"/>
          </a:p>
        </p:txBody>
      </p:sp>
      <p:sp>
        <p:nvSpPr>
          <p:cNvPr id="3" name="Content Placeholder 2"/>
          <p:cNvSpPr>
            <a:spLocks noGrp="1"/>
          </p:cNvSpPr>
          <p:nvPr>
            <p:ph idx="1"/>
          </p:nvPr>
        </p:nvSpPr>
        <p:spPr>
          <a:xfrm>
            <a:off x="498474" y="1981200"/>
            <a:ext cx="7417227" cy="4144963"/>
          </a:xfrm>
        </p:spPr>
        <p:txBody>
          <a:bodyPr>
            <a:normAutofit/>
          </a:bodyPr>
          <a:lstStyle/>
          <a:p>
            <a:pPr marL="0" indent="0">
              <a:buNone/>
            </a:pPr>
            <a:r>
              <a:rPr lang="en-US" sz="2000" dirty="0"/>
              <a:t>Coverage C is also a “named perils” policy. The list of covered perils is limited to fire, stranding, sinking, collision, and jettison; it does not include washing overboard, rough weather damages, or water damages, and losses during loading and unloading. </a:t>
            </a:r>
          </a:p>
          <a:p>
            <a:pPr marL="0" indent="0">
              <a:buNone/>
            </a:pPr>
            <a:r>
              <a:rPr lang="en-US" sz="2000" dirty="0"/>
              <a:t>Coverage C is the minimum coverage required by the Incoterms CIF and CIP. </a:t>
            </a:r>
          </a:p>
          <a:p>
            <a:pPr marL="0" indent="0">
              <a:buNone/>
            </a:pPr>
            <a:r>
              <a:rPr lang="en-US" sz="2000" dirty="0"/>
              <a:t>It is insufficient for most containerized goods, with the possible exception of goods that are unlikely to be affected by an international voyage in any way, and, if lost overboard, would not be a major loss. There are </a:t>
            </a:r>
            <a:r>
              <a:rPr lang="en-US" sz="2000" dirty="0" smtClean="0"/>
              <a:t>very few </a:t>
            </a:r>
            <a:r>
              <a:rPr lang="en-US" sz="2000" dirty="0"/>
              <a:t>cargoes that fit this description.</a:t>
            </a:r>
          </a:p>
          <a:p>
            <a:endParaRPr lang="en-US" dirty="0"/>
          </a:p>
        </p:txBody>
      </p:sp>
    </p:spTree>
    <p:extLst>
      <p:ext uri="{BB962C8B-B14F-4D97-AF65-F5344CB8AC3E}">
        <p14:creationId xmlns:p14="http://schemas.microsoft.com/office/powerpoint/2010/main" val="3566663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All-Risks Policies</a:t>
            </a:r>
            <a:endParaRPr lang="en-US" dirty="0"/>
          </a:p>
        </p:txBody>
      </p:sp>
      <p:sp>
        <p:nvSpPr>
          <p:cNvPr id="3" name="Content Placeholder 2"/>
          <p:cNvSpPr>
            <a:spLocks noGrp="1"/>
          </p:cNvSpPr>
          <p:nvPr>
            <p:ph idx="1"/>
          </p:nvPr>
        </p:nvSpPr>
        <p:spPr>
          <a:xfrm>
            <a:off x="498474" y="1981200"/>
            <a:ext cx="7335341" cy="4144963"/>
          </a:xfrm>
        </p:spPr>
        <p:txBody>
          <a:bodyPr>
            <a:normAutofit/>
          </a:bodyPr>
          <a:lstStyle/>
          <a:p>
            <a:pPr marL="0" indent="0">
              <a:buNone/>
            </a:pPr>
            <a:r>
              <a:rPr lang="en-US" sz="2000" dirty="0"/>
              <a:t>An “All Risks” policy is an older—but still very commonly used, particularly in the United States—-type of policy</a:t>
            </a:r>
            <a:r>
              <a:rPr lang="en-US" sz="2000" dirty="0" smtClean="0"/>
              <a:t>. All-risk policies are not standardized, unlike Coverage A.</a:t>
            </a:r>
            <a:endParaRPr lang="en-US" sz="2000" dirty="0"/>
          </a:p>
          <a:p>
            <a:pPr marL="0" indent="0">
              <a:buNone/>
            </a:pPr>
            <a:r>
              <a:rPr lang="en-US" sz="2000" dirty="0"/>
              <a:t>Under </a:t>
            </a:r>
            <a:r>
              <a:rPr lang="en-US" sz="2000" dirty="0" smtClean="0"/>
              <a:t>all-risks </a:t>
            </a:r>
            <a:r>
              <a:rPr lang="en-US" sz="2000" dirty="0"/>
              <a:t>policies, all risks are covered, except those specifically excluded. For example, an </a:t>
            </a:r>
            <a:r>
              <a:rPr lang="en-US" sz="2000" dirty="0" smtClean="0"/>
              <a:t>all-risks </a:t>
            </a:r>
            <a:r>
              <a:rPr lang="en-US" sz="2000" dirty="0"/>
              <a:t>policy </a:t>
            </a:r>
            <a:r>
              <a:rPr lang="en-US" sz="2000" dirty="0" smtClean="0"/>
              <a:t>often excludes </a:t>
            </a:r>
            <a:r>
              <a:rPr lang="en-US" sz="2000" dirty="0"/>
              <a:t>the risk of war</a:t>
            </a:r>
            <a:r>
              <a:rPr lang="en-US" sz="2000" dirty="0" smtClean="0"/>
              <a:t>.</a:t>
            </a:r>
            <a:endParaRPr lang="en-US" sz="2000" dirty="0"/>
          </a:p>
          <a:p>
            <a:pPr marL="0" indent="0">
              <a:buNone/>
            </a:pPr>
            <a:r>
              <a:rPr lang="en-US" sz="2000" dirty="0"/>
              <a:t>All-risks policies can be written with U.S. or British clauses and coverage is different based upon that </a:t>
            </a:r>
            <a:r>
              <a:rPr lang="en-US" sz="2000" dirty="0" smtClean="0"/>
              <a:t>determination. For </a:t>
            </a:r>
            <a:r>
              <a:rPr lang="en-US" sz="2000" dirty="0"/>
              <a:t>a United States </a:t>
            </a:r>
            <a:r>
              <a:rPr lang="en-US" sz="2000" dirty="0" smtClean="0"/>
              <a:t>all-risks </a:t>
            </a:r>
            <a:r>
              <a:rPr lang="en-US" sz="2000" dirty="0"/>
              <a:t>policy to be enforceable, the goods have to be shipped “under deck</a:t>
            </a:r>
            <a:r>
              <a:rPr lang="en-US" sz="2000" dirty="0" smtClean="0"/>
              <a:t>.” </a:t>
            </a:r>
            <a:endParaRPr lang="en-US" sz="2000" dirty="0"/>
          </a:p>
          <a:p>
            <a:pPr marL="0" indent="0">
              <a:buNone/>
            </a:pPr>
            <a:r>
              <a:rPr lang="en-US" sz="2000" dirty="0" smtClean="0"/>
              <a:t>Finally, all-risks policies are written in non-contemporary English terms, which makes them difficult to comprehend.</a:t>
            </a:r>
            <a:endParaRPr lang="en-US" sz="2000" dirty="0"/>
          </a:p>
        </p:txBody>
      </p:sp>
    </p:spTree>
    <p:extLst>
      <p:ext uri="{BB962C8B-B14F-4D97-AF65-F5344CB8AC3E}">
        <p14:creationId xmlns:p14="http://schemas.microsoft.com/office/powerpoint/2010/main" val="2526967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Average Policies</a:t>
            </a:r>
            <a:endParaRPr lang="en-US" dirty="0"/>
          </a:p>
        </p:txBody>
      </p:sp>
      <p:sp>
        <p:nvSpPr>
          <p:cNvPr id="3" name="Content Placeholder 2"/>
          <p:cNvSpPr>
            <a:spLocks noGrp="1"/>
          </p:cNvSpPr>
          <p:nvPr>
            <p:ph idx="1"/>
          </p:nvPr>
        </p:nvSpPr>
        <p:spPr>
          <a:xfrm>
            <a:off x="498474" y="1981200"/>
            <a:ext cx="7321693" cy="4144963"/>
          </a:xfrm>
        </p:spPr>
        <p:txBody>
          <a:bodyPr>
            <a:noAutofit/>
          </a:bodyPr>
          <a:lstStyle/>
          <a:p>
            <a:pPr marL="0" indent="0">
              <a:buNone/>
            </a:pPr>
            <a:r>
              <a:rPr lang="en-US" sz="2000" dirty="0"/>
              <a:t>A “With Average” policy is a “named perils” policy: only those perils that are listed in the policy are covered, and no other</a:t>
            </a:r>
            <a:r>
              <a:rPr lang="en-US" sz="2000" dirty="0" smtClean="0"/>
              <a:t>.</a:t>
            </a:r>
            <a:endParaRPr lang="en-US" sz="2000" dirty="0"/>
          </a:p>
          <a:p>
            <a:pPr marL="0" indent="0">
              <a:buNone/>
            </a:pPr>
            <a:r>
              <a:rPr lang="en-US" sz="2000" dirty="0"/>
              <a:t>This type of policy </a:t>
            </a:r>
            <a:r>
              <a:rPr lang="en-US" sz="2000" dirty="0" smtClean="0"/>
              <a:t>covers fewer perils than an all-risks policy, but a few more than a Coverage B policy. Traditionally, a with-average policy  excludes </a:t>
            </a:r>
            <a:r>
              <a:rPr lang="en-US" sz="2000" dirty="0"/>
              <a:t>condensation damage to the goods, theft, improper stowage by the carrier, leakage and </a:t>
            </a:r>
            <a:r>
              <a:rPr lang="en-US" sz="2000" dirty="0" smtClean="0"/>
              <a:t>breakage, but covers heavy seas, and damage occurring while loading and unloading.</a:t>
            </a:r>
            <a:endParaRPr lang="en-US" sz="2000" dirty="0"/>
          </a:p>
          <a:p>
            <a:pPr marL="0" indent="0">
              <a:buNone/>
            </a:pPr>
            <a:r>
              <a:rPr lang="en-US" sz="2000" dirty="0" smtClean="0"/>
              <a:t>With-average policies vary </a:t>
            </a:r>
            <a:r>
              <a:rPr lang="en-US" sz="2000" dirty="0"/>
              <a:t>substantially, and therefore great care should be taken in making sure a specific peril </a:t>
            </a:r>
            <a:r>
              <a:rPr lang="en-US" sz="2000" dirty="0" smtClean="0"/>
              <a:t> is covered. They are written in non-contemporary English, and include clauses that are either </a:t>
            </a:r>
            <a:r>
              <a:rPr lang="en-US" sz="2000" dirty="0"/>
              <a:t>U.S. or </a:t>
            </a:r>
            <a:r>
              <a:rPr lang="en-US" sz="2000" dirty="0" smtClean="0"/>
              <a:t>  British </a:t>
            </a:r>
            <a:r>
              <a:rPr lang="en-US" sz="2000" dirty="0" smtClean="0"/>
              <a:t>clauses.</a:t>
            </a:r>
            <a:endParaRPr lang="en-US" sz="2000" dirty="0"/>
          </a:p>
        </p:txBody>
      </p:sp>
    </p:spTree>
    <p:extLst>
      <p:ext uri="{BB962C8B-B14F-4D97-AF65-F5344CB8AC3E}">
        <p14:creationId xmlns:p14="http://schemas.microsoft.com/office/powerpoint/2010/main" val="3632090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of Particular Average Policies</a:t>
            </a:r>
            <a:endParaRPr lang="en-US" dirty="0"/>
          </a:p>
        </p:txBody>
      </p:sp>
      <p:sp>
        <p:nvSpPr>
          <p:cNvPr id="3" name="Content Placeholder 2"/>
          <p:cNvSpPr>
            <a:spLocks noGrp="1"/>
          </p:cNvSpPr>
          <p:nvPr>
            <p:ph idx="1"/>
          </p:nvPr>
        </p:nvSpPr>
        <p:spPr>
          <a:xfrm>
            <a:off x="498475" y="1981200"/>
            <a:ext cx="7280750" cy="4144963"/>
          </a:xfrm>
        </p:spPr>
        <p:txBody>
          <a:bodyPr>
            <a:normAutofit/>
          </a:bodyPr>
          <a:lstStyle/>
          <a:p>
            <a:pPr marL="0" indent="0">
              <a:buNone/>
            </a:pPr>
            <a:r>
              <a:rPr lang="en-US" sz="2000" dirty="0"/>
              <a:t>“Free of Particular Average” policies are named-perils policies, that cover total losses, but only cover partial losses in some circumstances. </a:t>
            </a:r>
          </a:p>
          <a:p>
            <a:pPr marL="0" indent="0">
              <a:buNone/>
            </a:pPr>
            <a:r>
              <a:rPr lang="en-US" sz="2000" dirty="0"/>
              <a:t>A </a:t>
            </a:r>
            <a:r>
              <a:rPr lang="en-US" sz="2000" dirty="0" smtClean="0"/>
              <a:t>free-of-particular-average </a:t>
            </a:r>
            <a:r>
              <a:rPr lang="en-US" sz="2000" dirty="0"/>
              <a:t>policy would cover partial losses if they result directly from a fire, a stranding, a sinking, or a collision (American version), or if they occur on the same voyage that a fire, a stranding, a sinking, or a collision occurs, without these perils having directly caused the loss (English version</a:t>
            </a:r>
            <a:r>
              <a:rPr lang="en-US" sz="2000" dirty="0" smtClean="0"/>
              <a:t>).</a:t>
            </a:r>
            <a:endParaRPr lang="en-US" sz="2000" dirty="0"/>
          </a:p>
          <a:p>
            <a:pPr marL="0" indent="0">
              <a:buNone/>
            </a:pPr>
            <a:r>
              <a:rPr lang="en-US" sz="2000" dirty="0"/>
              <a:t>F</a:t>
            </a:r>
            <a:r>
              <a:rPr lang="en-US" sz="2000" dirty="0" smtClean="0"/>
              <a:t>ree-of-particular-average </a:t>
            </a:r>
            <a:r>
              <a:rPr lang="en-US" sz="2000" dirty="0"/>
              <a:t>policies </a:t>
            </a:r>
            <a:r>
              <a:rPr lang="en-US" sz="2000" dirty="0" smtClean="0"/>
              <a:t>cover </a:t>
            </a:r>
            <a:r>
              <a:rPr lang="en-US" sz="2000" dirty="0"/>
              <a:t>fewer perils than </a:t>
            </a:r>
            <a:r>
              <a:rPr lang="en-US" sz="2000" dirty="0" smtClean="0"/>
              <a:t>with- average </a:t>
            </a:r>
            <a:r>
              <a:rPr lang="en-US" sz="2000" dirty="0"/>
              <a:t>policies, such as damage to the goods while loading and unloading</a:t>
            </a:r>
            <a:r>
              <a:rPr lang="en-US" sz="2000" dirty="0" smtClean="0"/>
              <a:t>. They are not appropriate for most goods.</a:t>
            </a:r>
            <a:endParaRPr lang="en-US" sz="2000" dirty="0"/>
          </a:p>
          <a:p>
            <a:pPr marL="0" indent="0">
              <a:buNone/>
            </a:pPr>
            <a:endParaRPr lang="en-US" dirty="0"/>
          </a:p>
        </p:txBody>
      </p:sp>
    </p:spTree>
    <p:extLst>
      <p:ext uri="{BB962C8B-B14F-4D97-AF65-F5344CB8AC3E}">
        <p14:creationId xmlns:p14="http://schemas.microsoft.com/office/powerpoint/2010/main" val="2154690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Marine Cargo Clauses</a:t>
            </a:r>
            <a:endParaRPr lang="en-US" dirty="0"/>
          </a:p>
        </p:txBody>
      </p:sp>
      <p:sp>
        <p:nvSpPr>
          <p:cNvPr id="3" name="Content Placeholder 2"/>
          <p:cNvSpPr>
            <a:spLocks noGrp="1"/>
          </p:cNvSpPr>
          <p:nvPr>
            <p:ph idx="1"/>
          </p:nvPr>
        </p:nvSpPr>
        <p:spPr>
          <a:xfrm>
            <a:off x="498474" y="1981200"/>
            <a:ext cx="7226159" cy="4144963"/>
          </a:xfrm>
        </p:spPr>
        <p:txBody>
          <a:bodyPr/>
          <a:lstStyle/>
          <a:p>
            <a:pPr marL="0" indent="0">
              <a:buNone/>
            </a:pPr>
            <a:r>
              <a:rPr lang="en-US" sz="2000" dirty="0"/>
              <a:t>Some clauses will always be included in a marine insurance cargo policy: here are some of them.</a:t>
            </a:r>
          </a:p>
          <a:p>
            <a:r>
              <a:rPr lang="en-US" sz="2000" dirty="0" smtClean="0"/>
              <a:t>General Average</a:t>
            </a:r>
          </a:p>
          <a:p>
            <a:pPr marL="228600" lvl="1" indent="0">
              <a:buNone/>
            </a:pPr>
            <a:r>
              <a:rPr lang="en-US" dirty="0"/>
              <a:t>The insurer will cover the General Average responsibilities of a shipper toward the ship owner and the other cargo owners.</a:t>
            </a:r>
          </a:p>
          <a:p>
            <a:r>
              <a:rPr lang="en-US" sz="2000" dirty="0" smtClean="0"/>
              <a:t>Constructive Total Loss Coverage</a:t>
            </a:r>
          </a:p>
          <a:p>
            <a:pPr marL="228600" lvl="1" indent="0">
              <a:buNone/>
            </a:pPr>
            <a:r>
              <a:rPr lang="en-US" dirty="0"/>
              <a:t>The insurer will reimburse the shipper for goods that have been abandoned after a stranding or a sinking, as long as the costs of recovering the goods and making them marketable is greater than their value. If it is possible to recover the goods at a cost lower than their value, then the insurance company pays for these costs.</a:t>
            </a:r>
          </a:p>
          <a:p>
            <a:pPr marL="228600" lvl="1" indent="0">
              <a:buNone/>
            </a:pPr>
            <a:endParaRPr lang="en-US" dirty="0" smtClean="0"/>
          </a:p>
        </p:txBody>
      </p:sp>
    </p:spTree>
    <p:extLst>
      <p:ext uri="{BB962C8B-B14F-4D97-AF65-F5344CB8AC3E}">
        <p14:creationId xmlns:p14="http://schemas.microsoft.com/office/powerpoint/2010/main" val="599804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Insurance</a:t>
            </a:r>
            <a:endParaRPr lang="en-US" dirty="0"/>
          </a:p>
        </p:txBody>
      </p:sp>
      <p:sp>
        <p:nvSpPr>
          <p:cNvPr id="3" name="Content Placeholder 2"/>
          <p:cNvSpPr>
            <a:spLocks noGrp="1"/>
          </p:cNvSpPr>
          <p:nvPr>
            <p:ph idx="1"/>
          </p:nvPr>
        </p:nvSpPr>
        <p:spPr/>
        <p:txBody>
          <a:bodyPr/>
          <a:lstStyle/>
          <a:p>
            <a:pPr marL="0" indent="0">
              <a:buNone/>
            </a:pPr>
            <a:r>
              <a:rPr lang="en-US" sz="2000" dirty="0"/>
              <a:t>The problems are compounded by the fact </a:t>
            </a:r>
            <a:r>
              <a:rPr lang="en-US" sz="2000" dirty="0" smtClean="0"/>
              <a:t>that:</a:t>
            </a:r>
          </a:p>
          <a:p>
            <a:r>
              <a:rPr lang="en-US" sz="2000" dirty="0" smtClean="0"/>
              <a:t>The Incoterms® rules </a:t>
            </a:r>
            <a:r>
              <a:rPr lang="en-US" sz="2000" dirty="0"/>
              <a:t>are somewhat misleading. Although both CIF (Cost, Insurance, and Freight) and CIP (Carriage and Insurance Paid) mention insurance, they refer to the most basic coverage available, which is inadequate for many goods. </a:t>
            </a:r>
            <a:endParaRPr lang="en-US" sz="2000" dirty="0" smtClean="0"/>
          </a:p>
          <a:p>
            <a:r>
              <a:rPr lang="en-US" sz="2000" dirty="0" smtClean="0"/>
              <a:t>The </a:t>
            </a:r>
            <a:r>
              <a:rPr lang="en-US" sz="2000" dirty="0"/>
              <a:t>carriers offer very limited coverage. Under the various international liability conventions, carriers offer very basic coverage, with very low limits, and are exempt of </a:t>
            </a:r>
            <a:r>
              <a:rPr lang="en-US" sz="2000" dirty="0" smtClean="0"/>
              <a:t>liability    </a:t>
            </a:r>
            <a:r>
              <a:rPr lang="en-US" sz="2000" dirty="0"/>
              <a:t>in many cases. </a:t>
            </a:r>
          </a:p>
          <a:p>
            <a:pPr marL="0" indent="0">
              <a:buNone/>
            </a:pPr>
            <a:endParaRPr lang="en-US" dirty="0"/>
          </a:p>
        </p:txBody>
      </p:sp>
    </p:spTree>
    <p:extLst>
      <p:ext uri="{BB962C8B-B14F-4D97-AF65-F5344CB8AC3E}">
        <p14:creationId xmlns:p14="http://schemas.microsoft.com/office/powerpoint/2010/main" val="2994790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Marine Cargo Clauses</a:t>
            </a:r>
            <a:endParaRPr lang="en-US" dirty="0"/>
          </a:p>
        </p:txBody>
      </p:sp>
      <p:sp>
        <p:nvSpPr>
          <p:cNvPr id="3" name="Content Placeholder 2"/>
          <p:cNvSpPr>
            <a:spLocks noGrp="1"/>
          </p:cNvSpPr>
          <p:nvPr>
            <p:ph idx="1"/>
          </p:nvPr>
        </p:nvSpPr>
        <p:spPr/>
        <p:txBody>
          <a:bodyPr/>
          <a:lstStyle/>
          <a:p>
            <a:r>
              <a:rPr lang="en-US" sz="2000" dirty="0" smtClean="0"/>
              <a:t>Sue and Labor</a:t>
            </a:r>
          </a:p>
          <a:p>
            <a:pPr marL="228600" lvl="1" indent="0">
              <a:buNone/>
            </a:pPr>
            <a:r>
              <a:rPr lang="en-US" dirty="0"/>
              <a:t>The shipper will act in the best interest of the insurance company when a loss occurs. The principle is that, after a loss, the insured should protect the cargo from further damage, as it would if it had not been insured, in order to keep the loss to a minimum. The insurer will pay for the costs of protecting the cargo.</a:t>
            </a:r>
          </a:p>
          <a:p>
            <a:r>
              <a:rPr lang="en-US" sz="2000" i="1" dirty="0" err="1" smtClean="0"/>
              <a:t>Inchmaree</a:t>
            </a:r>
            <a:r>
              <a:rPr lang="en-US" sz="2000" dirty="0" smtClean="0"/>
              <a:t>  Clause</a:t>
            </a:r>
          </a:p>
          <a:p>
            <a:pPr marL="228600" lvl="1" indent="0">
              <a:buNone/>
            </a:pPr>
            <a:r>
              <a:rPr lang="en-US" dirty="0"/>
              <a:t>A clause which ensures goods are covered in the event of a burst boiler, broken propeller shaft, as well as errors in navigation and seamanship.</a:t>
            </a:r>
          </a:p>
          <a:p>
            <a:pPr lvl="1"/>
            <a:endParaRPr lang="en-US" i="1" dirty="0"/>
          </a:p>
        </p:txBody>
      </p:sp>
    </p:spTree>
    <p:extLst>
      <p:ext uri="{BB962C8B-B14F-4D97-AF65-F5344CB8AC3E}">
        <p14:creationId xmlns:p14="http://schemas.microsoft.com/office/powerpoint/2010/main" val="3580823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Marine Cargo Clauses</a:t>
            </a:r>
            <a:endParaRPr lang="en-US" dirty="0"/>
          </a:p>
        </p:txBody>
      </p:sp>
      <p:sp>
        <p:nvSpPr>
          <p:cNvPr id="3" name="Content Placeholder 2"/>
          <p:cNvSpPr>
            <a:spLocks noGrp="1"/>
          </p:cNvSpPr>
          <p:nvPr>
            <p:ph idx="1"/>
          </p:nvPr>
        </p:nvSpPr>
        <p:spPr>
          <a:xfrm>
            <a:off x="498475" y="1981200"/>
            <a:ext cx="7267102" cy="4144963"/>
          </a:xfrm>
        </p:spPr>
        <p:txBody>
          <a:bodyPr/>
          <a:lstStyle/>
          <a:p>
            <a:r>
              <a:rPr lang="en-US" sz="2000" dirty="0" smtClean="0"/>
              <a:t>Strikes Coverage</a:t>
            </a:r>
          </a:p>
          <a:p>
            <a:pPr marL="228600" lvl="1" indent="0">
              <a:buNone/>
            </a:pPr>
            <a:r>
              <a:rPr lang="en-US" dirty="0"/>
              <a:t>All standard policies include a clause, called the “Strikes, Riots, and Civil Commotions” (S.R. &amp; C.C.) clause in the American policies and the “Strikes Exclusion" clause in the Institute Marine Cargo policies, which excludes coverage of damage to cargo due to strikes and other civil disturbances. </a:t>
            </a:r>
          </a:p>
          <a:p>
            <a:r>
              <a:rPr lang="en-US" sz="2000" dirty="0" smtClean="0"/>
              <a:t>War and Seizure</a:t>
            </a:r>
          </a:p>
          <a:p>
            <a:pPr marL="228600" lvl="1" indent="0">
              <a:buNone/>
            </a:pPr>
            <a:r>
              <a:rPr lang="en-US" dirty="0"/>
              <a:t>A clause that excludes coverage of damage to cargo due to war and warlike situations, such as the seizure of a ship by a foreign government or the accidental collision of a ship with a mine</a:t>
            </a:r>
            <a:r>
              <a:rPr lang="en-US" dirty="0" smtClean="0"/>
              <a:t>. American policies call this clause the “Free of Capture and Seizure” clause.</a:t>
            </a:r>
            <a:endParaRPr lang="en-US" dirty="0"/>
          </a:p>
          <a:p>
            <a:pPr marL="228600" lvl="1" indent="0">
              <a:buNone/>
            </a:pPr>
            <a:endParaRPr lang="en-US" dirty="0" smtClean="0"/>
          </a:p>
        </p:txBody>
      </p:sp>
    </p:spTree>
    <p:extLst>
      <p:ext uri="{BB962C8B-B14F-4D97-AF65-F5344CB8AC3E}">
        <p14:creationId xmlns:p14="http://schemas.microsoft.com/office/powerpoint/2010/main" val="2376923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Marine Cargo Clauses</a:t>
            </a:r>
            <a:endParaRPr lang="en-US" dirty="0"/>
          </a:p>
        </p:txBody>
      </p:sp>
      <p:sp>
        <p:nvSpPr>
          <p:cNvPr id="3" name="Content Placeholder 2"/>
          <p:cNvSpPr>
            <a:spLocks noGrp="1"/>
          </p:cNvSpPr>
          <p:nvPr>
            <p:ph idx="1"/>
          </p:nvPr>
        </p:nvSpPr>
        <p:spPr>
          <a:xfrm>
            <a:off x="498475" y="1981200"/>
            <a:ext cx="7267102" cy="4144963"/>
          </a:xfrm>
        </p:spPr>
        <p:txBody>
          <a:bodyPr/>
          <a:lstStyle/>
          <a:p>
            <a:pPr marL="0" indent="0">
              <a:buNone/>
            </a:pPr>
            <a:r>
              <a:rPr lang="en-US" sz="2000" dirty="0" smtClean="0"/>
              <a:t>Some policies will add clauses to standard coverage:</a:t>
            </a:r>
          </a:p>
          <a:p>
            <a:r>
              <a:rPr lang="en-US" sz="2000" dirty="0" smtClean="0"/>
              <a:t>Warehouse to warehouse Coverage</a:t>
            </a:r>
          </a:p>
          <a:p>
            <a:pPr marL="228600" lvl="1" indent="0">
              <a:buNone/>
            </a:pPr>
            <a:r>
              <a:rPr lang="en-US" dirty="0"/>
              <a:t>An addition to a policy which covers the goods from the time they leave the exporter's warehouse until the time they arrive at the importer's warehouse, or fifteen days after they arrive in the port of destination, whichever occurs first.</a:t>
            </a:r>
          </a:p>
          <a:p>
            <a:r>
              <a:rPr lang="en-US" sz="2000" dirty="0" smtClean="0"/>
              <a:t>Difference in Conditions</a:t>
            </a:r>
          </a:p>
          <a:p>
            <a:pPr marL="228600" lvl="1" indent="0">
              <a:buNone/>
            </a:pPr>
            <a:r>
              <a:rPr lang="en-US" dirty="0"/>
              <a:t>An addition to a standard policy, “Difference in Conditions” coverage is designed to fill the gap between what an importer would like to have covered under its open cargo policy and what is covered under its supplier's CIF or CIP coverage. </a:t>
            </a:r>
          </a:p>
          <a:p>
            <a:pPr marL="228600" lvl="1" indent="0">
              <a:buNone/>
            </a:pPr>
            <a:endParaRPr lang="en-US" dirty="0" smtClean="0"/>
          </a:p>
        </p:txBody>
      </p:sp>
    </p:spTree>
    <p:extLst>
      <p:ext uri="{BB962C8B-B14F-4D97-AF65-F5344CB8AC3E}">
        <p14:creationId xmlns:p14="http://schemas.microsoft.com/office/powerpoint/2010/main" val="3089850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Marine Insurance Policies</a:t>
            </a:r>
            <a:endParaRPr lang="en-US" dirty="0"/>
          </a:p>
        </p:txBody>
      </p:sp>
      <p:sp>
        <p:nvSpPr>
          <p:cNvPr id="3" name="Content Placeholder 2"/>
          <p:cNvSpPr>
            <a:spLocks noGrp="1"/>
          </p:cNvSpPr>
          <p:nvPr>
            <p:ph idx="1"/>
          </p:nvPr>
        </p:nvSpPr>
        <p:spPr/>
        <p:txBody>
          <a:bodyPr/>
          <a:lstStyle/>
          <a:p>
            <a:r>
              <a:rPr lang="en-US" sz="2000" dirty="0" smtClean="0"/>
              <a:t>Hull Insurance</a:t>
            </a:r>
          </a:p>
          <a:p>
            <a:pPr marL="228600" lvl="1" indent="0">
              <a:buNone/>
            </a:pPr>
            <a:r>
              <a:rPr lang="en-US" dirty="0" smtClean="0"/>
              <a:t>Hull </a:t>
            </a:r>
            <a:r>
              <a:rPr lang="en-US" dirty="0"/>
              <a:t>insurance is contracted by the ship owner to cover the risk of damage to the ship when it is involved in a peril,</a:t>
            </a:r>
            <a:r>
              <a:rPr lang="en-US" b="1" dirty="0"/>
              <a:t> </a:t>
            </a:r>
            <a:r>
              <a:rPr lang="en-US" dirty="0"/>
              <a:t>such as grounding or fire. It also covers the owner in case of a complete loss, such as a sinking. </a:t>
            </a:r>
            <a:endParaRPr lang="en-US" dirty="0" smtClean="0"/>
          </a:p>
          <a:p>
            <a:pPr marL="228600" lvl="1" indent="0">
              <a:buNone/>
            </a:pPr>
            <a:r>
              <a:rPr lang="en-US" dirty="0" smtClean="0"/>
              <a:t>This </a:t>
            </a:r>
            <a:r>
              <a:rPr lang="en-US" dirty="0"/>
              <a:t>policy also covers the ship owner‘s liability toward the cargo owners in the case of a general average.  </a:t>
            </a:r>
          </a:p>
          <a:p>
            <a:pPr marL="228600" lvl="1" indent="0">
              <a:buNone/>
            </a:pPr>
            <a:endParaRPr lang="en-US" dirty="0"/>
          </a:p>
        </p:txBody>
      </p:sp>
    </p:spTree>
    <p:extLst>
      <p:ext uri="{BB962C8B-B14F-4D97-AF65-F5344CB8AC3E}">
        <p14:creationId xmlns:p14="http://schemas.microsoft.com/office/powerpoint/2010/main" val="1670011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Marine Insurance Policies</a:t>
            </a:r>
            <a:endParaRPr lang="en-US" dirty="0"/>
          </a:p>
        </p:txBody>
      </p:sp>
      <p:sp>
        <p:nvSpPr>
          <p:cNvPr id="3" name="Content Placeholder 2"/>
          <p:cNvSpPr>
            <a:spLocks noGrp="1"/>
          </p:cNvSpPr>
          <p:nvPr>
            <p:ph idx="1"/>
          </p:nvPr>
        </p:nvSpPr>
        <p:spPr/>
        <p:txBody>
          <a:bodyPr>
            <a:normAutofit/>
          </a:bodyPr>
          <a:lstStyle/>
          <a:p>
            <a:r>
              <a:rPr lang="en-US" sz="2000" dirty="0" smtClean="0"/>
              <a:t>Protection and Indemnity</a:t>
            </a:r>
          </a:p>
          <a:p>
            <a:pPr marL="228600" lvl="1" indent="0">
              <a:buNone/>
            </a:pPr>
            <a:r>
              <a:rPr lang="en-US" dirty="0"/>
              <a:t>Protection and Indemnity (P&amp;I) is another form of insurance for a ship owner; it is a protection against liability to other parties when a ship sinks or is </a:t>
            </a:r>
            <a:r>
              <a:rPr lang="en-US" dirty="0" smtClean="0"/>
              <a:t>damaged.</a:t>
            </a:r>
          </a:p>
          <a:p>
            <a:pPr marL="228600" lvl="1" indent="0">
              <a:buNone/>
            </a:pPr>
            <a:r>
              <a:rPr lang="en-US" dirty="0" smtClean="0"/>
              <a:t>In </a:t>
            </a:r>
            <a:r>
              <a:rPr lang="en-US" dirty="0"/>
              <a:t>the last few decades, it has meant liability for oil </a:t>
            </a:r>
            <a:r>
              <a:rPr lang="en-US" dirty="0" smtClean="0"/>
              <a:t>spills—specifically </a:t>
            </a:r>
            <a:r>
              <a:rPr lang="en-US" dirty="0"/>
              <a:t>cargo spills, but also ship fuel </a:t>
            </a:r>
            <a:r>
              <a:rPr lang="en-US" dirty="0" smtClean="0"/>
              <a:t>spills—in the oceans and on </a:t>
            </a:r>
            <a:r>
              <a:rPr lang="en-US" dirty="0"/>
              <a:t>beaches, and their extensive clean-up costs. </a:t>
            </a:r>
            <a:endParaRPr lang="en-US" dirty="0" smtClean="0"/>
          </a:p>
          <a:p>
            <a:pPr marL="228600" lvl="1" indent="0">
              <a:buNone/>
            </a:pPr>
            <a:r>
              <a:rPr lang="en-US" dirty="0" smtClean="0"/>
              <a:t>However</a:t>
            </a:r>
            <a:r>
              <a:rPr lang="en-US" dirty="0"/>
              <a:t>, it also includes the ship </a:t>
            </a:r>
            <a:r>
              <a:rPr lang="en-US" dirty="0" smtClean="0"/>
              <a:t>owner’s </a:t>
            </a:r>
            <a:r>
              <a:rPr lang="en-US" dirty="0"/>
              <a:t>liability toward the crew (injury, death) or in repatriating </a:t>
            </a:r>
            <a:r>
              <a:rPr lang="en-US" dirty="0" smtClean="0"/>
              <a:t>stowaways.</a:t>
            </a:r>
          </a:p>
          <a:p>
            <a:pPr marL="228600" lvl="1" indent="0">
              <a:buNone/>
            </a:pPr>
            <a:r>
              <a:rPr lang="en-US" dirty="0" smtClean="0"/>
              <a:t>P&amp;I </a:t>
            </a:r>
            <a:r>
              <a:rPr lang="en-US" dirty="0"/>
              <a:t>insurance is </a:t>
            </a:r>
            <a:r>
              <a:rPr lang="en-US" dirty="0" smtClean="0"/>
              <a:t>provided by P&amp;I Clubs, groups formed by ship owners to share their mutual liabilities.</a:t>
            </a:r>
            <a:endParaRPr lang="en-US" dirty="0"/>
          </a:p>
        </p:txBody>
      </p:sp>
    </p:spTree>
    <p:extLst>
      <p:ext uri="{BB962C8B-B14F-4D97-AF65-F5344CB8AC3E}">
        <p14:creationId xmlns:p14="http://schemas.microsoft.com/office/powerpoint/2010/main" val="173497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Airfreight Cargo Policies</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Airfreight cargo policies mirror the coverage provided under Coverage A of the Institute Marine Cargo Clauses, or provided by an all-risks policy.  However, they exclude:</a:t>
            </a:r>
          </a:p>
          <a:p>
            <a:pPr marL="798513" indent="-333375"/>
            <a:r>
              <a:rPr lang="en-US" sz="2000" dirty="0"/>
              <a:t>Improper packing</a:t>
            </a:r>
          </a:p>
          <a:p>
            <a:pPr marL="798513" indent="-333375"/>
            <a:r>
              <a:rPr lang="en-US" sz="2000" dirty="0"/>
              <a:t>Inherent vice</a:t>
            </a:r>
          </a:p>
          <a:p>
            <a:pPr marL="798513" indent="-333375"/>
            <a:r>
              <a:rPr lang="en-US" sz="2000" dirty="0"/>
              <a:t>Ordinary leakage</a:t>
            </a:r>
          </a:p>
          <a:p>
            <a:pPr marL="798513" indent="-333375"/>
            <a:r>
              <a:rPr lang="en-US" sz="2000" dirty="0"/>
              <a:t>Un-airworthy aircraft</a:t>
            </a:r>
          </a:p>
          <a:p>
            <a:pPr marL="798513" indent="-333375"/>
            <a:r>
              <a:rPr lang="en-US" sz="2000" dirty="0"/>
              <a:t>Nuclear </a:t>
            </a:r>
            <a:r>
              <a:rPr lang="en-US" sz="2000" dirty="0" smtClean="0"/>
              <a:t>war</a:t>
            </a:r>
            <a:endParaRPr lang="en-US" sz="2000" dirty="0"/>
          </a:p>
        </p:txBody>
      </p:sp>
    </p:spTree>
    <p:extLst>
      <p:ext uri="{BB962C8B-B14F-4D97-AF65-F5344CB8AC3E}">
        <p14:creationId xmlns:p14="http://schemas.microsoft.com/office/powerpoint/2010/main" val="1709514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Filing an Insurance Claim</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There are several steps in filling a proper insurance claim:</a:t>
            </a:r>
          </a:p>
          <a:p>
            <a:pPr marL="798513" lvl="1" indent="-341313"/>
            <a:r>
              <a:rPr lang="en-US" sz="2000" dirty="0" smtClean="0"/>
              <a:t>Notifying the insurance carrier</a:t>
            </a:r>
            <a:endParaRPr lang="en-US" sz="2000" dirty="0"/>
          </a:p>
          <a:p>
            <a:pPr marL="798513" lvl="1" indent="-341313"/>
            <a:r>
              <a:rPr lang="en-US" sz="2000" dirty="0" smtClean="0"/>
              <a:t>Protecting </a:t>
            </a:r>
            <a:r>
              <a:rPr lang="en-US" sz="2000" dirty="0"/>
              <a:t>of the damaged cargo</a:t>
            </a:r>
          </a:p>
          <a:p>
            <a:pPr marL="798513" lvl="1" indent="-341313"/>
            <a:r>
              <a:rPr lang="en-US" sz="2000" dirty="0"/>
              <a:t>Filing the claim</a:t>
            </a:r>
          </a:p>
          <a:p>
            <a:pPr marL="798513" lvl="1" indent="-341313"/>
            <a:r>
              <a:rPr lang="en-US" sz="2000" dirty="0"/>
              <a:t>Understanding carrier liability </a:t>
            </a:r>
            <a:r>
              <a:rPr lang="en-US" sz="2000" dirty="0" smtClean="0"/>
              <a:t>limits</a:t>
            </a:r>
            <a:endParaRPr lang="en-US" sz="2000" dirty="0"/>
          </a:p>
          <a:p>
            <a:pPr marL="0" indent="0">
              <a:buNone/>
            </a:pPr>
            <a:r>
              <a:rPr lang="en-US" sz="2000" dirty="0" smtClean="0"/>
              <a:t>The liability limits of carriers, both ocean and air, are significant and will be covered in Chapters 11 and 12.</a:t>
            </a:r>
            <a:endParaRPr lang="en-US" sz="2000" dirty="0"/>
          </a:p>
        </p:txBody>
      </p:sp>
    </p:spTree>
    <p:extLst>
      <p:ext uri="{BB962C8B-B14F-4D97-AF65-F5344CB8AC3E}">
        <p14:creationId xmlns:p14="http://schemas.microsoft.com/office/powerpoint/2010/main" val="1417702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Lloyd’s of London</a:t>
            </a:r>
            <a:endParaRPr lang="en-US" dirty="0"/>
          </a:p>
        </p:txBody>
      </p:sp>
      <p:sp>
        <p:nvSpPr>
          <p:cNvPr id="3" name="Content Placeholder 2"/>
          <p:cNvSpPr>
            <a:spLocks noGrp="1"/>
          </p:cNvSpPr>
          <p:nvPr>
            <p:ph idx="1"/>
          </p:nvPr>
        </p:nvSpPr>
        <p:spPr/>
        <p:txBody>
          <a:bodyPr/>
          <a:lstStyle/>
          <a:p>
            <a:pPr marL="0" indent="0">
              <a:buNone/>
            </a:pPr>
            <a:r>
              <a:rPr lang="en-US" sz="2000" dirty="0"/>
              <a:t>Although it is often considered an insurance company, Lloyd's of London is actually the oldest insurance </a:t>
            </a:r>
            <a:r>
              <a:rPr lang="en-US" sz="2000" i="1" dirty="0"/>
              <a:t>market</a:t>
            </a:r>
            <a:r>
              <a:rPr lang="en-US" sz="2000" dirty="0"/>
              <a:t> in the history of </a:t>
            </a:r>
            <a:r>
              <a:rPr lang="en-US" sz="2000" dirty="0" smtClean="0"/>
              <a:t>shipping.</a:t>
            </a:r>
          </a:p>
          <a:p>
            <a:r>
              <a:rPr lang="en-US" sz="2000" dirty="0" smtClean="0"/>
              <a:t>An </a:t>
            </a:r>
            <a:r>
              <a:rPr lang="en-US" sz="2000" dirty="0"/>
              <a:t>insurance company makes a profit from the difference between a large number of small premiums (its revenues) and a small number of large losses (its expenses</a:t>
            </a:r>
            <a:r>
              <a:rPr lang="en-US" sz="2000" dirty="0" smtClean="0"/>
              <a:t>).</a:t>
            </a:r>
          </a:p>
          <a:p>
            <a:r>
              <a:rPr lang="en-US" sz="2000" dirty="0" smtClean="0"/>
              <a:t>Through </a:t>
            </a:r>
            <a:r>
              <a:rPr lang="en-US" sz="2000" dirty="0"/>
              <a:t>Lloyd’s, insurance policies are written for risks </a:t>
            </a:r>
            <a:r>
              <a:rPr lang="en-US" sz="2000" dirty="0" smtClean="0"/>
              <a:t> that </a:t>
            </a:r>
            <a:r>
              <a:rPr lang="en-US" sz="2000" dirty="0"/>
              <a:t>are uncommon, or risks that do not generate a lot of premiums, and therefore traditional insurance companies cannot operate their traditional business model.</a:t>
            </a:r>
          </a:p>
          <a:p>
            <a:pPr marL="0" indent="0">
              <a:buNone/>
            </a:pPr>
            <a:endParaRPr lang="en-US" dirty="0"/>
          </a:p>
        </p:txBody>
      </p:sp>
    </p:spTree>
    <p:extLst>
      <p:ext uri="{BB962C8B-B14F-4D97-AF65-F5344CB8AC3E}">
        <p14:creationId xmlns:p14="http://schemas.microsoft.com/office/powerpoint/2010/main" val="4251541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Lloyd’s of London</a:t>
            </a:r>
            <a:endParaRPr lang="en-US" dirty="0"/>
          </a:p>
        </p:txBody>
      </p:sp>
      <p:sp>
        <p:nvSpPr>
          <p:cNvPr id="3" name="Content Placeholder 2"/>
          <p:cNvSpPr>
            <a:spLocks noGrp="1"/>
          </p:cNvSpPr>
          <p:nvPr>
            <p:ph idx="1"/>
          </p:nvPr>
        </p:nvSpPr>
        <p:spPr/>
        <p:txBody>
          <a:bodyPr/>
          <a:lstStyle/>
          <a:p>
            <a:pPr marL="0" indent="0">
              <a:buNone/>
            </a:pPr>
            <a:r>
              <a:rPr lang="en-US" sz="2000" dirty="0"/>
              <a:t>Through Lloyd’s, companies that need a risk covered are placed in touch with syndicates, or groups of people who are willing to take that risk</a:t>
            </a:r>
            <a:r>
              <a:rPr lang="en-US" sz="2000" dirty="0" smtClean="0"/>
              <a:t>.</a:t>
            </a:r>
            <a:endParaRPr lang="en-US" sz="2000" dirty="0"/>
          </a:p>
          <a:p>
            <a:pPr marL="0" indent="0">
              <a:buNone/>
            </a:pPr>
            <a:r>
              <a:rPr lang="en-US" sz="2000" dirty="0" smtClean="0"/>
              <a:t>Syndicates </a:t>
            </a:r>
            <a:r>
              <a:rPr lang="en-US" sz="2000" dirty="0"/>
              <a:t>are made up of members who:</a:t>
            </a:r>
          </a:p>
          <a:p>
            <a:pPr marL="742950" lvl="1" indent="-285750"/>
            <a:r>
              <a:rPr lang="en-US" sz="2000" dirty="0" smtClean="0"/>
              <a:t>Share </a:t>
            </a:r>
            <a:r>
              <a:rPr lang="en-US" sz="2000" dirty="0"/>
              <a:t>the premium proceeds if there is no loss</a:t>
            </a:r>
          </a:p>
          <a:p>
            <a:pPr marL="742950" lvl="1" indent="-285750"/>
            <a:r>
              <a:rPr lang="en-US" sz="2000" dirty="0"/>
              <a:t>Share the costs of the loss if there is a loss</a:t>
            </a:r>
          </a:p>
          <a:p>
            <a:pPr marL="0" indent="0">
              <a:buNone/>
            </a:pPr>
            <a:r>
              <a:rPr lang="en-US" sz="2000" dirty="0"/>
              <a:t>A syndicate is therefore made up of members who are wagering that a loss will not occur. They “win” when there is no loss, and </a:t>
            </a:r>
            <a:r>
              <a:rPr lang="en-US" sz="2000" dirty="0" smtClean="0"/>
              <a:t>“lose” </a:t>
            </a:r>
            <a:r>
              <a:rPr lang="en-US" sz="2000" dirty="0"/>
              <a:t>when there is one.</a:t>
            </a:r>
          </a:p>
          <a:p>
            <a:pPr marL="0" indent="0">
              <a:buNone/>
            </a:pPr>
            <a:endParaRPr lang="en-US" dirty="0"/>
          </a:p>
        </p:txBody>
      </p:sp>
    </p:spTree>
    <p:extLst>
      <p:ext uri="{BB962C8B-B14F-4D97-AF65-F5344CB8AC3E}">
        <p14:creationId xmlns:p14="http://schemas.microsoft.com/office/powerpoint/2010/main" val="846409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Lloyd’s of London</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Members of a syndicate can either be:</a:t>
            </a:r>
          </a:p>
          <a:p>
            <a:pPr marL="742950" lvl="1" indent="-285750"/>
            <a:r>
              <a:rPr lang="en-US" sz="2000" dirty="0" smtClean="0"/>
              <a:t>Bespoke </a:t>
            </a:r>
            <a:r>
              <a:rPr lang="en-US" sz="2000" dirty="0"/>
              <a:t>Names — individuals with great wealth who join a syndicate to add to their investment </a:t>
            </a:r>
            <a:r>
              <a:rPr lang="en-US" sz="2000" dirty="0" smtClean="0"/>
              <a:t>portfolio.</a:t>
            </a:r>
          </a:p>
          <a:p>
            <a:pPr marL="742950" lvl="1" indent="-285750"/>
            <a:r>
              <a:rPr lang="en-US" sz="2000" dirty="0" smtClean="0"/>
              <a:t>Corporate </a:t>
            </a:r>
            <a:r>
              <a:rPr lang="en-US" sz="2000" dirty="0"/>
              <a:t>Members — corporations that join a syndicate to increase their diversification strategy.</a:t>
            </a:r>
          </a:p>
          <a:p>
            <a:pPr marL="0" indent="0">
              <a:buNone/>
            </a:pPr>
            <a:r>
              <a:rPr lang="en-US" sz="2000" dirty="0" smtClean="0"/>
              <a:t> </a:t>
            </a:r>
            <a:r>
              <a:rPr lang="en-US" sz="2000" dirty="0"/>
              <a:t>Bespoke Names have the distinct characteristic of having </a:t>
            </a:r>
            <a:r>
              <a:rPr lang="en-US" sz="2000" u="sng" dirty="0"/>
              <a:t>unlimited </a:t>
            </a:r>
            <a:r>
              <a:rPr lang="en-US" sz="2000" dirty="0"/>
              <a:t> </a:t>
            </a:r>
            <a:r>
              <a:rPr lang="en-US" sz="2000" u="sng" dirty="0"/>
              <a:t>liability</a:t>
            </a:r>
            <a:r>
              <a:rPr lang="en-US" sz="2000" dirty="0"/>
              <a:t> (on all their personal assets) for the risks that the syndicate undertakes. Corporate Members have limited liability</a:t>
            </a:r>
            <a:r>
              <a:rPr lang="en-US" sz="2000" dirty="0" smtClean="0"/>
              <a:t>.</a:t>
            </a:r>
          </a:p>
          <a:p>
            <a:pPr marL="0" indent="0">
              <a:buNone/>
            </a:pPr>
            <a:r>
              <a:rPr lang="en-US" sz="2000" dirty="0" smtClean="0"/>
              <a:t>Because of this characteristic, syndicates are increasingly constituted of corporate members.</a:t>
            </a:r>
            <a:endParaRPr lang="en-US" sz="2000" dirty="0"/>
          </a:p>
        </p:txBody>
      </p:sp>
    </p:spTree>
    <p:extLst>
      <p:ext uri="{BB962C8B-B14F-4D97-AF65-F5344CB8AC3E}">
        <p14:creationId xmlns:p14="http://schemas.microsoft.com/office/powerpoint/2010/main" val="863568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Insurance Glossary (I)</a:t>
            </a:r>
            <a:endParaRPr lang="en-US" dirty="0"/>
          </a:p>
        </p:txBody>
      </p:sp>
      <p:sp>
        <p:nvSpPr>
          <p:cNvPr id="3" name="Content Placeholder 2"/>
          <p:cNvSpPr>
            <a:spLocks noGrp="1"/>
          </p:cNvSpPr>
          <p:nvPr>
            <p:ph idx="1"/>
          </p:nvPr>
        </p:nvSpPr>
        <p:spPr>
          <a:xfrm>
            <a:off x="498475" y="1981200"/>
            <a:ext cx="7294398" cy="4144963"/>
          </a:xfrm>
        </p:spPr>
        <p:txBody>
          <a:bodyPr/>
          <a:lstStyle/>
          <a:p>
            <a:pPr marL="0" indent="0">
              <a:buNone/>
            </a:pPr>
            <a:r>
              <a:rPr lang="en-US" sz="2000" dirty="0" smtClean="0"/>
              <a:t>A risk is the chance </a:t>
            </a:r>
            <a:r>
              <a:rPr lang="en-US" sz="2000" dirty="0"/>
              <a:t>(or </a:t>
            </a:r>
            <a:r>
              <a:rPr lang="en-US" sz="2000" dirty="0" smtClean="0"/>
              <a:t>the probability</a:t>
            </a:r>
            <a:r>
              <a:rPr lang="en-US" sz="2000" dirty="0"/>
              <a:t>) of a loss</a:t>
            </a:r>
            <a:r>
              <a:rPr lang="en-US" sz="2000" dirty="0" smtClean="0"/>
              <a:t>. Several types of risks exist:</a:t>
            </a:r>
            <a:endParaRPr lang="en-US" sz="2000" dirty="0"/>
          </a:p>
          <a:p>
            <a:pPr lvl="1"/>
            <a:r>
              <a:rPr lang="en-US" sz="2000" dirty="0" smtClean="0"/>
              <a:t>Speculative Risk</a:t>
            </a:r>
          </a:p>
          <a:p>
            <a:pPr marL="228600" lvl="1" indent="0">
              <a:buNone/>
            </a:pPr>
            <a:r>
              <a:rPr lang="en-US" dirty="0"/>
              <a:t>The chance (or probability) of a loss or a gain. Not insurable</a:t>
            </a:r>
            <a:r>
              <a:rPr lang="en-US" dirty="0" smtClean="0"/>
              <a:t>.</a:t>
            </a:r>
          </a:p>
          <a:p>
            <a:pPr lvl="1"/>
            <a:r>
              <a:rPr lang="en-US" sz="2000" dirty="0" smtClean="0"/>
              <a:t>Pure Risk</a:t>
            </a:r>
          </a:p>
          <a:p>
            <a:pPr marL="228600" lvl="1" indent="0">
              <a:buNone/>
            </a:pPr>
            <a:r>
              <a:rPr lang="en-US" dirty="0"/>
              <a:t>The chance (or probability) of a </a:t>
            </a:r>
            <a:r>
              <a:rPr lang="en-US" dirty="0" smtClean="0"/>
              <a:t>loss. Insurable</a:t>
            </a:r>
            <a:r>
              <a:rPr lang="en-US" dirty="0"/>
              <a:t>.</a:t>
            </a:r>
          </a:p>
          <a:p>
            <a:pPr lvl="1"/>
            <a:r>
              <a:rPr lang="en-US" sz="2000" dirty="0" smtClean="0"/>
              <a:t>Objective Risk</a:t>
            </a:r>
          </a:p>
          <a:p>
            <a:pPr marL="228600" lvl="1" indent="0">
              <a:buNone/>
            </a:pPr>
            <a:r>
              <a:rPr lang="en-US" dirty="0"/>
              <a:t>The actual probability of a loss, determined from actuarial data.</a:t>
            </a:r>
          </a:p>
          <a:p>
            <a:pPr lvl="1"/>
            <a:r>
              <a:rPr lang="en-US" sz="2000" dirty="0" smtClean="0"/>
              <a:t>Subjective Risk</a:t>
            </a:r>
          </a:p>
          <a:p>
            <a:pPr marL="228600" lvl="1" indent="0">
              <a:buNone/>
            </a:pPr>
            <a:r>
              <a:rPr lang="en-US" dirty="0"/>
              <a:t>The perceived probability of a loss by an individual or company.</a:t>
            </a:r>
          </a:p>
          <a:p>
            <a:pPr marL="228600" lvl="1" indent="0">
              <a:buNone/>
            </a:pPr>
            <a:endParaRPr lang="en-US" dirty="0"/>
          </a:p>
          <a:p>
            <a:pPr marL="228600" lvl="1" indent="0">
              <a:buNone/>
            </a:pPr>
            <a:endParaRPr lang="en-US" dirty="0"/>
          </a:p>
        </p:txBody>
      </p:sp>
    </p:spTree>
    <p:extLst>
      <p:ext uri="{BB962C8B-B14F-4D97-AF65-F5344CB8AC3E}">
        <p14:creationId xmlns:p14="http://schemas.microsoft.com/office/powerpoint/2010/main" val="3088191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 Insurance</a:t>
            </a:r>
            <a:endParaRPr lang="en-US" dirty="0"/>
          </a:p>
        </p:txBody>
      </p:sp>
      <p:sp>
        <p:nvSpPr>
          <p:cNvPr id="3" name="Content Placeholder 2"/>
          <p:cNvSpPr>
            <a:spLocks noGrp="1"/>
          </p:cNvSpPr>
          <p:nvPr>
            <p:ph idx="1"/>
          </p:nvPr>
        </p:nvSpPr>
        <p:spPr>
          <a:xfrm>
            <a:off x="498474" y="1981200"/>
            <a:ext cx="7198863" cy="4144963"/>
          </a:xfrm>
        </p:spPr>
        <p:txBody>
          <a:bodyPr/>
          <a:lstStyle/>
          <a:p>
            <a:pPr marL="0" indent="0">
              <a:buNone/>
            </a:pPr>
            <a:r>
              <a:rPr lang="en-US" sz="2000" dirty="0"/>
              <a:t>International commercial transactions include their own risks:</a:t>
            </a:r>
          </a:p>
          <a:p>
            <a:r>
              <a:rPr lang="en-US" sz="2000" dirty="0" smtClean="0"/>
              <a:t>Commercial Risk</a:t>
            </a:r>
          </a:p>
          <a:p>
            <a:pPr marL="228600" lvl="1" indent="0">
              <a:buNone/>
            </a:pPr>
            <a:r>
              <a:rPr lang="en-US" dirty="0"/>
              <a:t>The risk presented by the </a:t>
            </a:r>
            <a:r>
              <a:rPr lang="en-US" i="1" dirty="0"/>
              <a:t>customer</a:t>
            </a:r>
            <a:r>
              <a:rPr lang="en-US" b="1" dirty="0"/>
              <a:t> </a:t>
            </a:r>
            <a:r>
              <a:rPr lang="en-US" dirty="0"/>
              <a:t>defaulting on its obligation to pay, for whatever reason. For example, a customer encounters financial difficulties, or has a complaint about the product and withhold payment. </a:t>
            </a:r>
            <a:endParaRPr lang="en-US" sz="1600" dirty="0"/>
          </a:p>
          <a:p>
            <a:r>
              <a:rPr lang="en-US" sz="2000" dirty="0" smtClean="0"/>
              <a:t>Political (or Country) Risk</a:t>
            </a:r>
          </a:p>
          <a:p>
            <a:pPr marL="228600" lvl="1" indent="0">
              <a:buNone/>
            </a:pPr>
            <a:r>
              <a:rPr lang="en-US" dirty="0"/>
              <a:t>The risk presented by the </a:t>
            </a:r>
            <a:r>
              <a:rPr lang="en-US" i="1" dirty="0"/>
              <a:t>country</a:t>
            </a:r>
            <a:r>
              <a:rPr lang="en-US" b="1" dirty="0"/>
              <a:t> </a:t>
            </a:r>
            <a:r>
              <a:rPr lang="en-US" dirty="0"/>
              <a:t>in which the transaction takes place. For example, the government raises tariffs, freezes accounts of foreign currencies, or the country does something to cause other countries to institute an embargo against them.  </a:t>
            </a:r>
            <a:endParaRPr lang="en-US" sz="1600" dirty="0"/>
          </a:p>
          <a:p>
            <a:pPr marL="228600" lvl="1" indent="0">
              <a:buNone/>
            </a:pPr>
            <a:endParaRPr lang="en-US" dirty="0"/>
          </a:p>
        </p:txBody>
      </p:sp>
    </p:spTree>
    <p:extLst>
      <p:ext uri="{BB962C8B-B14F-4D97-AF65-F5344CB8AC3E}">
        <p14:creationId xmlns:p14="http://schemas.microsoft.com/office/powerpoint/2010/main" val="403808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 Insurance</a:t>
            </a:r>
            <a:endParaRPr lang="en-US" dirty="0"/>
          </a:p>
        </p:txBody>
      </p:sp>
      <p:sp>
        <p:nvSpPr>
          <p:cNvPr id="3" name="Content Placeholder 2"/>
          <p:cNvSpPr>
            <a:spLocks noGrp="1"/>
          </p:cNvSpPr>
          <p:nvPr>
            <p:ph idx="1"/>
          </p:nvPr>
        </p:nvSpPr>
        <p:spPr>
          <a:xfrm>
            <a:off x="498474" y="1981200"/>
            <a:ext cx="7198863" cy="4144963"/>
          </a:xfrm>
        </p:spPr>
        <p:txBody>
          <a:bodyPr/>
          <a:lstStyle/>
          <a:p>
            <a:r>
              <a:rPr lang="en-US" sz="2000" dirty="0"/>
              <a:t>Commercial and political credit risks can be managed in the same manner as transportation risks:</a:t>
            </a:r>
          </a:p>
          <a:p>
            <a:pPr marL="800100" lvl="1" indent="-342900"/>
            <a:r>
              <a:rPr lang="en-US" sz="2000" dirty="0" smtClean="0"/>
              <a:t>Retain </a:t>
            </a:r>
            <a:r>
              <a:rPr lang="en-US" sz="2000" dirty="0"/>
              <a:t>the risk</a:t>
            </a:r>
          </a:p>
          <a:p>
            <a:pPr marL="800100" lvl="1" indent="-342900"/>
            <a:r>
              <a:rPr lang="en-US" sz="2000" dirty="0" smtClean="0"/>
              <a:t>Transfer </a:t>
            </a:r>
            <a:r>
              <a:rPr lang="en-US" sz="2000" dirty="0"/>
              <a:t>the risk to an insurance company</a:t>
            </a:r>
          </a:p>
          <a:p>
            <a:pPr marL="800100" lvl="1" indent="-342900"/>
            <a:r>
              <a:rPr lang="en-US" sz="2000" dirty="0" smtClean="0"/>
              <a:t>Follow </a:t>
            </a:r>
            <a:r>
              <a:rPr lang="en-US" sz="2000" dirty="0"/>
              <a:t>a mixed strategy of retaining some of the risks and transferring others </a:t>
            </a:r>
          </a:p>
          <a:p>
            <a:pPr>
              <a:buFontTx/>
              <a:buAutoNum type="arabicPeriod"/>
            </a:pPr>
            <a:endParaRPr lang="en-US" sz="1600" dirty="0"/>
          </a:p>
          <a:p>
            <a:pPr marL="228600" lvl="1" indent="0">
              <a:buNone/>
            </a:pPr>
            <a:endParaRPr lang="en-US" dirty="0"/>
          </a:p>
        </p:txBody>
      </p:sp>
    </p:spTree>
    <p:extLst>
      <p:ext uri="{BB962C8B-B14F-4D97-AF65-F5344CB8AC3E}">
        <p14:creationId xmlns:p14="http://schemas.microsoft.com/office/powerpoint/2010/main" val="26253804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 Insurance—U.S. Programs</a:t>
            </a:r>
            <a:endParaRPr lang="en-US" dirty="0"/>
          </a:p>
        </p:txBody>
      </p:sp>
      <p:sp>
        <p:nvSpPr>
          <p:cNvPr id="3" name="Content Placeholder 2"/>
          <p:cNvSpPr>
            <a:spLocks noGrp="1"/>
          </p:cNvSpPr>
          <p:nvPr>
            <p:ph idx="1"/>
          </p:nvPr>
        </p:nvSpPr>
        <p:spPr>
          <a:xfrm>
            <a:off x="498474" y="1981200"/>
            <a:ext cx="7198863" cy="4144963"/>
          </a:xfrm>
        </p:spPr>
        <p:txBody>
          <a:bodyPr/>
          <a:lstStyle/>
          <a:p>
            <a:r>
              <a:rPr lang="en-US" sz="2000" dirty="0" smtClean="0"/>
              <a:t>Export-Import Bank (Ex-</a:t>
            </a:r>
            <a:r>
              <a:rPr lang="en-US" sz="2000" dirty="0" err="1" smtClean="0"/>
              <a:t>Im</a:t>
            </a:r>
            <a:r>
              <a:rPr lang="en-US" sz="2000" dirty="0" smtClean="0"/>
              <a:t> Bank)</a:t>
            </a:r>
          </a:p>
          <a:p>
            <a:pPr marL="228600" lvl="1" indent="0">
              <a:buNone/>
            </a:pPr>
            <a:r>
              <a:rPr lang="en-US" dirty="0" smtClean="0"/>
              <a:t>Its </a:t>
            </a:r>
            <a:r>
              <a:rPr lang="en-US" dirty="0"/>
              <a:t>mission is to help create jobs in the United States by supporting export sales. It offers political credit insurance and loan guarantees. </a:t>
            </a:r>
            <a:endParaRPr lang="en-US" dirty="0" smtClean="0"/>
          </a:p>
          <a:p>
            <a:r>
              <a:rPr lang="en-US" sz="2000" dirty="0" smtClean="0"/>
              <a:t>Overseas Private Investment Corporation (OPIC)</a:t>
            </a:r>
          </a:p>
          <a:p>
            <a:pPr marL="228600" lvl="1" indent="0">
              <a:buNone/>
            </a:pPr>
            <a:r>
              <a:rPr lang="en-US" dirty="0"/>
              <a:t>Its purpose is to encouraging private investments in developing countries. OPIC offers several programs of loans, political insurance, and private equity investment funds.</a:t>
            </a:r>
            <a:endParaRPr lang="en-US" u="sng" dirty="0"/>
          </a:p>
          <a:p>
            <a:r>
              <a:rPr lang="en-US" sz="2000" dirty="0" smtClean="0"/>
              <a:t>Small Business Administration (SBA)</a:t>
            </a:r>
          </a:p>
          <a:p>
            <a:pPr marL="228600" lvl="1" indent="0">
              <a:buNone/>
            </a:pPr>
            <a:r>
              <a:rPr lang="en-US" dirty="0"/>
              <a:t>SBA has programs designed to help exporters finance sales abroad: working capital loans and long-term loans for capital investments. </a:t>
            </a:r>
          </a:p>
          <a:p>
            <a:pPr marL="228600" lvl="1" indent="0">
              <a:buNone/>
            </a:pPr>
            <a:endParaRPr lang="en-US" dirty="0"/>
          </a:p>
          <a:p>
            <a:pPr>
              <a:buFontTx/>
              <a:buAutoNum type="arabicPeriod"/>
            </a:pPr>
            <a:endParaRPr lang="en-US" sz="1600" dirty="0"/>
          </a:p>
          <a:p>
            <a:pPr marL="228600" lvl="1" indent="0">
              <a:buNone/>
            </a:pPr>
            <a:endParaRPr lang="en-US" dirty="0"/>
          </a:p>
        </p:txBody>
      </p:sp>
    </p:spTree>
    <p:extLst>
      <p:ext uri="{BB962C8B-B14F-4D97-AF65-F5344CB8AC3E}">
        <p14:creationId xmlns:p14="http://schemas.microsoft.com/office/powerpoint/2010/main" val="297051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 Insurance—Private Companies’ Products</a:t>
            </a:r>
            <a:endParaRPr lang="en-US" dirty="0"/>
          </a:p>
        </p:txBody>
      </p:sp>
      <p:sp>
        <p:nvSpPr>
          <p:cNvPr id="3" name="Content Placeholder 2"/>
          <p:cNvSpPr>
            <a:spLocks noGrp="1"/>
          </p:cNvSpPr>
          <p:nvPr>
            <p:ph idx="1"/>
          </p:nvPr>
        </p:nvSpPr>
        <p:spPr/>
        <p:txBody>
          <a:bodyPr/>
          <a:lstStyle/>
          <a:p>
            <a:r>
              <a:rPr lang="en-US" sz="2000" dirty="0" smtClean="0"/>
              <a:t>Foreign Credit Insurance Association (FCIA)</a:t>
            </a:r>
          </a:p>
          <a:p>
            <a:pPr marL="228600" lvl="1" indent="0">
              <a:buNone/>
            </a:pPr>
            <a:r>
              <a:rPr lang="en-US" dirty="0"/>
              <a:t>FCIA offers products that combine the Ex-</a:t>
            </a:r>
            <a:r>
              <a:rPr lang="en-US" dirty="0" err="1"/>
              <a:t>Im</a:t>
            </a:r>
            <a:r>
              <a:rPr lang="en-US" dirty="0"/>
              <a:t> Bank's political insurance coverage and commercial credit insurance products. </a:t>
            </a:r>
          </a:p>
          <a:p>
            <a:r>
              <a:rPr lang="en-US" sz="2000" dirty="0" smtClean="0"/>
              <a:t>Lloyd’s</a:t>
            </a:r>
          </a:p>
          <a:p>
            <a:pPr marL="228600" lvl="1" indent="0">
              <a:buNone/>
            </a:pPr>
            <a:r>
              <a:rPr lang="en-US" dirty="0"/>
              <a:t>Certain Lloyd's syndicates have added coverage of political risks to their underwriting portfolio and present the advantage of offering insurance for countries for which the United States' government will not provide any, such as Afghanistan, Albania, or Belarus</a:t>
            </a:r>
            <a:r>
              <a:rPr lang="en-US" dirty="0" smtClean="0"/>
              <a:t>.</a:t>
            </a:r>
          </a:p>
          <a:p>
            <a:r>
              <a:rPr lang="en-US" sz="2000" dirty="0" smtClean="0"/>
              <a:t>Private Insurance Companies</a:t>
            </a:r>
          </a:p>
          <a:p>
            <a:pPr marL="228600" lvl="1" indent="0">
              <a:buNone/>
            </a:pPr>
            <a:r>
              <a:rPr lang="en-US" dirty="0"/>
              <a:t>Companies such as Euler-ACI and </a:t>
            </a:r>
            <a:r>
              <a:rPr lang="en-US" dirty="0" smtClean="0"/>
              <a:t>COFACE offer </a:t>
            </a:r>
            <a:r>
              <a:rPr lang="en-US" dirty="0"/>
              <a:t>commercial credit insurance policies.</a:t>
            </a:r>
          </a:p>
          <a:p>
            <a:pPr marL="228600" lvl="1" indent="0">
              <a:buNone/>
            </a:pPr>
            <a:endParaRPr lang="en-US" dirty="0"/>
          </a:p>
        </p:txBody>
      </p:sp>
    </p:spTree>
    <p:extLst>
      <p:ext uri="{BB962C8B-B14F-4D97-AF65-F5344CB8AC3E}">
        <p14:creationId xmlns:p14="http://schemas.microsoft.com/office/powerpoint/2010/main" val="1036631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Insurance Glossary (II)</a:t>
            </a:r>
            <a:endParaRPr lang="en-US" dirty="0"/>
          </a:p>
        </p:txBody>
      </p:sp>
      <p:sp>
        <p:nvSpPr>
          <p:cNvPr id="3" name="Content Placeholder 2"/>
          <p:cNvSpPr>
            <a:spLocks noGrp="1"/>
          </p:cNvSpPr>
          <p:nvPr>
            <p:ph idx="1"/>
          </p:nvPr>
        </p:nvSpPr>
        <p:spPr/>
        <p:txBody>
          <a:bodyPr/>
          <a:lstStyle/>
          <a:p>
            <a:pPr marL="0" indent="0">
              <a:buNone/>
            </a:pPr>
            <a:r>
              <a:rPr lang="en-US" sz="2000" dirty="0" smtClean="0"/>
              <a:t>Insurance policies cover specific perils and the premiums are based on the hazards of a particular shipment:</a:t>
            </a:r>
          </a:p>
          <a:p>
            <a:r>
              <a:rPr lang="en-US" sz="2000" dirty="0" smtClean="0"/>
              <a:t>Peril</a:t>
            </a:r>
          </a:p>
          <a:p>
            <a:pPr marL="228600" lvl="1" indent="0">
              <a:buNone/>
            </a:pPr>
            <a:r>
              <a:rPr lang="en-US" dirty="0"/>
              <a:t>The event that brings about a loss</a:t>
            </a:r>
            <a:r>
              <a:rPr lang="en-US" dirty="0" smtClean="0"/>
              <a:t>. </a:t>
            </a:r>
          </a:p>
          <a:p>
            <a:pPr marL="228600" lvl="1" indent="0">
              <a:buNone/>
            </a:pPr>
            <a:r>
              <a:rPr lang="en-US" dirty="0" smtClean="0"/>
              <a:t>For example, theft, fire, or piracy.</a:t>
            </a:r>
            <a:endParaRPr lang="en-US" dirty="0"/>
          </a:p>
          <a:p>
            <a:r>
              <a:rPr lang="en-US" sz="2000" dirty="0" smtClean="0"/>
              <a:t>Hazard</a:t>
            </a:r>
          </a:p>
          <a:p>
            <a:pPr marL="228600" lvl="1" indent="0">
              <a:buNone/>
            </a:pPr>
            <a:r>
              <a:rPr lang="en-US" dirty="0"/>
              <a:t>A situation that increases the probability of a peril and therefore of a loss. </a:t>
            </a:r>
            <a:r>
              <a:rPr lang="en-US" dirty="0" smtClean="0"/>
              <a:t> </a:t>
            </a:r>
          </a:p>
          <a:p>
            <a:pPr marL="228600" lvl="1" indent="0">
              <a:buNone/>
            </a:pPr>
            <a:r>
              <a:rPr lang="en-US" dirty="0" smtClean="0"/>
              <a:t>Certain regions of the world are more hazardous than others.</a:t>
            </a:r>
            <a:endParaRPr lang="en-US" dirty="0"/>
          </a:p>
          <a:p>
            <a:pPr marL="228600" lvl="1" indent="0">
              <a:buNone/>
            </a:pPr>
            <a:r>
              <a:rPr lang="en-US" dirty="0" smtClean="0"/>
              <a:t> </a:t>
            </a:r>
            <a:endParaRPr lang="en-US" dirty="0"/>
          </a:p>
        </p:txBody>
      </p:sp>
    </p:spTree>
    <p:extLst>
      <p:ext uri="{BB962C8B-B14F-4D97-AF65-F5344CB8AC3E}">
        <p14:creationId xmlns:p14="http://schemas.microsoft.com/office/powerpoint/2010/main" val="1339243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Insurance Glossary (III)</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Marine Cargo Insurance policies use unusual vocabulary, specific to the types of perils that a cargo faces in an international voyage:</a:t>
            </a:r>
          </a:p>
          <a:p>
            <a:r>
              <a:rPr lang="en-US" sz="2000" dirty="0" smtClean="0"/>
              <a:t>General Average</a:t>
            </a:r>
          </a:p>
          <a:p>
            <a:pPr marL="228600" lvl="1" indent="0">
              <a:buNone/>
            </a:pPr>
            <a:r>
              <a:rPr lang="en-US" dirty="0" smtClean="0"/>
              <a:t>A </a:t>
            </a:r>
            <a:r>
              <a:rPr lang="en-US" dirty="0"/>
              <a:t>loss incurred on an ocean voyage that is general in the sense that it involves all of the cargo owners on board. </a:t>
            </a:r>
            <a:endParaRPr lang="en-US" dirty="0" smtClean="0"/>
          </a:p>
          <a:p>
            <a:pPr marL="228600" lvl="1" indent="0">
              <a:buNone/>
            </a:pPr>
            <a:r>
              <a:rPr lang="en-US" dirty="0" smtClean="0"/>
              <a:t>If the captain of the ship saves a portion of the cargo by unloading some of the cargo at sea, it is also a general average. </a:t>
            </a:r>
            <a:endParaRPr lang="en-US" dirty="0"/>
          </a:p>
          <a:p>
            <a:r>
              <a:rPr lang="en-US" sz="2000" dirty="0" smtClean="0"/>
              <a:t>Particular Average</a:t>
            </a:r>
          </a:p>
          <a:p>
            <a:pPr marL="228600" lvl="1" indent="0">
              <a:buNone/>
            </a:pPr>
            <a:r>
              <a:rPr lang="en-US" dirty="0"/>
              <a:t>A partial loss incurred by a cargo owner on an ocean voyage.</a:t>
            </a:r>
          </a:p>
          <a:p>
            <a:pPr marL="228600" lvl="1" indent="0">
              <a:buNone/>
            </a:pPr>
            <a:r>
              <a:rPr lang="en-US" dirty="0" smtClean="0"/>
              <a:t> </a:t>
            </a:r>
            <a:endParaRPr lang="en-US" dirty="0"/>
          </a:p>
        </p:txBody>
      </p:sp>
    </p:spTree>
    <p:extLst>
      <p:ext uri="{BB962C8B-B14F-4D97-AF65-F5344CB8AC3E}">
        <p14:creationId xmlns:p14="http://schemas.microsoft.com/office/powerpoint/2010/main" val="2562112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Insurance Glossary (IV)</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Other types of perils of an international voyage:</a:t>
            </a:r>
          </a:p>
          <a:p>
            <a:r>
              <a:rPr lang="en-US" sz="2000" dirty="0" smtClean="0"/>
              <a:t>Jettison</a:t>
            </a:r>
          </a:p>
          <a:p>
            <a:pPr marL="228600" lvl="1" indent="0">
              <a:buNone/>
            </a:pPr>
            <a:r>
              <a:rPr lang="en-US" dirty="0" smtClean="0"/>
              <a:t>The </a:t>
            </a:r>
            <a:r>
              <a:rPr lang="en-US" dirty="0"/>
              <a:t>act of throwing overboard part of the cargo of a ship (or the fuel of an airplane) in an attempt to lighten the ship.</a:t>
            </a:r>
          </a:p>
          <a:p>
            <a:r>
              <a:rPr lang="en-US" sz="2000" dirty="0" smtClean="0"/>
              <a:t>Barratry</a:t>
            </a:r>
          </a:p>
          <a:p>
            <a:pPr marL="228600" lvl="1" indent="0">
              <a:buNone/>
            </a:pPr>
            <a:r>
              <a:rPr lang="en-US" dirty="0"/>
              <a:t>An act of disobedience or willful misconduct by the captain or the crew of a ship that causes damage to the ship or the cargo.</a:t>
            </a:r>
          </a:p>
          <a:p>
            <a:pPr marL="228600" lvl="1" indent="0">
              <a:buNone/>
            </a:pPr>
            <a:r>
              <a:rPr lang="en-US" dirty="0" smtClean="0"/>
              <a:t> </a:t>
            </a:r>
            <a:endParaRPr lang="en-US" dirty="0"/>
          </a:p>
        </p:txBody>
      </p:sp>
    </p:spTree>
    <p:extLst>
      <p:ext uri="{BB962C8B-B14F-4D97-AF65-F5344CB8AC3E}">
        <p14:creationId xmlns:p14="http://schemas.microsoft.com/office/powerpoint/2010/main" val="539999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Perils of the Sea</a:t>
            </a:r>
            <a:endParaRPr lang="en-US" dirty="0"/>
          </a:p>
        </p:txBody>
      </p:sp>
      <p:sp>
        <p:nvSpPr>
          <p:cNvPr id="3" name="Content Placeholder 2"/>
          <p:cNvSpPr>
            <a:spLocks noGrp="1"/>
          </p:cNvSpPr>
          <p:nvPr>
            <p:ph idx="1"/>
          </p:nvPr>
        </p:nvSpPr>
        <p:spPr/>
        <p:txBody>
          <a:bodyPr/>
          <a:lstStyle/>
          <a:p>
            <a:pPr marL="0" indent="0">
              <a:buNone/>
            </a:pPr>
            <a:r>
              <a:rPr lang="en-US" sz="2000" dirty="0"/>
              <a:t>Cargo at sea can be damaged by a number of perils</a:t>
            </a:r>
            <a:r>
              <a:rPr lang="en-US" sz="2000" dirty="0" smtClean="0"/>
              <a:t>:</a:t>
            </a:r>
            <a:endParaRPr lang="en-US" sz="2000" dirty="0"/>
          </a:p>
          <a:p>
            <a:pPr marL="742950" lvl="1" indent="-285750"/>
            <a:r>
              <a:rPr lang="en-US" sz="2000" dirty="0"/>
              <a:t>Cargo movement</a:t>
            </a:r>
          </a:p>
          <a:p>
            <a:pPr marL="742950" lvl="1" indent="-285750"/>
            <a:r>
              <a:rPr lang="en-US" sz="2000" dirty="0"/>
              <a:t>Water damage</a:t>
            </a:r>
          </a:p>
          <a:p>
            <a:pPr marL="742950" lvl="1" indent="-285750"/>
            <a:r>
              <a:rPr lang="en-US" sz="2000" dirty="0"/>
              <a:t>Fire</a:t>
            </a:r>
          </a:p>
          <a:p>
            <a:pPr marL="742950" lvl="1" indent="-285750"/>
            <a:r>
              <a:rPr lang="en-US" sz="2000" dirty="0"/>
              <a:t>Sinking and Stranding</a:t>
            </a:r>
          </a:p>
          <a:p>
            <a:pPr marL="742950" lvl="1" indent="-285750"/>
            <a:r>
              <a:rPr lang="en-US" sz="2000" dirty="0"/>
              <a:t>Piracy</a:t>
            </a:r>
          </a:p>
          <a:p>
            <a:pPr marL="742950" lvl="1" indent="-285750"/>
            <a:r>
              <a:rPr lang="en-US" sz="2000" dirty="0"/>
              <a:t>Theft</a:t>
            </a:r>
          </a:p>
          <a:p>
            <a:pPr marL="742950" lvl="1" indent="-285750"/>
            <a:r>
              <a:rPr lang="en-US" sz="2000" dirty="0" smtClean="0"/>
              <a:t>Collision</a:t>
            </a:r>
          </a:p>
          <a:p>
            <a:pPr marL="742950" lvl="1" indent="-285750"/>
            <a:r>
              <a:rPr lang="en-US" sz="2000" dirty="0" smtClean="0"/>
              <a:t>... </a:t>
            </a:r>
            <a:r>
              <a:rPr lang="en-US" sz="2000" dirty="0"/>
              <a:t>and several more.</a:t>
            </a:r>
          </a:p>
          <a:p>
            <a:endParaRPr lang="en-US" dirty="0"/>
          </a:p>
        </p:txBody>
      </p:sp>
    </p:spTree>
    <p:extLst>
      <p:ext uri="{BB962C8B-B14F-4D97-AF65-F5344CB8AC3E}">
        <p14:creationId xmlns:p14="http://schemas.microsoft.com/office/powerpoint/2010/main" val="4763809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hapter1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pter9.potx" id="{09C7C347-2564-44F2-AE1B-D97E9C75D193}" vid="{9F31825D-E62B-4FC7-8CEF-2F7AA2A3A76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413</TotalTime>
  <Words>3997</Words>
  <Application>Microsoft Office PowerPoint</Application>
  <PresentationFormat>On-screen Show (4:3)</PresentationFormat>
  <Paragraphs>272</Paragraphs>
  <Slides>53</Slides>
  <Notes>1</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53</vt:i4>
      </vt:variant>
    </vt:vector>
  </HeadingPairs>
  <TitlesOfParts>
    <vt:vector size="61" baseType="lpstr">
      <vt:lpstr>Arial</vt:lpstr>
      <vt:lpstr>Calibri</vt:lpstr>
      <vt:lpstr>Lucida Bright</vt:lpstr>
      <vt:lpstr>Office Theme</vt:lpstr>
      <vt:lpstr>Office Theme</vt:lpstr>
      <vt:lpstr>Office Theme</vt:lpstr>
      <vt:lpstr>Office Theme</vt:lpstr>
      <vt:lpstr>chapter10</vt:lpstr>
      <vt:lpstr>Chapter 10 International Insurance</vt:lpstr>
      <vt:lpstr>International Insurance</vt:lpstr>
      <vt:lpstr>International Insurance</vt:lpstr>
      <vt:lpstr>International Insurance</vt:lpstr>
      <vt:lpstr>International Insurance Glossary (I)</vt:lpstr>
      <vt:lpstr>International Insurance Glossary (II)</vt:lpstr>
      <vt:lpstr>International Insurance Glossary (III)</vt:lpstr>
      <vt:lpstr>International Insurance Glossary (IV)</vt:lpstr>
      <vt:lpstr>Perils of the Sea</vt:lpstr>
      <vt:lpstr>Cargo Movement</vt:lpstr>
      <vt:lpstr>Ship Movement</vt:lpstr>
      <vt:lpstr>Wave Damage</vt:lpstr>
      <vt:lpstr>Water Damage</vt:lpstr>
      <vt:lpstr>Overboard Losses</vt:lpstr>
      <vt:lpstr>Fire</vt:lpstr>
      <vt:lpstr>Stranding</vt:lpstr>
      <vt:lpstr>Sinking</vt:lpstr>
      <vt:lpstr>Piracy</vt:lpstr>
      <vt:lpstr>Collision</vt:lpstr>
      <vt:lpstr>Theft</vt:lpstr>
      <vt:lpstr>Other Perils of the Sea</vt:lpstr>
      <vt:lpstr>General Average</vt:lpstr>
      <vt:lpstr>Perils of Air Shipments</vt:lpstr>
      <vt:lpstr>Perils of Air Shipments</vt:lpstr>
      <vt:lpstr>Risk Management</vt:lpstr>
      <vt:lpstr>Risk Retention</vt:lpstr>
      <vt:lpstr>Risk Transfer</vt:lpstr>
      <vt:lpstr>Mixed Approach</vt:lpstr>
      <vt:lpstr>Marine Cargo Policies</vt:lpstr>
      <vt:lpstr>Marine Cargo Policies</vt:lpstr>
      <vt:lpstr>Marine Cargo Policies</vt:lpstr>
      <vt:lpstr>Coverage Exclusions</vt:lpstr>
      <vt:lpstr>Institute Cargo Clauses—Coverage A</vt:lpstr>
      <vt:lpstr>Institute Cargo Clauses—Coverage B</vt:lpstr>
      <vt:lpstr>Institute Cargo Clauses—Coverage C</vt:lpstr>
      <vt:lpstr>All-Risks Policies</vt:lpstr>
      <vt:lpstr>With Average Policies</vt:lpstr>
      <vt:lpstr>Free of Particular Average Policies</vt:lpstr>
      <vt:lpstr>Marine Cargo Clauses</vt:lpstr>
      <vt:lpstr>Marine Cargo Clauses</vt:lpstr>
      <vt:lpstr>Marine Cargo Clauses</vt:lpstr>
      <vt:lpstr>Marine Cargo Clauses</vt:lpstr>
      <vt:lpstr>Other Marine Insurance Policies</vt:lpstr>
      <vt:lpstr>Other Marine Insurance Policies</vt:lpstr>
      <vt:lpstr>Airfreight Cargo Policies</vt:lpstr>
      <vt:lpstr>Filing an Insurance Claim</vt:lpstr>
      <vt:lpstr>Lloyd’s of London</vt:lpstr>
      <vt:lpstr>Lloyd’s of London</vt:lpstr>
      <vt:lpstr>Lloyd’s of London</vt:lpstr>
      <vt:lpstr>Credit Insurance</vt:lpstr>
      <vt:lpstr>Credit Insurance</vt:lpstr>
      <vt:lpstr>Credit Insurance—U.S. Programs</vt:lpstr>
      <vt:lpstr>Credit Insurance—Private Companies’ Products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International Trade</dc:title>
  <dc:creator>Pierre</dc:creator>
  <cp:lastModifiedBy>Pierre David</cp:lastModifiedBy>
  <cp:revision>26</cp:revision>
  <dcterms:created xsi:type="dcterms:W3CDTF">2013-08-07T18:50:55Z</dcterms:created>
  <dcterms:modified xsi:type="dcterms:W3CDTF">2017-06-12T18:07:34Z</dcterms:modified>
</cp:coreProperties>
</file>