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3799" r:id="rId2"/>
    <p:sldMasterId id="2147483811" r:id="rId3"/>
    <p:sldMasterId id="2147483824" r:id="rId4"/>
    <p:sldMasterId id="2147483848" r:id="rId5"/>
  </p:sldMasterIdLst>
  <p:notesMasterIdLst>
    <p:notesMasterId r:id="rId55"/>
  </p:notesMasterIdLst>
  <p:sldIdLst>
    <p:sldId id="260" r:id="rId6"/>
    <p:sldId id="257" r:id="rId7"/>
    <p:sldId id="259" r:id="rId8"/>
    <p:sldId id="261" r:id="rId9"/>
    <p:sldId id="294" r:id="rId10"/>
    <p:sldId id="262" r:id="rId11"/>
    <p:sldId id="263" r:id="rId12"/>
    <p:sldId id="264" r:id="rId13"/>
    <p:sldId id="296" r:id="rId14"/>
    <p:sldId id="265" r:id="rId15"/>
    <p:sldId id="266" r:id="rId16"/>
    <p:sldId id="267" r:id="rId17"/>
    <p:sldId id="268" r:id="rId18"/>
    <p:sldId id="269" r:id="rId19"/>
    <p:sldId id="270" r:id="rId20"/>
    <p:sldId id="271" r:id="rId21"/>
    <p:sldId id="272" r:id="rId22"/>
    <p:sldId id="273" r:id="rId23"/>
    <p:sldId id="274" r:id="rId24"/>
    <p:sldId id="297" r:id="rId25"/>
    <p:sldId id="298" r:id="rId26"/>
    <p:sldId id="275" r:id="rId27"/>
    <p:sldId id="299" r:id="rId28"/>
    <p:sldId id="307" r:id="rId29"/>
    <p:sldId id="300" r:id="rId30"/>
    <p:sldId id="276" r:id="rId31"/>
    <p:sldId id="301" r:id="rId32"/>
    <p:sldId id="302" r:id="rId33"/>
    <p:sldId id="303" r:id="rId34"/>
    <p:sldId id="304" r:id="rId35"/>
    <p:sldId id="277" r:id="rId36"/>
    <p:sldId id="278" r:id="rId37"/>
    <p:sldId id="279" r:id="rId38"/>
    <p:sldId id="280" r:id="rId39"/>
    <p:sldId id="281" r:id="rId40"/>
    <p:sldId id="282" r:id="rId41"/>
    <p:sldId id="283" r:id="rId42"/>
    <p:sldId id="305" r:id="rId43"/>
    <p:sldId id="306" r:id="rId44"/>
    <p:sldId id="284" r:id="rId45"/>
    <p:sldId id="285" r:id="rId46"/>
    <p:sldId id="286" r:id="rId47"/>
    <p:sldId id="287" r:id="rId48"/>
    <p:sldId id="288" r:id="rId49"/>
    <p:sldId id="289" r:id="rId50"/>
    <p:sldId id="290" r:id="rId51"/>
    <p:sldId id="292" r:id="rId52"/>
    <p:sldId id="291" r:id="rId53"/>
    <p:sldId id="293"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B59"/>
    <a:srgbClr val="FFFF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8" d="100"/>
          <a:sy n="118"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73D76-A6B7-45F1-B756-5397F8138714}" type="datetimeFigureOut">
              <a:rPr lang="en-US" smtClean="0"/>
              <a:t>6/12/2017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E5D59E-759C-44E3-8948-AEDFB575E893}" type="slidenum">
              <a:rPr lang="en-US" smtClean="0"/>
              <a:t>‹#›</a:t>
            </a:fld>
            <a:endParaRPr lang="en-US"/>
          </a:p>
        </p:txBody>
      </p:sp>
    </p:spTree>
    <p:extLst>
      <p:ext uri="{BB962C8B-B14F-4D97-AF65-F5344CB8AC3E}">
        <p14:creationId xmlns:p14="http://schemas.microsoft.com/office/powerpoint/2010/main" val="701119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E5D59E-759C-44E3-8948-AEDFB575E893}" type="slidenum">
              <a:rPr lang="en-US" smtClean="0"/>
              <a:t>5</a:t>
            </a:fld>
            <a:endParaRPr lang="en-US"/>
          </a:p>
        </p:txBody>
      </p:sp>
    </p:spTree>
    <p:extLst>
      <p:ext uri="{BB962C8B-B14F-4D97-AF65-F5344CB8AC3E}">
        <p14:creationId xmlns:p14="http://schemas.microsoft.com/office/powerpoint/2010/main" val="115873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75184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675184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C1852C-D850-A949-99BB-F76F51DABD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C1852C-D850-A949-99BB-F76F51DABDC0}"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1852C-D850-A949-99BB-F76F51DABDC0}"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C1852C-D850-A949-99BB-F76F51DABDC0}"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C1852C-D850-A949-99BB-F76F51DABDC0}"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11B4E-F332-2C45-993B-8D82C45641AB}"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C1852C-D850-A949-99BB-F76F51DABDC0}"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C1852C-D850-A949-99BB-F76F51DABDC0}"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F04ED5-0522-B349-9B0E-C8F6232F73EC}"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F487DC-0FDD-1540-AD98-CA083695056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F487DC-0FDD-1540-AD98-CA083695056C}"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F487DC-0FDD-1540-AD98-CA083695056C}"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87DC-0FDD-1540-AD98-CA083695056C}"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B11B4E-F332-2C45-993B-8D82C45641AB}"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F487DC-0FDD-1540-AD98-CA083695056C}"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7DC-0FDD-1540-AD98-CA083695056C}"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F487DC-0FDD-1540-AD98-CA083695056C}"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E250-A873-9947-968A-2BA3B0D6BF42}"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641AF6-A899-664A-A9AF-6A96A8669607}"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641AF6-A899-664A-A9AF-6A96A8669607}"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641AF6-A899-664A-A9AF-6A96A8669607}"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6958"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1703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203" y="1600200"/>
            <a:ext cx="300395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B11B4E-F332-2C45-993B-8D82C45641AB}"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641AF6-A899-664A-A9AF-6A96A8669607}"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1AF6-A899-664A-A9AF-6A96A8669607}"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641AF6-A899-664A-A9AF-6A96A8669607}"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641AF6-A899-664A-A9AF-6A96A8669607}" type="datetimeFigureOut">
              <a:rPr lang="en-US" smtClean="0"/>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F7805-B2C8-BD4C-858A-1D2159EB8478}"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4274839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290705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C2EA2B-82AD-5149-BAD8-D33CD7950502}"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F1679-83E0-4571-98D7-4BB535B5F505}" type="slidenum">
              <a:rPr lang="en-US" smtClean="0"/>
              <a:pPr/>
              <a:t>‹#›</a:t>
            </a:fld>
            <a:endParaRPr lang="en-US"/>
          </a:p>
        </p:txBody>
      </p:sp>
    </p:spTree>
    <p:extLst>
      <p:ext uri="{BB962C8B-B14F-4D97-AF65-F5344CB8AC3E}">
        <p14:creationId xmlns:p14="http://schemas.microsoft.com/office/powerpoint/2010/main" val="3551740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C2EA2B-82AD-5149-BAD8-D33CD7950502}"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78915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35287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33528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137094" y="1535113"/>
            <a:ext cx="345264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37093" y="2174875"/>
            <a:ext cx="345264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BB11B4E-F332-2C45-993B-8D82C45641AB}" type="datetimeFigureOut">
              <a:rPr lang="en-US" smtClean="0"/>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C2EA2B-82AD-5149-BAD8-D33CD7950502}" type="datetimeFigureOut">
              <a:rPr lang="en-US" smtClean="0"/>
              <a:pPr/>
              <a:t>6/12/2017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2997169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C2EA2B-82AD-5149-BAD8-D33CD7950502}" type="datetimeFigureOut">
              <a:rPr lang="en-US" smtClean="0"/>
              <a:pPr/>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41572863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C2EA2B-82AD-5149-BAD8-D33CD7950502}" type="datetimeFigureOut">
              <a:rPr lang="en-US" smtClean="0"/>
              <a:pPr/>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974519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5619A-1501-4A5A-A2D9-B329C9FA5AFB}" type="slidenum">
              <a:rPr lang="en-US" smtClean="0"/>
              <a:t>‹#›</a:t>
            </a:fld>
            <a:endParaRPr lang="en-US"/>
          </a:p>
        </p:txBody>
      </p:sp>
    </p:spTree>
    <p:extLst>
      <p:ext uri="{BB962C8B-B14F-4D97-AF65-F5344CB8AC3E}">
        <p14:creationId xmlns:p14="http://schemas.microsoft.com/office/powerpoint/2010/main" val="6908849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AC2EA2B-82AD-5149-BAD8-D33CD7950502}" type="datetimeFigureOut">
              <a:rPr lang="en-US" smtClean="0"/>
              <a:pPr/>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33644860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864711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C2EA2B-82AD-5149-BAD8-D33CD7950502}" type="datetimeFigureOut">
              <a:rPr lang="en-US" smtClean="0"/>
              <a:pPr/>
              <a:t>6/12/2017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4AEE4-A8FF-4B44-99AC-156393C0D008}" type="slidenum">
              <a:rPr lang="en-US" smtClean="0"/>
              <a:pPr/>
              <a:t>‹#›</a:t>
            </a:fld>
            <a:endParaRPr lang="en-US"/>
          </a:p>
        </p:txBody>
      </p:sp>
    </p:spTree>
    <p:extLst>
      <p:ext uri="{BB962C8B-B14F-4D97-AF65-F5344CB8AC3E}">
        <p14:creationId xmlns:p14="http://schemas.microsoft.com/office/powerpoint/2010/main" val="1397913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9065" y="5816600"/>
            <a:ext cx="5367867"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7" name="Rectangle 6"/>
          <p:cNvSpPr/>
          <p:nvPr/>
        </p:nvSpPr>
        <p:spPr>
          <a:xfrm>
            <a:off x="282575" y="228600"/>
            <a:ext cx="4235450" cy="558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729692" y="3013286"/>
            <a:ext cx="1283098" cy="12716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729692" y="1621335"/>
            <a:ext cx="1283098" cy="12716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729692" y="228600"/>
            <a:ext cx="1283098" cy="12716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17838" y="3783754"/>
            <a:ext cx="1283098" cy="12716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C2EA2B-82AD-5149-BAD8-D33CD7950502}" type="datetimeFigureOut">
              <a:rPr lang="en-US" smtClean="0"/>
              <a:pPr/>
              <a:t>6/12/2017</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B11B4E-F332-2C45-993B-8D82C45641AB}" type="datetimeFigureOut">
              <a:rPr lang="en-US" smtClean="0"/>
              <a:t>6/12/2017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B11B4E-F332-2C45-993B-8D82C45641AB}" type="datetimeFigureOut">
              <a:rPr lang="en-US" smtClean="0"/>
              <a:t>6/12/2017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622" y="4800600"/>
            <a:ext cx="6565559"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76622" y="612775"/>
            <a:ext cx="65655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6622" y="5367338"/>
            <a:ext cx="656555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B11B4E-F332-2C45-993B-8D82C45641AB}" type="datetimeFigureOut">
              <a:rPr lang="en-US" smtClean="0"/>
              <a:t>6/12/2017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794D38-F559-EF4B-B59D-45F4D029AA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jp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B11B4E-F332-2C45-993B-8D82C45641AB}" type="datetimeFigureOut">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94D38-F559-EF4B-B59D-45F4D029AA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51156"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685115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1852C-D850-A949-99BB-F76F51DABDC0}" type="datetimeFigureOut">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04ED5-0522-B349-9B0E-C8F6232F73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87DC-0FDD-1540-AD98-CA083695056C}" type="datetimeFigureOut">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9CE250-A873-9947-968A-2BA3B0D6BF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41AF6-A899-664A-A9AF-6A96A8669607}" type="datetimeFigureOut">
              <a:rPr lang="en-US" smtClean="0"/>
              <a:t>6/12/2017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F7805-B2C8-BD4C-858A-1D2159EB8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C2EA2B-82AD-5149-BAD8-D33CD7950502}" type="datetimeFigureOut">
              <a:rPr lang="en-US" smtClean="0"/>
              <a:pPr/>
              <a:t>6/12/2017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94AEE4-A8FF-4B44-99AC-156393C0D008}" type="slidenum">
              <a:rPr lang="en-US" smtClean="0"/>
              <a:pPr/>
              <a:t>‹#›</a:t>
            </a:fld>
            <a:endParaRPr lang="en-US"/>
          </a:p>
        </p:txBody>
      </p:sp>
    </p:spTree>
    <p:extLst>
      <p:ext uri="{BB962C8B-B14F-4D97-AF65-F5344CB8AC3E}">
        <p14:creationId xmlns:p14="http://schemas.microsoft.com/office/powerpoint/2010/main" val="223267323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777" r:id="rId12"/>
    <p:sldLayoutId id="2147483797" r:id="rId13"/>
  </p:sldLayoutIdLst>
  <p:txStyles>
    <p:titleStyle>
      <a:lvl1pPr algn="l" defTabSz="685800" rtl="0" eaLnBrk="1" latinLnBrk="0" hangingPunct="1">
        <a:lnSpc>
          <a:spcPct val="90000"/>
        </a:lnSpc>
        <a:spcBef>
          <a:spcPct val="0"/>
        </a:spcBef>
        <a:buNone/>
        <a:defRPr sz="3300" kern="1200">
          <a:solidFill>
            <a:schemeClr val="bg1"/>
          </a:solidFill>
          <a:latin typeface="Lucida Bright" panose="020406020505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Lucida Bright" panose="02040602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Lucida Bright" panose="02040602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Lucida Bright" panose="02040602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Lucida Bright" panose="02040602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Chapter 9</a:t>
            </a:r>
            <a:r>
              <a:rPr lang="en-US" dirty="0" smtClean="0">
                <a:solidFill>
                  <a:srgbClr val="FFFFFF"/>
                </a:solidFill>
              </a:rPr>
              <a:t/>
            </a:r>
            <a:br>
              <a:rPr lang="en-US" dirty="0" smtClean="0">
                <a:solidFill>
                  <a:srgbClr val="FFFFFF"/>
                </a:solidFill>
              </a:rPr>
            </a:br>
            <a:r>
              <a:rPr lang="en-US" dirty="0" smtClean="0">
                <a:solidFill>
                  <a:srgbClr val="FFFFFF"/>
                </a:solidFill>
              </a:rPr>
              <a:t>International Documents</a:t>
            </a:r>
            <a:endParaRPr lang="en-US" b="1" dirty="0">
              <a:solidFill>
                <a:srgbClr val="FFFFFF"/>
              </a:solidFill>
            </a:endParaRPr>
          </a:p>
        </p:txBody>
      </p:sp>
    </p:spTree>
    <p:extLst>
      <p:ext uri="{BB962C8B-B14F-4D97-AF65-F5344CB8AC3E}">
        <p14:creationId xmlns:p14="http://schemas.microsoft.com/office/powerpoint/2010/main" val="311174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Export Controls</a:t>
            </a:r>
            <a:endParaRPr lang="en-US" dirty="0"/>
          </a:p>
        </p:txBody>
      </p:sp>
      <p:sp>
        <p:nvSpPr>
          <p:cNvPr id="3" name="Content Placeholder 2"/>
          <p:cNvSpPr>
            <a:spLocks noGrp="1"/>
          </p:cNvSpPr>
          <p:nvPr>
            <p:ph idx="1"/>
          </p:nvPr>
        </p:nvSpPr>
        <p:spPr/>
        <p:txBody>
          <a:bodyPr/>
          <a:lstStyle/>
          <a:p>
            <a:pPr marL="0" indent="0">
              <a:buNone/>
            </a:pPr>
            <a:r>
              <a:rPr lang="en-US" sz="2000" dirty="0"/>
              <a:t>The United States export control policies (regrouped under the Export Administration Regulations [EAR] and administered by the Bureau of Industry and Security) focus </a:t>
            </a:r>
            <a:r>
              <a:rPr lang="en-US" sz="2000" dirty="0" smtClean="0"/>
              <a:t> on </a:t>
            </a:r>
            <a:r>
              <a:rPr lang="en-US" sz="2000" dirty="0"/>
              <a:t>three elements to determine if an export needs a license:</a:t>
            </a:r>
          </a:p>
          <a:p>
            <a:pPr marL="800100" lvl="1" indent="-342900"/>
            <a:r>
              <a:rPr lang="en-US" sz="2000" dirty="0" smtClean="0"/>
              <a:t>The </a:t>
            </a:r>
            <a:r>
              <a:rPr lang="en-US" sz="2000" dirty="0"/>
              <a:t>type of product exported</a:t>
            </a:r>
          </a:p>
          <a:p>
            <a:pPr marL="800100" lvl="1" indent="-342900"/>
            <a:r>
              <a:rPr lang="en-US" sz="2000" dirty="0"/>
              <a:t>The person or entity purchasing the product</a:t>
            </a:r>
          </a:p>
          <a:p>
            <a:pPr marL="800100" lvl="1" indent="-342900"/>
            <a:r>
              <a:rPr lang="en-US" sz="2000" dirty="0"/>
              <a:t>The ultimate country of destination</a:t>
            </a:r>
          </a:p>
          <a:p>
            <a:pPr marL="0" indent="0">
              <a:buNone/>
            </a:pPr>
            <a:r>
              <a:rPr lang="en-US" sz="2000" dirty="0"/>
              <a:t>It is the always the responsibility of the exporter to insure that the goods can be legally exported from the United </a:t>
            </a:r>
            <a:r>
              <a:rPr lang="en-US" sz="2000" dirty="0" smtClean="0"/>
              <a:t> States</a:t>
            </a:r>
            <a:r>
              <a:rPr lang="en-US" sz="2000" dirty="0"/>
              <a:t>.</a:t>
            </a:r>
          </a:p>
          <a:p>
            <a:pPr marL="0" indent="0">
              <a:buNone/>
            </a:pPr>
            <a:endParaRPr lang="en-US" dirty="0"/>
          </a:p>
        </p:txBody>
      </p:sp>
    </p:spTree>
    <p:extLst>
      <p:ext uri="{BB962C8B-B14F-4D97-AF65-F5344CB8AC3E}">
        <p14:creationId xmlns:p14="http://schemas.microsoft.com/office/powerpoint/2010/main" val="3061688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Export Controls—Product</a:t>
            </a:r>
            <a:endParaRPr lang="en-US" dirty="0"/>
          </a:p>
        </p:txBody>
      </p:sp>
      <p:sp>
        <p:nvSpPr>
          <p:cNvPr id="3" name="Content Placeholder 2"/>
          <p:cNvSpPr>
            <a:spLocks noGrp="1"/>
          </p:cNvSpPr>
          <p:nvPr>
            <p:ph idx="1"/>
          </p:nvPr>
        </p:nvSpPr>
        <p:spPr/>
        <p:txBody>
          <a:bodyPr/>
          <a:lstStyle/>
          <a:p>
            <a:pPr marL="0" indent="0">
              <a:buNone/>
            </a:pPr>
            <a:r>
              <a:rPr lang="en-US" sz="2000" dirty="0"/>
              <a:t>The Bureau of Industry and Security maintains a Commerce Control List, in which all products of concern to the United States are given an Export Control Classification Number (ECCN</a:t>
            </a:r>
            <a:r>
              <a:rPr lang="en-US" sz="2000" dirty="0" smtClean="0"/>
              <a:t>).</a:t>
            </a:r>
            <a:endParaRPr lang="en-US" sz="2000" dirty="0"/>
          </a:p>
          <a:p>
            <a:pPr marL="0" indent="0">
              <a:buNone/>
            </a:pPr>
            <a:r>
              <a:rPr lang="en-US" sz="2000" dirty="0"/>
              <a:t>Products need a license because they may be potentially dangerous or have “dual use.” </a:t>
            </a:r>
          </a:p>
          <a:p>
            <a:pPr marL="0" indent="0">
              <a:buNone/>
            </a:pPr>
            <a:r>
              <a:rPr lang="en-US" sz="2000" dirty="0"/>
              <a:t>Goods in the CCL may fall under the control of one or more government agency including the Department of Defense, Department of State, or the Drug Enforcement </a:t>
            </a:r>
            <a:r>
              <a:rPr lang="en-US" sz="2000" dirty="0" smtClean="0"/>
              <a:t>Agency.</a:t>
            </a:r>
          </a:p>
          <a:p>
            <a:pPr marL="0" indent="0">
              <a:buNone/>
            </a:pPr>
            <a:r>
              <a:rPr lang="en-US" sz="2000" dirty="0"/>
              <a:t>Items not requiring a license are classified as “EAR99.” </a:t>
            </a:r>
            <a:r>
              <a:rPr lang="en-US" sz="2000" dirty="0" smtClean="0"/>
              <a:t>    Most </a:t>
            </a:r>
            <a:r>
              <a:rPr lang="en-US" sz="2000" dirty="0"/>
              <a:t>goods are classified EAR 99.</a:t>
            </a:r>
          </a:p>
          <a:p>
            <a:pPr marL="0" indent="0">
              <a:buNone/>
            </a:pPr>
            <a:endParaRPr lang="en-US" dirty="0"/>
          </a:p>
        </p:txBody>
      </p:sp>
    </p:spTree>
    <p:extLst>
      <p:ext uri="{BB962C8B-B14F-4D97-AF65-F5344CB8AC3E}">
        <p14:creationId xmlns:p14="http://schemas.microsoft.com/office/powerpoint/2010/main" val="17266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Export Controls—Person or Entity</a:t>
            </a:r>
            <a:endParaRPr lang="en-US" dirty="0"/>
          </a:p>
        </p:txBody>
      </p:sp>
      <p:sp>
        <p:nvSpPr>
          <p:cNvPr id="3" name="Content Placeholder 2"/>
          <p:cNvSpPr>
            <a:spLocks noGrp="1"/>
          </p:cNvSpPr>
          <p:nvPr>
            <p:ph idx="1"/>
          </p:nvPr>
        </p:nvSpPr>
        <p:spPr/>
        <p:txBody>
          <a:bodyPr/>
          <a:lstStyle/>
          <a:p>
            <a:pPr marL="0" indent="0">
              <a:buNone/>
            </a:pPr>
            <a:r>
              <a:rPr lang="en-US" sz="2000" dirty="0"/>
              <a:t>Even if a product is classified as EAR99, exporters still need to determine if the purchaser of the product is on one of several lists</a:t>
            </a:r>
            <a:r>
              <a:rPr lang="en-US" sz="2000" dirty="0" smtClean="0"/>
              <a:t>:</a:t>
            </a:r>
            <a:endParaRPr lang="en-US" sz="2000" dirty="0"/>
          </a:p>
          <a:p>
            <a:pPr marL="800100" lvl="1" indent="-342900"/>
            <a:r>
              <a:rPr lang="en-US" sz="2000" dirty="0"/>
              <a:t>The </a:t>
            </a:r>
            <a:r>
              <a:rPr lang="en-US" sz="2000" dirty="0" smtClean="0"/>
              <a:t>Entity List</a:t>
            </a:r>
            <a:endParaRPr lang="en-US" sz="2000" dirty="0"/>
          </a:p>
          <a:p>
            <a:pPr marL="800100" lvl="1" indent="-342900"/>
            <a:r>
              <a:rPr lang="en-US" sz="2000" dirty="0"/>
              <a:t>The </a:t>
            </a:r>
            <a:r>
              <a:rPr lang="en-US" sz="2000" dirty="0" smtClean="0"/>
              <a:t>Unverified List</a:t>
            </a:r>
            <a:endParaRPr lang="en-US" sz="2000" dirty="0"/>
          </a:p>
          <a:p>
            <a:pPr marL="800100" lvl="1" indent="-342900"/>
            <a:r>
              <a:rPr lang="en-US" sz="2000" dirty="0"/>
              <a:t>The </a:t>
            </a:r>
            <a:r>
              <a:rPr lang="en-US" sz="2000" dirty="0" smtClean="0"/>
              <a:t>Specially </a:t>
            </a:r>
            <a:r>
              <a:rPr lang="en-US" sz="2000" dirty="0"/>
              <a:t>Designated Nationals and Blocked Persons </a:t>
            </a:r>
            <a:r>
              <a:rPr lang="en-US" sz="2000" dirty="0" smtClean="0"/>
              <a:t>List</a:t>
            </a:r>
            <a:endParaRPr lang="en-US" sz="2000" dirty="0"/>
          </a:p>
          <a:p>
            <a:pPr marL="800100" lvl="1" indent="-342900"/>
            <a:r>
              <a:rPr lang="en-US" sz="2000" dirty="0"/>
              <a:t>The </a:t>
            </a:r>
            <a:r>
              <a:rPr lang="en-US" sz="2000" dirty="0" smtClean="0"/>
              <a:t>Denied </a:t>
            </a:r>
            <a:r>
              <a:rPr lang="en-US" sz="2000" dirty="0"/>
              <a:t>Persons </a:t>
            </a:r>
            <a:r>
              <a:rPr lang="en-US" sz="2000" dirty="0" smtClean="0"/>
              <a:t>List</a:t>
            </a:r>
            <a:endParaRPr lang="en-US" sz="2000" dirty="0"/>
          </a:p>
          <a:p>
            <a:pPr marL="0" indent="0">
              <a:buNone/>
            </a:pPr>
            <a:r>
              <a:rPr lang="en-US" sz="2000" dirty="0"/>
              <a:t>A product sold domestically can still be subject to export controls, if the purchaser is on one of these lists.</a:t>
            </a:r>
          </a:p>
          <a:p>
            <a:pPr marL="0" indent="0">
              <a:buNone/>
            </a:pPr>
            <a:endParaRPr lang="en-US" dirty="0"/>
          </a:p>
        </p:txBody>
      </p:sp>
    </p:spTree>
    <p:extLst>
      <p:ext uri="{BB962C8B-B14F-4D97-AF65-F5344CB8AC3E}">
        <p14:creationId xmlns:p14="http://schemas.microsoft.com/office/powerpoint/2010/main" val="2321923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Export Controls—Country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a:t>
            </a:r>
            <a:r>
              <a:rPr lang="en-US" sz="2000" dirty="0"/>
              <a:t>U.S. government considers some countries “friendly” and others “unfriendly.” </a:t>
            </a:r>
          </a:p>
          <a:p>
            <a:pPr marL="0" indent="0">
              <a:buNone/>
            </a:pPr>
            <a:r>
              <a:rPr lang="en-US" sz="2000" dirty="0" smtClean="0"/>
              <a:t>For five countries</a:t>
            </a:r>
            <a:r>
              <a:rPr lang="en-US" sz="2000" dirty="0"/>
              <a:t>, the U.S. has </a:t>
            </a:r>
            <a:r>
              <a:rPr lang="en-US" sz="2000" dirty="0" smtClean="0"/>
              <a:t>a total </a:t>
            </a:r>
            <a:r>
              <a:rPr lang="en-US" sz="2000" dirty="0"/>
              <a:t>embargo, and </a:t>
            </a:r>
            <a:r>
              <a:rPr lang="en-US" sz="2000" dirty="0" smtClean="0"/>
              <a:t>no </a:t>
            </a:r>
            <a:r>
              <a:rPr lang="en-US" sz="2000" dirty="0"/>
              <a:t>products can be exported there: Currently the U.S. has an embargo on Cuba, Iran, North Korea, Sudan, and Syria</a:t>
            </a:r>
            <a:r>
              <a:rPr lang="en-US" sz="2000" dirty="0" smtClean="0"/>
              <a:t>. For other countries there are many limits to what can be shipped there: </a:t>
            </a:r>
            <a:r>
              <a:rPr lang="en-US" sz="2000" dirty="0"/>
              <a:t>Burma/Myanmar, the Democratic Republic of the Congo, Iraq, the </a:t>
            </a:r>
            <a:r>
              <a:rPr lang="en-US" sz="2000" dirty="0" smtClean="0"/>
              <a:t>Ivory Coast</a:t>
            </a:r>
            <a:r>
              <a:rPr lang="en-US" sz="2000" dirty="0"/>
              <a:t>, Liberia, Libya, Somalia</a:t>
            </a:r>
            <a:r>
              <a:rPr lang="en-US" sz="2000" dirty="0" smtClean="0"/>
              <a:t>, Yemen</a:t>
            </a:r>
            <a:r>
              <a:rPr lang="en-US" sz="2000" dirty="0"/>
              <a:t>, and </a:t>
            </a:r>
            <a:r>
              <a:rPr lang="en-US" sz="2000" dirty="0" smtClean="0"/>
              <a:t>Zimbabwe.</a:t>
            </a:r>
          </a:p>
          <a:p>
            <a:endParaRPr lang="en-US" sz="2000" dirty="0" smtClean="0"/>
          </a:p>
          <a:p>
            <a:r>
              <a:rPr lang="en-US" sz="2000" dirty="0" smtClean="0"/>
              <a:t>If </a:t>
            </a:r>
            <a:r>
              <a:rPr lang="en-US" sz="2000" dirty="0"/>
              <a:t>a license is necessary, an exporter needs to obtain an Individual Validated Export License, or the</a:t>
            </a:r>
            <a:r>
              <a:rPr lang="en-US" sz="2000" b="1" dirty="0"/>
              <a:t> </a:t>
            </a:r>
            <a:r>
              <a:rPr lang="en-US" sz="2000" dirty="0"/>
              <a:t>express authorization to ship to a country. </a:t>
            </a:r>
          </a:p>
          <a:p>
            <a:endParaRPr lang="en-US" dirty="0"/>
          </a:p>
        </p:txBody>
      </p:sp>
    </p:spTree>
    <p:extLst>
      <p:ext uri="{BB962C8B-B14F-4D97-AF65-F5344CB8AC3E}">
        <p14:creationId xmlns:p14="http://schemas.microsoft.com/office/powerpoint/2010/main" val="3715662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Destination Control Statement</a:t>
            </a:r>
            <a:endParaRPr lang="en-US" dirty="0"/>
          </a:p>
        </p:txBody>
      </p:sp>
      <p:sp>
        <p:nvSpPr>
          <p:cNvPr id="3" name="Content Placeholder 2"/>
          <p:cNvSpPr>
            <a:spLocks noGrp="1"/>
          </p:cNvSpPr>
          <p:nvPr>
            <p:ph idx="1"/>
          </p:nvPr>
        </p:nvSpPr>
        <p:spPr/>
        <p:txBody>
          <a:bodyPr/>
          <a:lstStyle/>
          <a:p>
            <a:pPr marL="0" indent="0">
              <a:buNone/>
              <a:tabLst>
                <a:tab pos="463550" algn="l"/>
              </a:tabLst>
            </a:pPr>
            <a:r>
              <a:rPr lang="en-US" sz="2000" dirty="0"/>
              <a:t>A Destination Control Statement is required for products that have obtained a Validated Export License:</a:t>
            </a:r>
          </a:p>
          <a:p>
            <a:pPr lvl="1" indent="0" algn="ctr">
              <a:buNone/>
              <a:tabLst>
                <a:tab pos="463550" algn="l"/>
              </a:tabLst>
            </a:pPr>
            <a:endParaRPr lang="en-US" sz="2000" dirty="0"/>
          </a:p>
          <a:p>
            <a:pPr lvl="1" indent="0">
              <a:buNone/>
              <a:tabLst>
                <a:tab pos="463550" algn="l"/>
              </a:tabLst>
            </a:pPr>
            <a:r>
              <a:rPr lang="en-US" sz="2000" dirty="0" smtClean="0"/>
              <a:t>“</a:t>
            </a:r>
            <a:r>
              <a:rPr lang="en-US" sz="2000" dirty="0"/>
              <a:t>This merchandise licensed by U.S. for ultimate destination [country]. Diversion contrary to U.S. law prohibited.”</a:t>
            </a:r>
          </a:p>
          <a:p>
            <a:pPr marL="0" indent="0">
              <a:buNone/>
            </a:pPr>
            <a:endParaRPr lang="en-US" dirty="0"/>
          </a:p>
        </p:txBody>
      </p:sp>
    </p:spTree>
    <p:extLst>
      <p:ext uri="{BB962C8B-B14F-4D97-AF65-F5344CB8AC3E}">
        <p14:creationId xmlns:p14="http://schemas.microsoft.com/office/powerpoint/2010/main" val="757264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Electronic Information</a:t>
            </a:r>
            <a:endParaRPr lang="en-US" dirty="0"/>
          </a:p>
        </p:txBody>
      </p:sp>
      <p:sp>
        <p:nvSpPr>
          <p:cNvPr id="3" name="Content Placeholder 2"/>
          <p:cNvSpPr>
            <a:spLocks noGrp="1"/>
          </p:cNvSpPr>
          <p:nvPr>
            <p:ph idx="1"/>
          </p:nvPr>
        </p:nvSpPr>
        <p:spPr>
          <a:xfrm>
            <a:off x="498475" y="1981200"/>
            <a:ext cx="7280750" cy="4144963"/>
          </a:xfrm>
        </p:spPr>
        <p:txBody>
          <a:bodyPr/>
          <a:lstStyle/>
          <a:p>
            <a:pPr marL="0" indent="0">
              <a:buNone/>
            </a:pPr>
            <a:r>
              <a:rPr lang="en-US" sz="2000" dirty="0"/>
              <a:t>The </a:t>
            </a:r>
            <a:r>
              <a:rPr lang="en-US" sz="2000" dirty="0" smtClean="0"/>
              <a:t>Export Electronic Information (EEI) declaration to the U.S. Customs and Border Protection is </a:t>
            </a:r>
            <a:r>
              <a:rPr lang="en-US" sz="2000" dirty="0"/>
              <a:t>a data-collection </a:t>
            </a:r>
            <a:r>
              <a:rPr lang="en-US" sz="2000" dirty="0" smtClean="0"/>
              <a:t>process used </a:t>
            </a:r>
            <a:r>
              <a:rPr lang="en-US" sz="2000" dirty="0"/>
              <a:t>to tabulate what products are exported from the United States, and to which countries they are exported. </a:t>
            </a:r>
            <a:r>
              <a:rPr lang="en-US" sz="2000" dirty="0" smtClean="0"/>
              <a:t>It is required for all shipments worth $2,500 or more per item.</a:t>
            </a:r>
            <a:endParaRPr lang="en-US" sz="2000" dirty="0"/>
          </a:p>
          <a:p>
            <a:pPr marL="0" indent="0">
              <a:buNone/>
            </a:pPr>
            <a:r>
              <a:rPr lang="en-US" sz="2000" dirty="0"/>
              <a:t>Most other countries have a similar data-gathering export requirement</a:t>
            </a:r>
            <a:r>
              <a:rPr lang="en-US" sz="2000" dirty="0" smtClean="0"/>
              <a:t>. The European Union has a similar requirement, called the Single Administrative Document.</a:t>
            </a:r>
          </a:p>
          <a:p>
            <a:pPr marL="0" indent="0">
              <a:buNone/>
            </a:pPr>
            <a:endParaRPr lang="en-US" sz="1600" dirty="0"/>
          </a:p>
          <a:p>
            <a:pPr marL="0" lvl="1" indent="0">
              <a:spcBef>
                <a:spcPts val="2000"/>
              </a:spcBef>
              <a:buClr>
                <a:schemeClr val="accent1"/>
              </a:buClr>
              <a:buNone/>
            </a:pPr>
            <a:r>
              <a:rPr lang="en-US" dirty="0" smtClean="0"/>
              <a:t>Interestingly, the United States does not require an EEI declaration for </a:t>
            </a:r>
            <a:r>
              <a:rPr lang="en-US" dirty="0"/>
              <a:t>shipments to Canada but </a:t>
            </a:r>
            <a:r>
              <a:rPr lang="en-US" dirty="0" smtClean="0"/>
              <a:t>it is </a:t>
            </a:r>
            <a:r>
              <a:rPr lang="en-US" dirty="0"/>
              <a:t>required for shipments to the U.S. Virgin Islands, Puerto Rico, and Guam.</a:t>
            </a:r>
          </a:p>
          <a:p>
            <a:pPr marL="0" indent="0">
              <a:buNone/>
            </a:pPr>
            <a:endParaRPr lang="en-US" dirty="0"/>
          </a:p>
          <a:p>
            <a:endParaRPr lang="en-US" dirty="0"/>
          </a:p>
        </p:txBody>
      </p:sp>
    </p:spTree>
    <p:extLst>
      <p:ext uri="{BB962C8B-B14F-4D97-AF65-F5344CB8AC3E}">
        <p14:creationId xmlns:p14="http://schemas.microsoft.com/office/powerpoint/2010/main" val="28950690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End-Use Certificate</a:t>
            </a:r>
            <a:endParaRPr lang="en-US" dirty="0"/>
          </a:p>
        </p:txBody>
      </p:sp>
      <p:sp>
        <p:nvSpPr>
          <p:cNvPr id="3" name="Content Placeholder 2"/>
          <p:cNvSpPr>
            <a:spLocks noGrp="1"/>
          </p:cNvSpPr>
          <p:nvPr>
            <p:ph idx="1"/>
          </p:nvPr>
        </p:nvSpPr>
        <p:spPr/>
        <p:txBody>
          <a:bodyPr/>
          <a:lstStyle/>
          <a:p>
            <a:pPr marL="0" indent="0">
              <a:buNone/>
            </a:pPr>
            <a:r>
              <a:rPr lang="en-US" sz="2000" dirty="0"/>
              <a:t>An End-Use Certificate is a document required by some exporting countries in the case of sensitive exports, such as ammunition, to ensure that the product is used for acceptable (to the exporting country’s government) purposes.</a:t>
            </a:r>
          </a:p>
          <a:p>
            <a:endParaRPr lang="en-US" dirty="0"/>
          </a:p>
        </p:txBody>
      </p:sp>
    </p:spTree>
    <p:extLst>
      <p:ext uri="{BB962C8B-B14F-4D97-AF65-F5344CB8AC3E}">
        <p14:creationId xmlns:p14="http://schemas.microsoft.com/office/powerpoint/2010/main" val="2821477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Taxes and Quotas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Some countries require exporters to pay an export tax on certain commodities. </a:t>
            </a:r>
          </a:p>
          <a:p>
            <a:pPr marL="0" indent="0">
              <a:buNone/>
            </a:pPr>
            <a:r>
              <a:rPr lang="en-US" sz="2000" dirty="0"/>
              <a:t>Export quotas are a limit, set by the exporting country’s government, on the quantity of a specific commodity that </a:t>
            </a:r>
            <a:r>
              <a:rPr lang="en-US" sz="2000" dirty="0" smtClean="0"/>
              <a:t> can </a:t>
            </a:r>
            <a:r>
              <a:rPr lang="en-US" sz="2000" dirty="0"/>
              <a:t>be exported in a given year.</a:t>
            </a:r>
          </a:p>
          <a:p>
            <a:pPr marL="0" indent="0">
              <a:buNone/>
            </a:pPr>
            <a:r>
              <a:rPr lang="en-US" sz="2000" dirty="0" smtClean="0"/>
              <a:t>Governments control their exports when the commodity that is exported is scarce. They can also do it when their country is one of the few that produces a particular product.</a:t>
            </a:r>
            <a:endParaRPr lang="en-US" sz="2000" dirty="0"/>
          </a:p>
        </p:txBody>
      </p:sp>
    </p:spTree>
    <p:extLst>
      <p:ext uri="{BB962C8B-B14F-4D97-AF65-F5344CB8AC3E}">
        <p14:creationId xmlns:p14="http://schemas.microsoft.com/office/powerpoint/2010/main" val="2718109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 Documents</a:t>
            </a:r>
            <a:endParaRPr lang="en-US" dirty="0"/>
          </a:p>
        </p:txBody>
      </p:sp>
      <p:sp>
        <p:nvSpPr>
          <p:cNvPr id="4" name="Rounded Rectangle 3"/>
          <p:cNvSpPr/>
          <p:nvPr/>
        </p:nvSpPr>
        <p:spPr>
          <a:xfrm>
            <a:off x="762000" y="2209800"/>
            <a:ext cx="6477000" cy="3200400"/>
          </a:xfrm>
          <a:prstGeom prst="roundRect">
            <a:avLst/>
          </a:prstGeom>
          <a:solidFill>
            <a:schemeClr val="tx2">
              <a:alpha val="50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dirty="0" smtClean="0"/>
          </a:p>
          <a:p>
            <a:pPr algn="ctr">
              <a:defRPr/>
            </a:pPr>
            <a:r>
              <a:rPr lang="en-US" dirty="0" smtClean="0"/>
              <a:t>Importing Country’s </a:t>
            </a:r>
          </a:p>
          <a:p>
            <a:pPr algn="ctr">
              <a:defRPr/>
            </a:pPr>
            <a:r>
              <a:rPr lang="en-US" dirty="0" smtClean="0"/>
              <a:t>Regulations</a:t>
            </a:r>
            <a:endParaRPr lang="en-US" dirty="0"/>
          </a:p>
        </p:txBody>
      </p:sp>
      <p:sp>
        <p:nvSpPr>
          <p:cNvPr id="5" name="Rounded Rectangle 4"/>
          <p:cNvSpPr/>
          <p:nvPr/>
        </p:nvSpPr>
        <p:spPr>
          <a:xfrm>
            <a:off x="457200" y="2971800"/>
            <a:ext cx="25146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Import License</a:t>
            </a:r>
          </a:p>
        </p:txBody>
      </p:sp>
      <p:sp>
        <p:nvSpPr>
          <p:cNvPr id="6" name="Rounded Rectangle 5"/>
          <p:cNvSpPr/>
          <p:nvPr/>
        </p:nvSpPr>
        <p:spPr>
          <a:xfrm>
            <a:off x="457200" y="4191000"/>
            <a:ext cx="25146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Origin</a:t>
            </a:r>
          </a:p>
        </p:txBody>
      </p:sp>
      <p:sp>
        <p:nvSpPr>
          <p:cNvPr id="7" name="Rounded Rectangle 6"/>
          <p:cNvSpPr/>
          <p:nvPr/>
        </p:nvSpPr>
        <p:spPr>
          <a:xfrm>
            <a:off x="457200" y="5393140"/>
            <a:ext cx="25146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Import Forms</a:t>
            </a:r>
          </a:p>
        </p:txBody>
      </p:sp>
      <p:sp>
        <p:nvSpPr>
          <p:cNvPr id="8" name="Rounded Rectangle 7"/>
          <p:cNvSpPr/>
          <p:nvPr/>
        </p:nvSpPr>
        <p:spPr>
          <a:xfrm>
            <a:off x="5029200" y="2362200"/>
            <a:ext cx="25146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Insurance</a:t>
            </a:r>
          </a:p>
        </p:txBody>
      </p:sp>
      <p:sp>
        <p:nvSpPr>
          <p:cNvPr id="9" name="Rounded Rectangle 8"/>
          <p:cNvSpPr/>
          <p:nvPr/>
        </p:nvSpPr>
        <p:spPr>
          <a:xfrm>
            <a:off x="3962400" y="2971800"/>
            <a:ext cx="22098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Inspection</a:t>
            </a:r>
          </a:p>
        </p:txBody>
      </p:sp>
      <p:sp>
        <p:nvSpPr>
          <p:cNvPr id="10" name="Rounded Rectangle 9"/>
          <p:cNvSpPr/>
          <p:nvPr/>
        </p:nvSpPr>
        <p:spPr>
          <a:xfrm>
            <a:off x="6172200" y="2971800"/>
            <a:ext cx="23622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Free Sale</a:t>
            </a:r>
          </a:p>
        </p:txBody>
      </p:sp>
      <p:sp>
        <p:nvSpPr>
          <p:cNvPr id="11" name="Rounded Rectangle 10"/>
          <p:cNvSpPr/>
          <p:nvPr/>
        </p:nvSpPr>
        <p:spPr>
          <a:xfrm>
            <a:off x="5029200" y="3581400"/>
            <a:ext cx="25146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err="1">
                <a:solidFill>
                  <a:srgbClr val="000000"/>
                </a:solidFill>
              </a:rPr>
              <a:t>Phyto</a:t>
            </a:r>
            <a:r>
              <a:rPr lang="en-US" dirty="0">
                <a:solidFill>
                  <a:srgbClr val="000000"/>
                </a:solidFill>
              </a:rPr>
              <a:t>-Sanitary Certificate</a:t>
            </a:r>
          </a:p>
        </p:txBody>
      </p:sp>
      <p:sp>
        <p:nvSpPr>
          <p:cNvPr id="12" name="Rounded Rectangle 11"/>
          <p:cNvSpPr/>
          <p:nvPr/>
        </p:nvSpPr>
        <p:spPr>
          <a:xfrm>
            <a:off x="3962400" y="4191000"/>
            <a:ext cx="22098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Consular Invoice</a:t>
            </a:r>
          </a:p>
        </p:txBody>
      </p:sp>
      <p:sp>
        <p:nvSpPr>
          <p:cNvPr id="13" name="Rounded Rectangle 12"/>
          <p:cNvSpPr/>
          <p:nvPr/>
        </p:nvSpPr>
        <p:spPr>
          <a:xfrm>
            <a:off x="6172200" y="4191000"/>
            <a:ext cx="23622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Manufacture</a:t>
            </a:r>
          </a:p>
        </p:txBody>
      </p:sp>
      <p:sp>
        <p:nvSpPr>
          <p:cNvPr id="14" name="Rounded Rectangle 13"/>
          <p:cNvSpPr/>
          <p:nvPr/>
        </p:nvSpPr>
        <p:spPr>
          <a:xfrm>
            <a:off x="5029200" y="4800600"/>
            <a:ext cx="25146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Analysis</a:t>
            </a:r>
          </a:p>
        </p:txBody>
      </p:sp>
      <p:sp>
        <p:nvSpPr>
          <p:cNvPr id="15" name="Rounded Rectangle 14"/>
          <p:cNvSpPr/>
          <p:nvPr/>
        </p:nvSpPr>
        <p:spPr>
          <a:xfrm>
            <a:off x="3886200" y="5410200"/>
            <a:ext cx="22860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Certification</a:t>
            </a:r>
          </a:p>
        </p:txBody>
      </p:sp>
      <p:sp>
        <p:nvSpPr>
          <p:cNvPr id="16" name="Rounded Rectangle 15"/>
          <p:cNvSpPr/>
          <p:nvPr/>
        </p:nvSpPr>
        <p:spPr>
          <a:xfrm>
            <a:off x="6172200" y="5410200"/>
            <a:ext cx="2286000" cy="609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Other Certificates</a:t>
            </a:r>
          </a:p>
        </p:txBody>
      </p:sp>
    </p:spTree>
    <p:extLst>
      <p:ext uri="{BB962C8B-B14F-4D97-AF65-F5344CB8AC3E}">
        <p14:creationId xmlns:p14="http://schemas.microsoft.com/office/powerpoint/2010/main" val="3135443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Goods</a:t>
            </a:r>
            <a:endParaRPr lang="en-US" dirty="0"/>
          </a:p>
        </p:txBody>
      </p:sp>
      <p:sp>
        <p:nvSpPr>
          <p:cNvPr id="3" name="Content Placeholder 2"/>
          <p:cNvSpPr>
            <a:spLocks noGrp="1"/>
          </p:cNvSpPr>
          <p:nvPr>
            <p:ph idx="1"/>
          </p:nvPr>
        </p:nvSpPr>
        <p:spPr/>
        <p:txBody>
          <a:bodyPr>
            <a:normAutofit/>
          </a:bodyPr>
          <a:lstStyle/>
          <a:p>
            <a:r>
              <a:rPr lang="en-US" sz="2000" dirty="0" smtClean="0"/>
              <a:t>Certificate of Origin</a:t>
            </a:r>
          </a:p>
          <a:p>
            <a:pPr marL="228600" lvl="1" indent="0">
              <a:buNone/>
            </a:pPr>
            <a:r>
              <a:rPr lang="en-US" dirty="0" smtClean="0"/>
              <a:t>A </a:t>
            </a:r>
            <a:r>
              <a:rPr lang="en-US" dirty="0"/>
              <a:t>Certificate of Origin is a document provided by the exporter’s chamber of commerce that attests that the goods originated from the country in which the exporter is located.</a:t>
            </a:r>
            <a:endParaRPr lang="en-US" b="1" dirty="0"/>
          </a:p>
          <a:p>
            <a:r>
              <a:rPr lang="en-US" sz="2000" dirty="0" smtClean="0"/>
              <a:t>Certificate of Manufacture</a:t>
            </a:r>
          </a:p>
          <a:p>
            <a:pPr marL="228600" lvl="1" indent="0">
              <a:buNone/>
            </a:pPr>
            <a:r>
              <a:rPr lang="en-US" dirty="0" smtClean="0"/>
              <a:t>A </a:t>
            </a:r>
            <a:r>
              <a:rPr lang="en-US" dirty="0"/>
              <a:t>Certificate of Manufacture is a document provided by the exporter’s chamber of commerce that attests that the goods were manufactured in the country in which the exporter is </a:t>
            </a:r>
            <a:r>
              <a:rPr lang="en-US" dirty="0" smtClean="0"/>
              <a:t>located.</a:t>
            </a:r>
          </a:p>
          <a:p>
            <a:pPr marL="228600" lvl="1" indent="0">
              <a:buNone/>
            </a:pPr>
            <a:r>
              <a:rPr lang="en-US" dirty="0" smtClean="0"/>
              <a:t>The </a:t>
            </a:r>
            <a:r>
              <a:rPr lang="en-US" dirty="0"/>
              <a:t>NAFTA Certificate of Origin is actually a Certificate of Manufacture</a:t>
            </a:r>
            <a:r>
              <a:rPr lang="en-US" dirty="0" smtClean="0"/>
              <a:t>.</a:t>
            </a:r>
          </a:p>
          <a:p>
            <a:pPr marL="0" indent="0">
              <a:buNone/>
            </a:pPr>
            <a:endParaRPr lang="en-US" dirty="0"/>
          </a:p>
        </p:txBody>
      </p:sp>
    </p:spTree>
    <p:extLst>
      <p:ext uri="{BB962C8B-B14F-4D97-AF65-F5344CB8AC3E}">
        <p14:creationId xmlns:p14="http://schemas.microsoft.com/office/powerpoint/2010/main" val="3835902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International Documents</a:t>
            </a:r>
            <a:endParaRPr lang="en-US" dirty="0"/>
          </a:p>
        </p:txBody>
      </p:sp>
      <p:sp>
        <p:nvSpPr>
          <p:cNvPr id="17" name="Content Placeholder 16"/>
          <p:cNvSpPr>
            <a:spLocks noGrp="1"/>
          </p:cNvSpPr>
          <p:nvPr>
            <p:ph idx="1"/>
          </p:nvPr>
        </p:nvSpPr>
        <p:spPr/>
        <p:txBody>
          <a:bodyPr/>
          <a:lstStyle/>
          <a:p>
            <a:r>
              <a:rPr lang="fr-FR" dirty="0"/>
              <a:t>Documentation </a:t>
            </a:r>
            <a:r>
              <a:rPr lang="fr-FR" dirty="0" err="1"/>
              <a:t>Requirements</a:t>
            </a:r>
            <a:endParaRPr lang="fr-FR" dirty="0"/>
          </a:p>
          <a:p>
            <a:r>
              <a:rPr lang="fr-FR" dirty="0" err="1"/>
              <a:t>Invoices</a:t>
            </a:r>
            <a:endParaRPr lang="fr-FR" dirty="0"/>
          </a:p>
          <a:p>
            <a:r>
              <a:rPr lang="fr-FR" dirty="0"/>
              <a:t>Export Documents</a:t>
            </a:r>
          </a:p>
          <a:p>
            <a:r>
              <a:rPr lang="fr-FR" dirty="0"/>
              <a:t>Import Documents</a:t>
            </a:r>
          </a:p>
          <a:p>
            <a:r>
              <a:rPr lang="fr-FR" dirty="0"/>
              <a:t>Transportation Documents</a:t>
            </a:r>
          </a:p>
          <a:p>
            <a:r>
              <a:rPr lang="fr-FR" dirty="0"/>
              <a:t>Documents as a Marketing </a:t>
            </a:r>
            <a:r>
              <a:rPr lang="fr-FR" dirty="0" err="1"/>
              <a:t>Tool</a:t>
            </a:r>
            <a:endParaRPr lang="fr-FR" dirty="0"/>
          </a:p>
          <a:p>
            <a:endParaRPr lang="en-US" dirty="0">
              <a:latin typeface="Lucida Brigh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535" y="260273"/>
            <a:ext cx="4275254" cy="6267203"/>
          </a:xfrm>
          <a:prstGeom prst="rect">
            <a:avLst/>
          </a:prstGeom>
        </p:spPr>
      </p:pic>
      <p:sp>
        <p:nvSpPr>
          <p:cNvPr id="5" name="TextBox 4"/>
          <p:cNvSpPr txBox="1"/>
          <p:nvPr/>
        </p:nvSpPr>
        <p:spPr>
          <a:xfrm>
            <a:off x="1389830" y="5695688"/>
            <a:ext cx="1960793" cy="923330"/>
          </a:xfrm>
          <a:prstGeom prst="rect">
            <a:avLst/>
          </a:prstGeom>
          <a:noFill/>
        </p:spPr>
        <p:txBody>
          <a:bodyPr wrap="none" rtlCol="0">
            <a:spAutoFit/>
          </a:bodyPr>
          <a:lstStyle/>
          <a:p>
            <a:pPr algn="ctr"/>
            <a:r>
              <a:rPr lang="en-US" dirty="0" smtClean="0">
                <a:solidFill>
                  <a:srgbClr val="FFFFFF"/>
                </a:solidFill>
                <a:latin typeface="Lucida Bright" pitchFamily="18" charset="0"/>
              </a:rPr>
              <a:t>A Certificate of </a:t>
            </a:r>
          </a:p>
          <a:p>
            <a:pPr algn="ctr"/>
            <a:r>
              <a:rPr lang="en-US" dirty="0" smtClean="0">
                <a:solidFill>
                  <a:srgbClr val="FFFFFF"/>
                </a:solidFill>
                <a:latin typeface="Lucida Bright" pitchFamily="18" charset="0"/>
              </a:rPr>
              <a:t>Origin from </a:t>
            </a:r>
          </a:p>
          <a:p>
            <a:pPr algn="ctr"/>
            <a:r>
              <a:rPr lang="en-US" dirty="0" smtClean="0">
                <a:solidFill>
                  <a:srgbClr val="FFFFFF"/>
                </a:solidFill>
                <a:latin typeface="Lucida Bright" pitchFamily="18" charset="0"/>
              </a:rPr>
              <a:t>Ghana</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2230836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18" y="341193"/>
            <a:ext cx="4550932" cy="6267203"/>
          </a:xfrm>
          <a:prstGeom prst="rect">
            <a:avLst/>
          </a:prstGeom>
        </p:spPr>
      </p:pic>
      <p:sp>
        <p:nvSpPr>
          <p:cNvPr id="5" name="TextBox 4"/>
          <p:cNvSpPr txBox="1"/>
          <p:nvPr/>
        </p:nvSpPr>
        <p:spPr>
          <a:xfrm>
            <a:off x="5472753" y="5408067"/>
            <a:ext cx="2868558" cy="1200329"/>
          </a:xfrm>
          <a:prstGeom prst="rect">
            <a:avLst/>
          </a:prstGeom>
          <a:noFill/>
        </p:spPr>
        <p:txBody>
          <a:bodyPr wrap="square" rtlCol="0">
            <a:spAutoFit/>
          </a:bodyPr>
          <a:lstStyle/>
          <a:p>
            <a:pPr algn="ctr"/>
            <a:r>
              <a:rPr lang="en-US" dirty="0">
                <a:solidFill>
                  <a:srgbClr val="FFFFFF"/>
                </a:solidFill>
                <a:latin typeface="Lucida Bright" pitchFamily="18" charset="0"/>
              </a:rPr>
              <a:t>China Certificate of </a:t>
            </a:r>
          </a:p>
          <a:p>
            <a:pPr algn="ctr"/>
            <a:r>
              <a:rPr lang="en-US" dirty="0">
                <a:solidFill>
                  <a:srgbClr val="FFFFFF"/>
                </a:solidFill>
                <a:latin typeface="Lucida Bright" pitchFamily="18" charset="0"/>
              </a:rPr>
              <a:t>Origin (Certificate of Manufacture) for Costa Rica-China FTA</a:t>
            </a:r>
          </a:p>
        </p:txBody>
      </p:sp>
    </p:spTree>
    <p:extLst>
      <p:ext uri="{BB962C8B-B14F-4D97-AF65-F5344CB8AC3E}">
        <p14:creationId xmlns:p14="http://schemas.microsoft.com/office/powerpoint/2010/main" val="2677526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Inspection of the Goods</a:t>
            </a:r>
            <a:endParaRPr lang="en-US" dirty="0"/>
          </a:p>
        </p:txBody>
      </p:sp>
      <p:sp>
        <p:nvSpPr>
          <p:cNvPr id="3" name="Content Placeholder 2"/>
          <p:cNvSpPr>
            <a:spLocks noGrp="1"/>
          </p:cNvSpPr>
          <p:nvPr>
            <p:ph idx="1"/>
          </p:nvPr>
        </p:nvSpPr>
        <p:spPr>
          <a:xfrm>
            <a:off x="498475" y="1981200"/>
            <a:ext cx="7239806" cy="4144963"/>
          </a:xfrm>
        </p:spPr>
        <p:txBody>
          <a:bodyPr>
            <a:normAutofit/>
          </a:bodyPr>
          <a:lstStyle/>
          <a:p>
            <a:r>
              <a:rPr lang="en-US" sz="2000" dirty="0" smtClean="0"/>
              <a:t>Certificate of Inspection</a:t>
            </a:r>
          </a:p>
          <a:p>
            <a:pPr marL="228600" lvl="1" indent="0">
              <a:buNone/>
            </a:pPr>
            <a:r>
              <a:rPr lang="en-US" dirty="0"/>
              <a:t>A Certificate of Inspection is a document provided by an independent inspection company that attests that the goods conform to the description contained in the invoice provided by the exporter</a:t>
            </a:r>
            <a:r>
              <a:rPr lang="en-US" dirty="0" smtClean="0"/>
              <a:t>.</a:t>
            </a:r>
          </a:p>
          <a:p>
            <a:r>
              <a:rPr lang="en-US" sz="2000" dirty="0" smtClean="0"/>
              <a:t>Certificate of Analysis</a:t>
            </a:r>
          </a:p>
          <a:p>
            <a:pPr marL="228600" lvl="1" indent="0">
              <a:buNone/>
            </a:pPr>
            <a:r>
              <a:rPr lang="en-US" b="1" dirty="0"/>
              <a:t>A </a:t>
            </a:r>
            <a:r>
              <a:rPr lang="en-US" dirty="0"/>
              <a:t>Certificate of Analysis attests that the goods conform to the chemical description and purity levels contained in the invoice provided by the exporter</a:t>
            </a:r>
            <a:r>
              <a:rPr lang="en-US" dirty="0" smtClean="0"/>
              <a:t>.</a:t>
            </a:r>
          </a:p>
          <a:p>
            <a:r>
              <a:rPr lang="en-US" sz="2000" dirty="0" err="1" smtClean="0"/>
              <a:t>Phyto</a:t>
            </a:r>
            <a:r>
              <a:rPr lang="en-US" sz="2000" dirty="0" smtClean="0"/>
              <a:t>-Sanitary Certificate</a:t>
            </a:r>
          </a:p>
          <a:p>
            <a:pPr marL="228600" lvl="1" indent="0">
              <a:buNone/>
            </a:pPr>
            <a:r>
              <a:rPr lang="en-US" dirty="0"/>
              <a:t>A </a:t>
            </a:r>
            <a:r>
              <a:rPr lang="en-US" dirty="0" err="1"/>
              <a:t>Phyto</a:t>
            </a:r>
            <a:r>
              <a:rPr lang="en-US" dirty="0"/>
              <a:t>-Sanitary Certificate attests that </a:t>
            </a:r>
            <a:r>
              <a:rPr lang="en-US" dirty="0" smtClean="0"/>
              <a:t>agricultural goods are free or pests and disease and conform  </a:t>
            </a:r>
            <a:r>
              <a:rPr lang="en-US" dirty="0"/>
              <a:t>to the </a:t>
            </a:r>
            <a:r>
              <a:rPr lang="en-US" dirty="0" smtClean="0"/>
              <a:t>standards </a:t>
            </a:r>
            <a:r>
              <a:rPr lang="en-US" dirty="0"/>
              <a:t>of the importing country.</a:t>
            </a:r>
          </a:p>
          <a:p>
            <a:pPr marL="228600" lvl="1" indent="0">
              <a:buNone/>
            </a:pPr>
            <a:endParaRPr lang="en-US" dirty="0" smtClean="0"/>
          </a:p>
          <a:p>
            <a:endParaRPr lang="en-US" dirty="0"/>
          </a:p>
          <a:p>
            <a:pPr marL="228600" lvl="1" indent="0">
              <a:buNone/>
            </a:pPr>
            <a:endParaRPr lang="en-US" dirty="0"/>
          </a:p>
        </p:txBody>
      </p:sp>
    </p:spTree>
    <p:extLst>
      <p:ext uri="{BB962C8B-B14F-4D97-AF65-F5344CB8AC3E}">
        <p14:creationId xmlns:p14="http://schemas.microsoft.com/office/powerpoint/2010/main" val="1379395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203" y="499288"/>
            <a:ext cx="4538626" cy="5793990"/>
          </a:xfrm>
          <a:prstGeom prst="rect">
            <a:avLst/>
          </a:prstGeom>
        </p:spPr>
      </p:pic>
      <p:sp>
        <p:nvSpPr>
          <p:cNvPr id="5" name="TextBox 4"/>
          <p:cNvSpPr txBox="1"/>
          <p:nvPr/>
        </p:nvSpPr>
        <p:spPr>
          <a:xfrm>
            <a:off x="1189650" y="5250481"/>
            <a:ext cx="2333767" cy="923330"/>
          </a:xfrm>
          <a:prstGeom prst="rect">
            <a:avLst/>
          </a:prstGeom>
          <a:noFill/>
        </p:spPr>
        <p:txBody>
          <a:bodyPr wrap="square" rtlCol="0">
            <a:spAutoFit/>
          </a:bodyPr>
          <a:lstStyle/>
          <a:p>
            <a:pPr algn="ctr"/>
            <a:r>
              <a:rPr lang="en-US" dirty="0" smtClean="0">
                <a:solidFill>
                  <a:srgbClr val="FFFFFF"/>
                </a:solidFill>
                <a:latin typeface="Lucida Bright" pitchFamily="18" charset="0"/>
              </a:rPr>
              <a:t>A Certificate of Inspection from China</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2539772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203" y="438941"/>
            <a:ext cx="4538626" cy="5914684"/>
          </a:xfrm>
          <a:prstGeom prst="rect">
            <a:avLst/>
          </a:prstGeom>
        </p:spPr>
      </p:pic>
      <p:sp>
        <p:nvSpPr>
          <p:cNvPr id="5" name="TextBox 4"/>
          <p:cNvSpPr txBox="1"/>
          <p:nvPr/>
        </p:nvSpPr>
        <p:spPr>
          <a:xfrm>
            <a:off x="1610436" y="5630806"/>
            <a:ext cx="2333767" cy="923330"/>
          </a:xfrm>
          <a:prstGeom prst="rect">
            <a:avLst/>
          </a:prstGeom>
          <a:noFill/>
        </p:spPr>
        <p:txBody>
          <a:bodyPr wrap="square" rtlCol="0">
            <a:spAutoFit/>
          </a:bodyPr>
          <a:lstStyle/>
          <a:p>
            <a:pPr algn="ctr"/>
            <a:r>
              <a:rPr lang="en-US" dirty="0" smtClean="0">
                <a:solidFill>
                  <a:srgbClr val="FFFFFF"/>
                </a:solidFill>
                <a:latin typeface="Lucida Bright" pitchFamily="18" charset="0"/>
              </a:rPr>
              <a:t>A Certificate of Analysis from </a:t>
            </a:r>
          </a:p>
          <a:p>
            <a:pPr algn="ctr"/>
            <a:r>
              <a:rPr lang="en-US" dirty="0" smtClean="0">
                <a:solidFill>
                  <a:srgbClr val="FFFFFF"/>
                </a:solidFill>
                <a:latin typeface="Lucida Bright" pitchFamily="18" charset="0"/>
              </a:rPr>
              <a:t>Vietnam</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425512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57" y="247239"/>
            <a:ext cx="4455123" cy="6298088"/>
          </a:xfrm>
          <a:prstGeom prst="rect">
            <a:avLst/>
          </a:prstGeom>
        </p:spPr>
      </p:pic>
      <p:sp>
        <p:nvSpPr>
          <p:cNvPr id="5" name="TextBox 4"/>
          <p:cNvSpPr txBox="1"/>
          <p:nvPr/>
        </p:nvSpPr>
        <p:spPr>
          <a:xfrm>
            <a:off x="5404514" y="5630806"/>
            <a:ext cx="2333767" cy="923330"/>
          </a:xfrm>
          <a:prstGeom prst="rect">
            <a:avLst/>
          </a:prstGeom>
          <a:noFill/>
        </p:spPr>
        <p:txBody>
          <a:bodyPr wrap="square" rtlCol="0">
            <a:spAutoFit/>
          </a:bodyPr>
          <a:lstStyle/>
          <a:p>
            <a:pPr algn="ctr"/>
            <a:r>
              <a:rPr lang="en-US" dirty="0" smtClean="0">
                <a:solidFill>
                  <a:srgbClr val="FFFFFF"/>
                </a:solidFill>
                <a:latin typeface="Lucida Bright" pitchFamily="18" charset="0"/>
              </a:rPr>
              <a:t>A </a:t>
            </a:r>
            <a:r>
              <a:rPr lang="en-US" dirty="0" err="1" smtClean="0">
                <a:solidFill>
                  <a:srgbClr val="FFFFFF"/>
                </a:solidFill>
                <a:latin typeface="Lucida Bright" pitchFamily="18" charset="0"/>
              </a:rPr>
              <a:t>Phyto</a:t>
            </a:r>
            <a:r>
              <a:rPr lang="en-US" dirty="0" smtClean="0">
                <a:solidFill>
                  <a:srgbClr val="FFFFFF"/>
                </a:solidFill>
                <a:latin typeface="Lucida Bright" pitchFamily="18" charset="0"/>
              </a:rPr>
              <a:t>-Sanitary Certificate from </a:t>
            </a:r>
          </a:p>
          <a:p>
            <a:pPr algn="ctr"/>
            <a:r>
              <a:rPr lang="en-US" dirty="0" smtClean="0">
                <a:solidFill>
                  <a:srgbClr val="FFFFFF"/>
                </a:solidFill>
                <a:latin typeface="Lucida Bright" pitchFamily="18" charset="0"/>
              </a:rPr>
              <a:t>Indonesia</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504830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Conformity of the Goods</a:t>
            </a:r>
            <a:endParaRPr lang="en-US" dirty="0"/>
          </a:p>
        </p:txBody>
      </p:sp>
      <p:sp>
        <p:nvSpPr>
          <p:cNvPr id="3" name="Content Placeholder 2"/>
          <p:cNvSpPr>
            <a:spLocks noGrp="1"/>
          </p:cNvSpPr>
          <p:nvPr>
            <p:ph idx="1"/>
          </p:nvPr>
        </p:nvSpPr>
        <p:spPr/>
        <p:txBody>
          <a:bodyPr>
            <a:normAutofit/>
          </a:bodyPr>
          <a:lstStyle/>
          <a:p>
            <a:r>
              <a:rPr lang="en-US" sz="2000" dirty="0" smtClean="0"/>
              <a:t>Certificate of Certification</a:t>
            </a:r>
          </a:p>
          <a:p>
            <a:pPr marL="228600" lvl="1" indent="0">
              <a:buNone/>
            </a:pPr>
            <a:r>
              <a:rPr lang="en-US" dirty="0"/>
              <a:t>A document provided by an independent inspection company, or by the Agricultural Department of the exporting country’s government, that attests that the goods conform to the agricultural standards of the importing country. </a:t>
            </a:r>
          </a:p>
          <a:p>
            <a:r>
              <a:rPr lang="en-US" sz="2000" dirty="0" smtClean="0"/>
              <a:t>Certificate of Free Sale</a:t>
            </a:r>
          </a:p>
          <a:p>
            <a:pPr marL="228600" lvl="1" indent="0">
              <a:buNone/>
            </a:pPr>
            <a:r>
              <a:rPr lang="en-US" dirty="0"/>
              <a:t>A document that attests that the product exported conforms to all of the regulations in place in the exporting country and that it can be sold freely in the exporting </a:t>
            </a:r>
            <a:r>
              <a:rPr lang="en-US" dirty="0" smtClean="0"/>
              <a:t>country.</a:t>
            </a:r>
          </a:p>
          <a:p>
            <a:pPr marL="228600" lvl="1" indent="0">
              <a:spcBef>
                <a:spcPts val="0"/>
              </a:spcBef>
              <a:buNone/>
            </a:pPr>
            <a:r>
              <a:rPr lang="en-US" dirty="0" smtClean="0"/>
              <a:t>Some </a:t>
            </a:r>
            <a:r>
              <a:rPr lang="en-US" dirty="0"/>
              <a:t>importers use this certificate as a guarantee </a:t>
            </a:r>
            <a:r>
              <a:rPr lang="en-US" dirty="0" smtClean="0"/>
              <a:t>of quality </a:t>
            </a:r>
          </a:p>
          <a:p>
            <a:pPr marL="228600" lvl="1" indent="0">
              <a:spcBef>
                <a:spcPts val="0"/>
              </a:spcBef>
              <a:buNone/>
            </a:pPr>
            <a:r>
              <a:rPr lang="en-US" dirty="0" smtClean="0"/>
              <a:t>if they are worried that the exporter will ship sub-standard goods.</a:t>
            </a:r>
            <a:endParaRPr lang="en-US" dirty="0"/>
          </a:p>
          <a:p>
            <a:pPr marL="228600" lvl="1" indent="0">
              <a:buNone/>
            </a:pPr>
            <a:endParaRPr lang="en-US" dirty="0"/>
          </a:p>
        </p:txBody>
      </p:sp>
    </p:spTree>
    <p:extLst>
      <p:ext uri="{BB962C8B-B14F-4D97-AF65-F5344CB8AC3E}">
        <p14:creationId xmlns:p14="http://schemas.microsoft.com/office/powerpoint/2010/main" val="4171783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7747" y="342215"/>
            <a:ext cx="4400217" cy="6087604"/>
          </a:xfrm>
          <a:prstGeom prst="rect">
            <a:avLst/>
          </a:prstGeom>
        </p:spPr>
      </p:pic>
      <p:sp>
        <p:nvSpPr>
          <p:cNvPr id="5" name="TextBox 4"/>
          <p:cNvSpPr txBox="1"/>
          <p:nvPr/>
        </p:nvSpPr>
        <p:spPr>
          <a:xfrm>
            <a:off x="1308615" y="5426132"/>
            <a:ext cx="2402006" cy="923330"/>
          </a:xfrm>
          <a:prstGeom prst="rect">
            <a:avLst/>
          </a:prstGeom>
          <a:noFill/>
        </p:spPr>
        <p:txBody>
          <a:bodyPr wrap="square" rtlCol="0">
            <a:spAutoFit/>
          </a:bodyPr>
          <a:lstStyle/>
          <a:p>
            <a:pPr algn="ctr"/>
            <a:r>
              <a:rPr lang="en-US" dirty="0" smtClean="0">
                <a:solidFill>
                  <a:srgbClr val="FFFFFF"/>
                </a:solidFill>
                <a:latin typeface="Lucida Bright" pitchFamily="18" charset="0"/>
              </a:rPr>
              <a:t>A Certificate of Certification from  Germany</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196529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00" y="303665"/>
            <a:ext cx="4358243" cy="6164704"/>
          </a:xfrm>
          <a:prstGeom prst="rect">
            <a:avLst/>
          </a:prstGeom>
        </p:spPr>
      </p:pic>
      <p:sp>
        <p:nvSpPr>
          <p:cNvPr id="5" name="TextBox 4"/>
          <p:cNvSpPr txBox="1"/>
          <p:nvPr/>
        </p:nvSpPr>
        <p:spPr>
          <a:xfrm>
            <a:off x="5259581" y="5391291"/>
            <a:ext cx="2402006" cy="923330"/>
          </a:xfrm>
          <a:prstGeom prst="rect">
            <a:avLst/>
          </a:prstGeom>
          <a:noFill/>
        </p:spPr>
        <p:txBody>
          <a:bodyPr wrap="square" rtlCol="0">
            <a:spAutoFit/>
          </a:bodyPr>
          <a:lstStyle/>
          <a:p>
            <a:pPr algn="ctr"/>
            <a:r>
              <a:rPr lang="en-US" dirty="0" smtClean="0">
                <a:solidFill>
                  <a:srgbClr val="FFFFFF"/>
                </a:solidFill>
                <a:latin typeface="Lucida Bright" pitchFamily="18" charset="0"/>
              </a:rPr>
              <a:t>A Certificate of Free Sale from Greece</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1429008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of Insurance</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Certificate of Insurance is a document provided by the exporter’s insurance company that attests that the goods are insured during their international </a:t>
            </a:r>
            <a:r>
              <a:rPr lang="en-US" sz="2000" dirty="0" smtClean="0"/>
              <a:t>voyage.</a:t>
            </a:r>
          </a:p>
          <a:p>
            <a:pPr marL="0" indent="0">
              <a:buNone/>
            </a:pPr>
            <a:r>
              <a:rPr lang="en-US" sz="2000" dirty="0" smtClean="0"/>
              <a:t>A certificate of insurance can be based on a single policy specifically contracted for a particular voyage, or it can be based on the open policy that covers all of an exporter’s shipments.</a:t>
            </a:r>
          </a:p>
          <a:p>
            <a:pPr marL="0" indent="0">
              <a:buNone/>
            </a:pPr>
            <a:r>
              <a:rPr lang="en-US" sz="2000" dirty="0" smtClean="0"/>
              <a:t>In the case of an open policy, the insurance company provides the exporter with a series of certificates that it    then uses as needed.</a:t>
            </a:r>
            <a:endParaRPr lang="en-US" sz="2000" dirty="0"/>
          </a:p>
        </p:txBody>
      </p:sp>
    </p:spTree>
    <p:extLst>
      <p:ext uri="{BB962C8B-B14F-4D97-AF65-F5344CB8AC3E}">
        <p14:creationId xmlns:p14="http://schemas.microsoft.com/office/powerpoint/2010/main" val="302350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Requirements</a:t>
            </a:r>
            <a:endParaRPr lang="en-US" dirty="0"/>
          </a:p>
        </p:txBody>
      </p:sp>
      <p:sp>
        <p:nvSpPr>
          <p:cNvPr id="3" name="Content Placeholder 2"/>
          <p:cNvSpPr>
            <a:spLocks noGrp="1"/>
          </p:cNvSpPr>
          <p:nvPr>
            <p:ph idx="1"/>
          </p:nvPr>
        </p:nvSpPr>
        <p:spPr/>
        <p:txBody>
          <a:bodyPr/>
          <a:lstStyle/>
          <a:p>
            <a:pPr marL="0" indent="0">
              <a:buNone/>
            </a:pPr>
            <a:r>
              <a:rPr lang="en-US" sz="2000" dirty="0"/>
              <a:t>Most international transactions require numerous documents</a:t>
            </a:r>
            <a:r>
              <a:rPr lang="en-US" sz="2000" dirty="0" smtClean="0"/>
              <a:t>:</a:t>
            </a:r>
            <a:endParaRPr lang="en-US" sz="2000" dirty="0"/>
          </a:p>
          <a:p>
            <a:pPr marL="742950" lvl="1" indent="-285750"/>
            <a:r>
              <a:rPr lang="en-US" sz="2000" dirty="0" smtClean="0"/>
              <a:t>It </a:t>
            </a:r>
            <a:r>
              <a:rPr lang="en-US" sz="2000" dirty="0"/>
              <a:t>is important that each of these documents be filled correctly and within a specific time frame. Each document has different requirements</a:t>
            </a:r>
            <a:r>
              <a:rPr lang="en-US" sz="2000" dirty="0" smtClean="0"/>
              <a:t>.</a:t>
            </a:r>
            <a:endParaRPr lang="en-US" sz="2000" dirty="0"/>
          </a:p>
          <a:p>
            <a:pPr marL="742950" lvl="1" indent="-285750"/>
            <a:r>
              <a:rPr lang="en-US" sz="2000" dirty="0"/>
              <a:t>It is common to issue more than one </a:t>
            </a:r>
            <a:r>
              <a:rPr lang="en-US" sz="2000" i="1" dirty="0"/>
              <a:t>original</a:t>
            </a:r>
            <a:r>
              <a:rPr lang="en-US" sz="2000" dirty="0"/>
              <a:t>  </a:t>
            </a:r>
            <a:r>
              <a:rPr lang="en-US" sz="2000" dirty="0" smtClean="0"/>
              <a:t> document </a:t>
            </a:r>
            <a:r>
              <a:rPr lang="en-US" sz="2000" dirty="0"/>
              <a:t>– one for each of several </a:t>
            </a:r>
            <a:r>
              <a:rPr lang="en-US" sz="2000" dirty="0" smtClean="0"/>
              <a:t>parties.</a:t>
            </a:r>
          </a:p>
          <a:p>
            <a:pPr marL="742950" lvl="1" indent="-285750"/>
            <a:r>
              <a:rPr lang="en-US" sz="2000" dirty="0" smtClean="0"/>
              <a:t>Most </a:t>
            </a:r>
            <a:r>
              <a:rPr lang="en-US" sz="2000" dirty="0"/>
              <a:t>countries still require documents to be printed </a:t>
            </a:r>
            <a:r>
              <a:rPr lang="en-US" sz="2000" dirty="0" smtClean="0"/>
              <a:t>  on </a:t>
            </a:r>
            <a:r>
              <a:rPr lang="en-US" sz="2000" dirty="0"/>
              <a:t>paper and not submitted electronically.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383" y="525982"/>
            <a:ext cx="4364934" cy="5681209"/>
          </a:xfrm>
          <a:prstGeom prst="rect">
            <a:avLst/>
          </a:prstGeom>
        </p:spPr>
      </p:pic>
      <p:sp>
        <p:nvSpPr>
          <p:cNvPr id="6" name="TextBox 5"/>
          <p:cNvSpPr txBox="1"/>
          <p:nvPr/>
        </p:nvSpPr>
        <p:spPr>
          <a:xfrm>
            <a:off x="1447509" y="5171412"/>
            <a:ext cx="1960793" cy="923330"/>
          </a:xfrm>
          <a:prstGeom prst="rect">
            <a:avLst/>
          </a:prstGeom>
          <a:noFill/>
        </p:spPr>
        <p:txBody>
          <a:bodyPr wrap="none" rtlCol="0">
            <a:spAutoFit/>
          </a:bodyPr>
          <a:lstStyle/>
          <a:p>
            <a:pPr algn="ctr"/>
            <a:r>
              <a:rPr lang="en-US" dirty="0" smtClean="0">
                <a:solidFill>
                  <a:srgbClr val="FFFFFF"/>
                </a:solidFill>
                <a:latin typeface="Lucida Bright" pitchFamily="18" charset="0"/>
              </a:rPr>
              <a:t>A Certificate of </a:t>
            </a:r>
          </a:p>
          <a:p>
            <a:pPr algn="ctr"/>
            <a:r>
              <a:rPr lang="en-US" dirty="0" smtClean="0">
                <a:solidFill>
                  <a:srgbClr val="FFFFFF"/>
                </a:solidFill>
                <a:latin typeface="Lucida Bright" pitchFamily="18" charset="0"/>
              </a:rPr>
              <a:t>Insurance from</a:t>
            </a:r>
          </a:p>
          <a:p>
            <a:pPr algn="ctr"/>
            <a:r>
              <a:rPr lang="en-US" dirty="0" smtClean="0">
                <a:solidFill>
                  <a:srgbClr val="FFFFFF"/>
                </a:solidFill>
                <a:latin typeface="Lucida Bright" pitchFamily="18" charset="0"/>
              </a:rPr>
              <a:t>Taiwan</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683291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 Documents</a:t>
            </a:r>
            <a:endParaRPr lang="en-US" dirty="0"/>
          </a:p>
        </p:txBody>
      </p:sp>
      <p:sp>
        <p:nvSpPr>
          <p:cNvPr id="3" name="Content Placeholder 2"/>
          <p:cNvSpPr>
            <a:spLocks noGrp="1"/>
          </p:cNvSpPr>
          <p:nvPr>
            <p:ph idx="1"/>
          </p:nvPr>
        </p:nvSpPr>
        <p:spPr/>
        <p:txBody>
          <a:bodyPr/>
          <a:lstStyle/>
          <a:p>
            <a:r>
              <a:rPr lang="en-US" sz="2000" dirty="0" smtClean="0"/>
              <a:t>Consular Invoice</a:t>
            </a:r>
          </a:p>
          <a:p>
            <a:pPr marL="228600" lvl="1" indent="0">
              <a:buNone/>
            </a:pPr>
            <a:r>
              <a:rPr lang="en-US" dirty="0"/>
              <a:t>A commercial invoice that is printed on stationery provided by the consulate of the country in which the good will be imported.</a:t>
            </a:r>
          </a:p>
          <a:p>
            <a:r>
              <a:rPr lang="en-US" sz="2000" dirty="0" smtClean="0"/>
              <a:t>Import License</a:t>
            </a:r>
          </a:p>
          <a:p>
            <a:pPr marL="228600" lvl="1" indent="0">
              <a:buNone/>
            </a:pPr>
            <a:r>
              <a:rPr lang="en-US" dirty="0"/>
              <a:t>The express authorization, granted by the government of the importing country, to import a particular product in a given country</a:t>
            </a:r>
            <a:r>
              <a:rPr lang="en-US" dirty="0" smtClean="0"/>
              <a:t>.</a:t>
            </a:r>
          </a:p>
          <a:p>
            <a:pPr>
              <a:spcAft>
                <a:spcPts val="600"/>
              </a:spcAft>
            </a:pPr>
            <a:r>
              <a:rPr lang="en-US" sz="2000" dirty="0" smtClean="0"/>
              <a:t>Import Forms</a:t>
            </a:r>
          </a:p>
          <a:p>
            <a:pPr marL="228600" lvl="1" indent="0">
              <a:spcBef>
                <a:spcPts val="0"/>
              </a:spcBef>
              <a:buNone/>
            </a:pPr>
            <a:r>
              <a:rPr lang="en-US" dirty="0"/>
              <a:t>All countries have specific administrative forms that </a:t>
            </a:r>
            <a:r>
              <a:rPr lang="en-US" dirty="0" smtClean="0"/>
              <a:t>have</a:t>
            </a:r>
          </a:p>
          <a:p>
            <a:pPr marL="228600" lvl="1" indent="0">
              <a:spcBef>
                <a:spcPts val="0"/>
              </a:spcBef>
              <a:buNone/>
            </a:pPr>
            <a:r>
              <a:rPr lang="en-US" dirty="0" smtClean="0"/>
              <a:t>to </a:t>
            </a:r>
            <a:r>
              <a:rPr lang="en-US" dirty="0"/>
              <a:t>be submitted by the importer in order to clear Customs.</a:t>
            </a:r>
          </a:p>
          <a:p>
            <a:pPr marL="228600" lvl="1" indent="0">
              <a:spcBef>
                <a:spcPts val="0"/>
              </a:spcBef>
              <a:buNone/>
            </a:pPr>
            <a:endParaRPr lang="en-US" dirty="0" smtClean="0"/>
          </a:p>
        </p:txBody>
      </p:sp>
    </p:spTree>
    <p:extLst>
      <p:ext uri="{BB962C8B-B14F-4D97-AF65-F5344CB8AC3E}">
        <p14:creationId xmlns:p14="http://schemas.microsoft.com/office/powerpoint/2010/main" val="847287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Documents</a:t>
            </a:r>
            <a:endParaRPr lang="en-US" dirty="0"/>
          </a:p>
        </p:txBody>
      </p:sp>
      <p:sp>
        <p:nvSpPr>
          <p:cNvPr id="4" name="Rounded Rectangle 3"/>
          <p:cNvSpPr/>
          <p:nvPr/>
        </p:nvSpPr>
        <p:spPr>
          <a:xfrm>
            <a:off x="457200" y="2286000"/>
            <a:ext cx="3657600" cy="2743200"/>
          </a:xfrm>
          <a:prstGeom prst="roundRect">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ounded Rectangle 4"/>
          <p:cNvSpPr/>
          <p:nvPr/>
        </p:nvSpPr>
        <p:spPr>
          <a:xfrm>
            <a:off x="457200" y="3200400"/>
            <a:ext cx="1828800" cy="9144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Ocean Bill of Lading</a:t>
            </a:r>
          </a:p>
        </p:txBody>
      </p:sp>
      <p:sp>
        <p:nvSpPr>
          <p:cNvPr id="6" name="Rounded Rectangle 5"/>
          <p:cNvSpPr/>
          <p:nvPr/>
        </p:nvSpPr>
        <p:spPr>
          <a:xfrm>
            <a:off x="2286000" y="3200400"/>
            <a:ext cx="1828800" cy="9144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Air Waybill</a:t>
            </a:r>
          </a:p>
        </p:txBody>
      </p:sp>
      <p:sp>
        <p:nvSpPr>
          <p:cNvPr id="7" name="Rounded Rectangle 6"/>
          <p:cNvSpPr/>
          <p:nvPr/>
        </p:nvSpPr>
        <p:spPr>
          <a:xfrm>
            <a:off x="457200" y="4114800"/>
            <a:ext cx="1828800" cy="9144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Intermodal Bill of Lading</a:t>
            </a:r>
          </a:p>
        </p:txBody>
      </p:sp>
      <p:sp>
        <p:nvSpPr>
          <p:cNvPr id="8" name="Rounded Rectangle 7"/>
          <p:cNvSpPr/>
          <p:nvPr/>
        </p:nvSpPr>
        <p:spPr>
          <a:xfrm>
            <a:off x="2286000" y="4114800"/>
            <a:ext cx="1828800" cy="9144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Uniform Bill of Lading</a:t>
            </a:r>
          </a:p>
        </p:txBody>
      </p:sp>
      <p:sp>
        <p:nvSpPr>
          <p:cNvPr id="9" name="TextBox 13"/>
          <p:cNvSpPr txBox="1">
            <a:spLocks noChangeArrowheads="1"/>
          </p:cNvSpPr>
          <p:nvPr/>
        </p:nvSpPr>
        <p:spPr bwMode="auto">
          <a:xfrm>
            <a:off x="1371600" y="2514600"/>
            <a:ext cx="1835150" cy="366713"/>
          </a:xfrm>
          <a:prstGeom prst="rect">
            <a:avLst/>
          </a:prstGeom>
          <a:noFill/>
          <a:ln w="9525">
            <a:noFill/>
            <a:miter lim="800000"/>
            <a:headEnd/>
            <a:tailEnd/>
          </a:ln>
        </p:spPr>
        <p:txBody>
          <a:bodyPr>
            <a:spAutoFit/>
          </a:bodyPr>
          <a:lstStyle/>
          <a:p>
            <a:r>
              <a:rPr lang="en-US" b="1" dirty="0"/>
              <a:t>Bills of Lading</a:t>
            </a:r>
          </a:p>
        </p:txBody>
      </p:sp>
      <p:sp>
        <p:nvSpPr>
          <p:cNvPr id="10" name="Rounded Rectangle 9"/>
          <p:cNvSpPr/>
          <p:nvPr/>
        </p:nvSpPr>
        <p:spPr>
          <a:xfrm>
            <a:off x="4648200" y="2286000"/>
            <a:ext cx="3657600" cy="6858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rgbClr val="000000"/>
                </a:solidFill>
              </a:rPr>
              <a:t>Charter Parties</a:t>
            </a:r>
          </a:p>
        </p:txBody>
      </p:sp>
      <p:sp>
        <p:nvSpPr>
          <p:cNvPr id="11" name="Rounded Rectangle 10"/>
          <p:cNvSpPr/>
          <p:nvPr/>
        </p:nvSpPr>
        <p:spPr>
          <a:xfrm>
            <a:off x="4648200" y="2971800"/>
            <a:ext cx="3657600" cy="6858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Aircraft Leases</a:t>
            </a:r>
          </a:p>
        </p:txBody>
      </p:sp>
      <p:sp>
        <p:nvSpPr>
          <p:cNvPr id="12" name="Rounded Rectangle 11"/>
          <p:cNvSpPr/>
          <p:nvPr/>
        </p:nvSpPr>
        <p:spPr>
          <a:xfrm>
            <a:off x="4648200" y="3657600"/>
            <a:ext cx="3657600" cy="6858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Packing List</a:t>
            </a:r>
          </a:p>
        </p:txBody>
      </p:sp>
      <p:sp>
        <p:nvSpPr>
          <p:cNvPr id="13" name="Rounded Rectangle 12"/>
          <p:cNvSpPr/>
          <p:nvPr/>
        </p:nvSpPr>
        <p:spPr>
          <a:xfrm>
            <a:off x="4648200" y="4343400"/>
            <a:ext cx="3657600" cy="6858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Manifest</a:t>
            </a:r>
          </a:p>
        </p:txBody>
      </p:sp>
    </p:spTree>
    <p:extLst>
      <p:ext uri="{BB962C8B-B14F-4D97-AF65-F5344CB8AC3E}">
        <p14:creationId xmlns:p14="http://schemas.microsoft.com/office/powerpoint/2010/main" val="4151963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Lading</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bill of lading is a generic term used to describe a document that fulfills three functions in international transport:</a:t>
            </a:r>
          </a:p>
          <a:p>
            <a:pPr marL="571500" indent="-342900"/>
            <a:r>
              <a:rPr lang="en-US" sz="2000" dirty="0" smtClean="0"/>
              <a:t>It </a:t>
            </a:r>
            <a:r>
              <a:rPr lang="en-US" sz="2000" dirty="0"/>
              <a:t>is a contract between the and the shipper. The carrier agrees to transport the goods from A to B for a given price. </a:t>
            </a:r>
          </a:p>
          <a:p>
            <a:pPr marL="571500" indent="-342900"/>
            <a:r>
              <a:rPr lang="en-US" sz="2000" dirty="0" smtClean="0"/>
              <a:t>It </a:t>
            </a:r>
            <a:r>
              <a:rPr lang="en-US" sz="2000" dirty="0"/>
              <a:t>is a receipt for the goods. Signed by the carrier, it signifies that the goods were received in good condition. </a:t>
            </a:r>
          </a:p>
          <a:p>
            <a:pPr marL="571500" indent="-342900"/>
            <a:r>
              <a:rPr lang="en-US" sz="2000" dirty="0" smtClean="0"/>
              <a:t>It </a:t>
            </a:r>
            <a:r>
              <a:rPr lang="en-US" sz="2000" dirty="0"/>
              <a:t>is a certificate of title. Whichever party has the </a:t>
            </a:r>
            <a:r>
              <a:rPr lang="en-US" sz="2000" dirty="0" smtClean="0"/>
              <a:t>  original </a:t>
            </a:r>
            <a:r>
              <a:rPr lang="en-US" sz="2000" dirty="0"/>
              <a:t>bill of lading is the owner of the </a:t>
            </a:r>
            <a:r>
              <a:rPr lang="en-US" sz="2000" dirty="0" smtClean="0"/>
              <a:t>goods.</a:t>
            </a:r>
          </a:p>
          <a:p>
            <a:pPr indent="0">
              <a:buNone/>
            </a:pPr>
            <a:r>
              <a:rPr lang="en-US" sz="2000" dirty="0" smtClean="0"/>
              <a:t>However</a:t>
            </a:r>
            <a:r>
              <a:rPr lang="en-US" sz="2000" dirty="0"/>
              <a:t>, it can get slightly more complicated.</a:t>
            </a:r>
          </a:p>
          <a:p>
            <a:endParaRPr lang="en-US" dirty="0"/>
          </a:p>
        </p:txBody>
      </p:sp>
    </p:spTree>
    <p:extLst>
      <p:ext uri="{BB962C8B-B14F-4D97-AF65-F5344CB8AC3E}">
        <p14:creationId xmlns:p14="http://schemas.microsoft.com/office/powerpoint/2010/main" val="3704266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Lading as a Contract of Carriage</a:t>
            </a:r>
            <a:endParaRPr lang="en-US" dirty="0"/>
          </a:p>
        </p:txBody>
      </p:sp>
      <p:sp>
        <p:nvSpPr>
          <p:cNvPr id="3" name="Content Placeholder 2"/>
          <p:cNvSpPr>
            <a:spLocks noGrp="1"/>
          </p:cNvSpPr>
          <p:nvPr>
            <p:ph idx="1"/>
          </p:nvPr>
        </p:nvSpPr>
        <p:spPr>
          <a:xfrm>
            <a:off x="498474" y="1981200"/>
            <a:ext cx="7308045" cy="4144963"/>
          </a:xfrm>
        </p:spPr>
        <p:txBody>
          <a:bodyPr>
            <a:normAutofit/>
          </a:bodyPr>
          <a:lstStyle/>
          <a:p>
            <a:pPr marL="0" indent="0">
              <a:buNone/>
              <a:tabLst>
                <a:tab pos="573088" algn="l"/>
              </a:tabLst>
            </a:pPr>
            <a:r>
              <a:rPr lang="en-US" sz="2000" dirty="0"/>
              <a:t>A bill of lading </a:t>
            </a:r>
            <a:r>
              <a:rPr lang="en-US" sz="2000" dirty="0" smtClean="0"/>
              <a:t>is a contract between the carrier (the company operating the mode of transportation) and the shipper (the </a:t>
            </a:r>
            <a:r>
              <a:rPr lang="en-US" sz="2000" dirty="0"/>
              <a:t>firm that enters the contact with the </a:t>
            </a:r>
            <a:r>
              <a:rPr lang="en-US" sz="2000" dirty="0" smtClean="0"/>
              <a:t>carrier) .</a:t>
            </a:r>
          </a:p>
          <a:p>
            <a:pPr marL="0" indent="0">
              <a:buNone/>
              <a:tabLst>
                <a:tab pos="573088" algn="l"/>
              </a:tabLst>
            </a:pPr>
            <a:r>
              <a:rPr lang="en-US" sz="2000" dirty="0" smtClean="0"/>
              <a:t>The shipper is </a:t>
            </a:r>
            <a:r>
              <a:rPr lang="en-US" sz="2000" dirty="0"/>
              <a:t>either the exporter or the importer, depending on the Incoterm </a:t>
            </a:r>
            <a:r>
              <a:rPr lang="en-US" sz="2000" dirty="0" smtClean="0"/>
              <a:t>s® rule used; the Incoterms® rule determines which is responsible to arrange for pre-carriage, main carriage or on-carriage.</a:t>
            </a:r>
            <a:endParaRPr lang="en-US" sz="2000" dirty="0"/>
          </a:p>
          <a:p>
            <a:pPr marL="0" indent="0">
              <a:buNone/>
            </a:pPr>
            <a:r>
              <a:rPr lang="en-US" sz="2000" dirty="0" smtClean="0"/>
              <a:t>For a given amount of money, the carrier agrees to transport the goods from a certain location to another. </a:t>
            </a:r>
          </a:p>
          <a:p>
            <a:pPr marL="0" indent="0">
              <a:buNone/>
            </a:pPr>
            <a:r>
              <a:rPr lang="en-US" sz="2000" dirty="0" smtClean="0"/>
              <a:t>Each contract of carriage can be negotiated, but most are standard agreements. Some include the costs of loading and unloading the goods, others do not.</a:t>
            </a:r>
            <a:endParaRPr lang="en-US" sz="2000" dirty="0"/>
          </a:p>
        </p:txBody>
      </p:sp>
    </p:spTree>
    <p:extLst>
      <p:ext uri="{BB962C8B-B14F-4D97-AF65-F5344CB8AC3E}">
        <p14:creationId xmlns:p14="http://schemas.microsoft.com/office/powerpoint/2010/main" val="359403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Lading as a Receipt for the Goods</a:t>
            </a:r>
            <a:endParaRPr lang="en-US" dirty="0"/>
          </a:p>
        </p:txBody>
      </p:sp>
      <p:sp>
        <p:nvSpPr>
          <p:cNvPr id="3" name="Content Placeholder 2"/>
          <p:cNvSpPr>
            <a:spLocks noGrp="1"/>
          </p:cNvSpPr>
          <p:nvPr>
            <p:ph idx="1"/>
          </p:nvPr>
        </p:nvSpPr>
        <p:spPr/>
        <p:txBody>
          <a:bodyPr>
            <a:normAutofit/>
          </a:bodyPr>
          <a:lstStyle/>
          <a:p>
            <a:pPr marL="0" indent="0">
              <a:buNone/>
              <a:tabLst>
                <a:tab pos="395288" algn="l"/>
              </a:tabLst>
            </a:pPr>
            <a:r>
              <a:rPr lang="en-US" sz="2000" dirty="0"/>
              <a:t>There are two alternatives when the carrier receives the goods in the exporting country</a:t>
            </a:r>
            <a:r>
              <a:rPr lang="en-US" sz="2000" dirty="0" smtClean="0"/>
              <a:t>:</a:t>
            </a:r>
            <a:endParaRPr lang="en-US" sz="2000" dirty="0"/>
          </a:p>
          <a:p>
            <a:pPr marL="804863" lvl="1" indent="-347663">
              <a:tabLst>
                <a:tab pos="395288" algn="l"/>
              </a:tabLst>
            </a:pPr>
            <a:r>
              <a:rPr lang="en-US" sz="2000" dirty="0"/>
              <a:t>If the goods are received in good condition, the carrier just signs the bill of lading, without any other annotation. Such a bill of lading is called a clean bill of lading</a:t>
            </a:r>
            <a:r>
              <a:rPr lang="en-US" sz="2000" dirty="0" smtClean="0"/>
              <a:t>.</a:t>
            </a:r>
            <a:endParaRPr lang="en-US" sz="2000" dirty="0"/>
          </a:p>
          <a:p>
            <a:pPr marL="804863" lvl="1" indent="-347663">
              <a:tabLst>
                <a:tab pos="395288" algn="l"/>
              </a:tabLst>
            </a:pPr>
            <a:r>
              <a:rPr lang="en-US" sz="2000" dirty="0"/>
              <a:t>If the goods are received in a condition that concerns the carrier (dirty, wet, poorly packaged, rusty, leaking, etc.), the shipper makes an annotation of the issue, then signs. Such a bill of lading is called a soiled bill </a:t>
            </a:r>
            <a:r>
              <a:rPr lang="en-US" sz="2000" dirty="0" smtClean="0"/>
              <a:t>  of </a:t>
            </a:r>
            <a:r>
              <a:rPr lang="en-US" sz="2000" dirty="0"/>
              <a:t>lading. </a:t>
            </a:r>
          </a:p>
          <a:p>
            <a:pPr marL="0" indent="0">
              <a:buNone/>
            </a:pPr>
            <a:r>
              <a:rPr lang="en-US" sz="2000" dirty="0"/>
              <a:t>Letters of credit always call for a clean bill of lading.</a:t>
            </a:r>
          </a:p>
          <a:p>
            <a:endParaRPr lang="en-US" sz="2000" dirty="0"/>
          </a:p>
        </p:txBody>
      </p:sp>
    </p:spTree>
    <p:extLst>
      <p:ext uri="{BB962C8B-B14F-4D97-AF65-F5344CB8AC3E}">
        <p14:creationId xmlns:p14="http://schemas.microsoft.com/office/powerpoint/2010/main" val="2658102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 of Lading as a Certificate of Title</a:t>
            </a:r>
            <a:endParaRPr lang="en-US" dirty="0"/>
          </a:p>
        </p:txBody>
      </p:sp>
      <p:sp>
        <p:nvSpPr>
          <p:cNvPr id="3" name="Content Placeholder 2"/>
          <p:cNvSpPr>
            <a:spLocks noGrp="1"/>
          </p:cNvSpPr>
          <p:nvPr>
            <p:ph idx="1"/>
          </p:nvPr>
        </p:nvSpPr>
        <p:spPr/>
        <p:txBody>
          <a:bodyPr>
            <a:normAutofit/>
          </a:bodyPr>
          <a:lstStyle/>
          <a:p>
            <a:pPr marL="0" indent="0">
              <a:buNone/>
              <a:tabLst>
                <a:tab pos="231775" algn="l"/>
              </a:tabLst>
            </a:pPr>
            <a:r>
              <a:rPr lang="en-US" sz="2000" dirty="0"/>
              <a:t>On a bill of lading, there is a box called “consignee,” in which the shipper identifies the firm that will take delivery of the goods from the carrier. There are two alternative ways to fill this box</a:t>
            </a:r>
            <a:r>
              <a:rPr lang="en-US" sz="2000" dirty="0" smtClean="0"/>
              <a:t>:</a:t>
            </a:r>
            <a:endParaRPr lang="en-US" sz="2000" dirty="0"/>
          </a:p>
          <a:p>
            <a:pPr marL="804863" lvl="1" indent="-347663">
              <a:tabLst>
                <a:tab pos="231775" algn="l"/>
              </a:tabLst>
            </a:pPr>
            <a:r>
              <a:rPr lang="en-US" sz="2000" dirty="0"/>
              <a:t>If the box is left blank or the words “to order” are </a:t>
            </a:r>
            <a:r>
              <a:rPr lang="en-US" sz="2000" dirty="0" smtClean="0"/>
              <a:t> used</a:t>
            </a:r>
            <a:r>
              <a:rPr lang="en-US" sz="2000" dirty="0"/>
              <a:t>, then the bill of lading is said to be negotiable, and the owner of the goods in the destination port is the entity with the original bill of lading. The goods </a:t>
            </a:r>
            <a:r>
              <a:rPr lang="en-US" sz="2000" dirty="0" smtClean="0"/>
              <a:t> can </a:t>
            </a:r>
            <a:r>
              <a:rPr lang="en-US" sz="2000" dirty="0"/>
              <a:t>be sold while they are being transported.</a:t>
            </a:r>
          </a:p>
          <a:p>
            <a:pPr marL="804863" lvl="1" indent="-347663">
              <a:tabLst>
                <a:tab pos="231775" algn="l"/>
              </a:tabLst>
            </a:pPr>
            <a:r>
              <a:rPr lang="en-US" sz="2000" dirty="0" smtClean="0"/>
              <a:t>If </a:t>
            </a:r>
            <a:r>
              <a:rPr lang="en-US" sz="2000" dirty="0"/>
              <a:t>the name of the consignee is entered, then only </a:t>
            </a:r>
            <a:r>
              <a:rPr lang="en-US" sz="2000" dirty="0" smtClean="0"/>
              <a:t>   that </a:t>
            </a:r>
            <a:r>
              <a:rPr lang="en-US" sz="2000" dirty="0"/>
              <a:t>firm can pick up the goods from the carrier. </a:t>
            </a:r>
            <a:r>
              <a:rPr lang="en-US" sz="2000" dirty="0" smtClean="0"/>
              <a:t>   Such a bill </a:t>
            </a:r>
            <a:r>
              <a:rPr lang="en-US" sz="2000" dirty="0"/>
              <a:t>of lading is called a straight bill of  </a:t>
            </a:r>
            <a:r>
              <a:rPr lang="en-US" sz="2000" dirty="0" smtClean="0"/>
              <a:t>     lading</a:t>
            </a:r>
            <a:r>
              <a:rPr lang="en-US" sz="2000" dirty="0"/>
              <a:t>. </a:t>
            </a:r>
          </a:p>
          <a:p>
            <a:pPr marL="0" indent="0">
              <a:buNone/>
            </a:pPr>
            <a:r>
              <a:rPr lang="en-US" sz="2000" dirty="0" smtClean="0"/>
              <a:t>Only ocean bills of lading are negotiable.</a:t>
            </a:r>
            <a:endParaRPr lang="en-US" sz="2000" dirty="0"/>
          </a:p>
        </p:txBody>
      </p:sp>
    </p:spTree>
    <p:extLst>
      <p:ext uri="{BB962C8B-B14F-4D97-AF65-F5344CB8AC3E}">
        <p14:creationId xmlns:p14="http://schemas.microsoft.com/office/powerpoint/2010/main" val="697091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Bills of Lading</a:t>
            </a:r>
            <a:endParaRPr lang="en-US" dirty="0"/>
          </a:p>
        </p:txBody>
      </p:sp>
      <p:sp>
        <p:nvSpPr>
          <p:cNvPr id="3" name="Content Placeholder 2"/>
          <p:cNvSpPr>
            <a:spLocks noGrp="1"/>
          </p:cNvSpPr>
          <p:nvPr>
            <p:ph idx="1"/>
          </p:nvPr>
        </p:nvSpPr>
        <p:spPr>
          <a:xfrm>
            <a:off x="498474" y="1981200"/>
            <a:ext cx="7308045" cy="4144963"/>
          </a:xfrm>
        </p:spPr>
        <p:txBody>
          <a:bodyPr>
            <a:normAutofit lnSpcReduction="10000"/>
          </a:bodyPr>
          <a:lstStyle/>
          <a:p>
            <a:pPr marL="0" indent="0">
              <a:buNone/>
              <a:tabLst>
                <a:tab pos="573088" algn="l"/>
              </a:tabLst>
            </a:pPr>
            <a:r>
              <a:rPr lang="en-US" sz="2000" dirty="0"/>
              <a:t>A bill of lading takes different names depending on the mode of transportation </a:t>
            </a:r>
            <a:r>
              <a:rPr lang="en-US" sz="2000" dirty="0" smtClean="0"/>
              <a:t>chosen:</a:t>
            </a:r>
          </a:p>
          <a:p>
            <a:pPr lvl="2">
              <a:tabLst>
                <a:tab pos="573088" algn="l"/>
              </a:tabLst>
            </a:pPr>
            <a:r>
              <a:rPr lang="en-US" sz="2000" dirty="0" smtClean="0"/>
              <a:t>It </a:t>
            </a:r>
            <a:r>
              <a:rPr lang="en-US" sz="2000" dirty="0"/>
              <a:t>can be called an </a:t>
            </a:r>
            <a:r>
              <a:rPr lang="en-US" sz="2000" dirty="0" smtClean="0"/>
              <a:t>ocean </a:t>
            </a:r>
            <a:r>
              <a:rPr lang="en-US" sz="2000" dirty="0"/>
              <a:t>bill of </a:t>
            </a:r>
            <a:r>
              <a:rPr lang="en-US" sz="2000" dirty="0" smtClean="0"/>
              <a:t>lading </a:t>
            </a:r>
            <a:r>
              <a:rPr lang="en-US" sz="2000" dirty="0"/>
              <a:t>for transportation by </a:t>
            </a:r>
            <a:r>
              <a:rPr lang="en-US" sz="2000" dirty="0" smtClean="0"/>
              <a:t>ocean</a:t>
            </a:r>
          </a:p>
          <a:p>
            <a:pPr lvl="2">
              <a:tabLst>
                <a:tab pos="573088" algn="l"/>
              </a:tabLst>
            </a:pPr>
            <a:r>
              <a:rPr lang="en-US" sz="2000" dirty="0" smtClean="0"/>
              <a:t>An air waybill </a:t>
            </a:r>
            <a:r>
              <a:rPr lang="en-US" sz="2000" dirty="0"/>
              <a:t>when the goods travel by </a:t>
            </a:r>
            <a:r>
              <a:rPr lang="en-US" sz="2000" dirty="0" smtClean="0"/>
              <a:t>air</a:t>
            </a:r>
          </a:p>
          <a:p>
            <a:pPr lvl="2">
              <a:tabLst>
                <a:tab pos="573088" algn="l"/>
              </a:tabLst>
            </a:pPr>
            <a:r>
              <a:rPr lang="en-US" sz="2000" dirty="0" smtClean="0"/>
              <a:t>An intermodal </a:t>
            </a:r>
            <a:r>
              <a:rPr lang="en-US" sz="2000" dirty="0"/>
              <a:t>bill of </a:t>
            </a:r>
            <a:r>
              <a:rPr lang="en-US" sz="2000" dirty="0" smtClean="0"/>
              <a:t>lading </a:t>
            </a:r>
            <a:r>
              <a:rPr lang="en-US" sz="2000" dirty="0"/>
              <a:t>when the goods travel on more than one mode of transportation under a single </a:t>
            </a:r>
            <a:r>
              <a:rPr lang="en-US" sz="2000" dirty="0" smtClean="0"/>
              <a:t>contract</a:t>
            </a:r>
          </a:p>
          <a:p>
            <a:pPr lvl="2">
              <a:spcAft>
                <a:spcPts val="600"/>
              </a:spcAft>
              <a:tabLst>
                <a:tab pos="573088" algn="l"/>
              </a:tabLst>
            </a:pPr>
            <a:r>
              <a:rPr lang="en-US" sz="2000" dirty="0" smtClean="0"/>
              <a:t>A uniform </a:t>
            </a:r>
            <a:r>
              <a:rPr lang="en-US" sz="2000" dirty="0"/>
              <a:t>bill of </a:t>
            </a:r>
            <a:r>
              <a:rPr lang="en-US" sz="2000" dirty="0" smtClean="0"/>
              <a:t>lading </a:t>
            </a:r>
            <a:r>
              <a:rPr lang="en-US" sz="2000" dirty="0"/>
              <a:t>when the goods travel by road or </a:t>
            </a:r>
            <a:r>
              <a:rPr lang="en-US" sz="2000" dirty="0" smtClean="0"/>
              <a:t>rail</a:t>
            </a:r>
            <a:endParaRPr lang="en-US" sz="2000" dirty="0"/>
          </a:p>
          <a:p>
            <a:pPr marL="0" indent="0">
              <a:spcBef>
                <a:spcPts val="0"/>
              </a:spcBef>
              <a:buNone/>
            </a:pPr>
            <a:r>
              <a:rPr lang="en-US" sz="2000" dirty="0"/>
              <a:t>The shipper (the firm that enters the contact with the </a:t>
            </a:r>
            <a:r>
              <a:rPr lang="en-US" sz="2000" dirty="0" smtClean="0"/>
              <a:t>carrier) </a:t>
            </a:r>
          </a:p>
          <a:p>
            <a:pPr marL="0" indent="0">
              <a:spcBef>
                <a:spcPts val="0"/>
              </a:spcBef>
              <a:buNone/>
            </a:pPr>
            <a:r>
              <a:rPr lang="en-US" sz="2000" dirty="0" smtClean="0"/>
              <a:t>is </a:t>
            </a:r>
            <a:r>
              <a:rPr lang="en-US" sz="2000" dirty="0"/>
              <a:t>either the exporter or the importer, depending on the Incoterm </a:t>
            </a:r>
            <a:r>
              <a:rPr lang="en-US" sz="2000" dirty="0" smtClean="0"/>
              <a:t>s® rule used</a:t>
            </a:r>
            <a:r>
              <a:rPr lang="en-US" sz="2000" dirty="0"/>
              <a:t>.</a:t>
            </a:r>
          </a:p>
          <a:p>
            <a:pPr marL="0" indent="0">
              <a:buNone/>
            </a:pPr>
            <a:endParaRPr lang="en-US" dirty="0"/>
          </a:p>
        </p:txBody>
      </p:sp>
    </p:spTree>
    <p:extLst>
      <p:ext uri="{BB962C8B-B14F-4D97-AF65-F5344CB8AC3E}">
        <p14:creationId xmlns:p14="http://schemas.microsoft.com/office/powerpoint/2010/main" val="310231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150" y="507313"/>
            <a:ext cx="4541380" cy="5781374"/>
          </a:xfrm>
          <a:prstGeom prst="rect">
            <a:avLst/>
          </a:prstGeom>
        </p:spPr>
      </p:pic>
      <p:sp>
        <p:nvSpPr>
          <p:cNvPr id="5" name="TextBox 4"/>
          <p:cNvSpPr txBox="1"/>
          <p:nvPr/>
        </p:nvSpPr>
        <p:spPr>
          <a:xfrm>
            <a:off x="5411639" y="5298841"/>
            <a:ext cx="2060811" cy="923330"/>
          </a:xfrm>
          <a:prstGeom prst="rect">
            <a:avLst/>
          </a:prstGeom>
          <a:noFill/>
        </p:spPr>
        <p:txBody>
          <a:bodyPr wrap="square" rtlCol="0">
            <a:spAutoFit/>
          </a:bodyPr>
          <a:lstStyle/>
          <a:p>
            <a:pPr algn="ctr"/>
            <a:r>
              <a:rPr lang="en-US" dirty="0" smtClean="0">
                <a:solidFill>
                  <a:srgbClr val="FFFFFF"/>
                </a:solidFill>
                <a:latin typeface="Lucida Bright" pitchFamily="18" charset="0"/>
              </a:rPr>
              <a:t>An Ocean Bill of Lading from the United States</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4162918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025" y="484167"/>
            <a:ext cx="4124013" cy="5827666"/>
          </a:xfrm>
          <a:prstGeom prst="rect">
            <a:avLst/>
          </a:prstGeom>
        </p:spPr>
      </p:pic>
      <p:sp>
        <p:nvSpPr>
          <p:cNvPr id="5" name="TextBox 4"/>
          <p:cNvSpPr txBox="1"/>
          <p:nvPr/>
        </p:nvSpPr>
        <p:spPr>
          <a:xfrm>
            <a:off x="1815153" y="5388503"/>
            <a:ext cx="2060811" cy="646331"/>
          </a:xfrm>
          <a:prstGeom prst="rect">
            <a:avLst/>
          </a:prstGeom>
          <a:noFill/>
        </p:spPr>
        <p:txBody>
          <a:bodyPr wrap="square" rtlCol="0">
            <a:spAutoFit/>
          </a:bodyPr>
          <a:lstStyle/>
          <a:p>
            <a:pPr algn="ctr"/>
            <a:r>
              <a:rPr lang="en-US" dirty="0" smtClean="0">
                <a:solidFill>
                  <a:srgbClr val="FFFFFF"/>
                </a:solidFill>
                <a:latin typeface="Lucida Bright" pitchFamily="18" charset="0"/>
              </a:rPr>
              <a:t>An Air Waybill from Malaysia</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219683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Commercial invoices for transactions conducted in an international </a:t>
            </a:r>
            <a:r>
              <a:rPr lang="en-US" sz="2000" dirty="0" smtClean="0"/>
              <a:t>environment </a:t>
            </a:r>
            <a:r>
              <a:rPr lang="en-US" sz="2000" dirty="0"/>
              <a:t>are much more complete and detailed than in a domestic environment. They must include:</a:t>
            </a:r>
          </a:p>
          <a:p>
            <a:pPr marL="800100" lvl="1" indent="-342900"/>
            <a:r>
              <a:rPr lang="en-US" sz="2000" dirty="0" smtClean="0"/>
              <a:t>A </a:t>
            </a:r>
            <a:r>
              <a:rPr lang="en-US" sz="2000" dirty="0"/>
              <a:t>detailed description of the goods, with HS </a:t>
            </a:r>
            <a:r>
              <a:rPr lang="en-US" sz="2000" dirty="0" smtClean="0"/>
              <a:t>number, so that the goods can be classified correctly by Customs</a:t>
            </a:r>
            <a:endParaRPr lang="en-US" sz="2000" dirty="0"/>
          </a:p>
          <a:p>
            <a:pPr marL="800100" lvl="1" indent="-342900"/>
            <a:r>
              <a:rPr lang="en-US" sz="2000" dirty="0"/>
              <a:t>The Incoterm </a:t>
            </a:r>
            <a:r>
              <a:rPr lang="en-US" sz="2000" dirty="0" smtClean="0"/>
              <a:t>s® rule of </a:t>
            </a:r>
            <a:r>
              <a:rPr lang="en-US" sz="2000" dirty="0"/>
              <a:t>the transaction</a:t>
            </a:r>
          </a:p>
          <a:p>
            <a:pPr marL="800100" lvl="1" indent="-342900"/>
            <a:r>
              <a:rPr lang="en-US" sz="2000" dirty="0"/>
              <a:t>Details on the costs of domestic transportation, loading, insurance, </a:t>
            </a:r>
            <a:r>
              <a:rPr lang="en-US" sz="2000" dirty="0" smtClean="0"/>
              <a:t>etc., so </a:t>
            </a:r>
            <a:r>
              <a:rPr lang="en-US" sz="2000" dirty="0"/>
              <a:t>as to help </a:t>
            </a:r>
            <a:r>
              <a:rPr lang="en-US" sz="2000" dirty="0" smtClean="0"/>
              <a:t>Customs determine </a:t>
            </a:r>
            <a:r>
              <a:rPr lang="en-US" sz="2000" dirty="0"/>
              <a:t>the dutiable value of the goods</a:t>
            </a:r>
          </a:p>
          <a:p>
            <a:pPr marL="800100" lvl="1" indent="-342900"/>
            <a:r>
              <a:rPr lang="en-US" sz="2000" dirty="0"/>
              <a:t>Details on the weight and dimensions of the goods</a:t>
            </a:r>
          </a:p>
          <a:p>
            <a:pPr marL="800100" lvl="1" indent="-342900"/>
            <a:r>
              <a:rPr lang="en-US" sz="2000" dirty="0"/>
              <a:t>Details on the itinerary of the shipment</a:t>
            </a:r>
          </a:p>
          <a:p>
            <a:pPr marL="800100" lvl="1" indent="-342900"/>
            <a:r>
              <a:rPr lang="en-US" sz="2000" dirty="0"/>
              <a:t>The terms of payment</a:t>
            </a:r>
          </a:p>
          <a:p>
            <a:endParaRPr lang="en-US" dirty="0"/>
          </a:p>
        </p:txBody>
      </p:sp>
    </p:spTree>
    <p:extLst>
      <p:ext uri="{BB962C8B-B14F-4D97-AF65-F5344CB8AC3E}">
        <p14:creationId xmlns:p14="http://schemas.microsoft.com/office/powerpoint/2010/main" val="3141539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Charter Party</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charter party is a type of contract of carriage between a carrier and a shipper, in which the shipper uses all or most </a:t>
            </a:r>
            <a:r>
              <a:rPr lang="en-US" sz="2000" dirty="0" smtClean="0"/>
              <a:t> of </a:t>
            </a:r>
            <a:r>
              <a:rPr lang="en-US" sz="2000" dirty="0"/>
              <a:t>the carrying capacity of the </a:t>
            </a:r>
            <a:r>
              <a:rPr lang="en-US" sz="2000" dirty="0" smtClean="0"/>
              <a:t>ship. It is generally used </a:t>
            </a:r>
            <a:r>
              <a:rPr lang="en-US" sz="2000" dirty="0"/>
              <a:t>to </a:t>
            </a:r>
            <a:r>
              <a:rPr lang="en-US" sz="2000" dirty="0" smtClean="0"/>
              <a:t>transport bulk commodities, such as grain, fertilizer, ore, or oil.  </a:t>
            </a:r>
            <a:endParaRPr lang="en-US" sz="2000" b="1" dirty="0"/>
          </a:p>
          <a:p>
            <a:pPr marL="0" indent="0">
              <a:buNone/>
            </a:pPr>
            <a:r>
              <a:rPr lang="en-US" sz="2000" dirty="0" smtClean="0"/>
              <a:t>A charter party can be a contract for a single voyage, but it can also be for a series of voyages to transport a large quantity of a particular commodity, or for a specific   duration of six months or a year. </a:t>
            </a:r>
            <a:endParaRPr lang="en-US" sz="2000" dirty="0"/>
          </a:p>
        </p:txBody>
      </p:sp>
    </p:spTree>
    <p:extLst>
      <p:ext uri="{BB962C8B-B14F-4D97-AF65-F5344CB8AC3E}">
        <p14:creationId xmlns:p14="http://schemas.microsoft.com/office/powerpoint/2010/main" val="383947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Leases (I)</a:t>
            </a:r>
            <a:br>
              <a:rPr lang="en-US" dirty="0" smtClean="0"/>
            </a:br>
            <a:endParaRPr lang="en-US" dirty="0"/>
          </a:p>
        </p:txBody>
      </p:sp>
      <p:sp>
        <p:nvSpPr>
          <p:cNvPr id="3" name="Content Placeholder 2"/>
          <p:cNvSpPr>
            <a:spLocks noGrp="1"/>
          </p:cNvSpPr>
          <p:nvPr>
            <p:ph idx="1"/>
          </p:nvPr>
        </p:nvSpPr>
        <p:spPr>
          <a:xfrm>
            <a:off x="498475" y="1981200"/>
            <a:ext cx="7403580" cy="4144963"/>
          </a:xfrm>
        </p:spPr>
        <p:txBody>
          <a:bodyPr>
            <a:normAutofit/>
          </a:bodyPr>
          <a:lstStyle/>
          <a:p>
            <a:pPr marL="0" indent="0">
              <a:buNone/>
            </a:pPr>
            <a:r>
              <a:rPr lang="en-US" sz="2000" dirty="0" smtClean="0"/>
              <a:t>A shipper intent on utilizing the entire capacity of an aircraft enters into a lease agreement. The agreement can be for a single voyage, a series of voyages, or a duration.</a:t>
            </a:r>
          </a:p>
          <a:p>
            <a:r>
              <a:rPr lang="en-US" sz="2000" dirty="0" smtClean="0"/>
              <a:t>Wet Lease</a:t>
            </a:r>
          </a:p>
          <a:p>
            <a:pPr marL="228600" lvl="1" indent="0">
              <a:buNone/>
            </a:pPr>
            <a:r>
              <a:rPr lang="en-US" dirty="0"/>
              <a:t>An agreement under which the owner of the aircraft provides the airplane, insurance, maintenance services, fuel, and a flight crew to the lessor, who has to cover all of the other variable costs, such as airport fees.</a:t>
            </a:r>
            <a:endParaRPr lang="en-US" b="1" dirty="0"/>
          </a:p>
          <a:p>
            <a:r>
              <a:rPr lang="en-US" sz="2000" dirty="0" smtClean="0"/>
              <a:t>ACMI Lease</a:t>
            </a:r>
          </a:p>
          <a:p>
            <a:pPr marL="228600" lvl="1" indent="0">
              <a:buNone/>
            </a:pPr>
            <a:r>
              <a:rPr lang="en-US" dirty="0"/>
              <a:t>An agreement under which the owner of the aircraft provides the airplane, crew, maintenance, and insurance to the lessor, who has to cover all of the other variable costs, such as airport </a:t>
            </a:r>
            <a:r>
              <a:rPr lang="en-US" dirty="0" smtClean="0"/>
              <a:t>fees and fuel.</a:t>
            </a:r>
            <a:endParaRPr lang="en-US" b="1" dirty="0"/>
          </a:p>
          <a:p>
            <a:pPr marL="228600" lvl="1" indent="0">
              <a:buNone/>
            </a:pPr>
            <a:endParaRPr lang="en-US" dirty="0"/>
          </a:p>
        </p:txBody>
      </p:sp>
    </p:spTree>
    <p:extLst>
      <p:ext uri="{BB962C8B-B14F-4D97-AF65-F5344CB8AC3E}">
        <p14:creationId xmlns:p14="http://schemas.microsoft.com/office/powerpoint/2010/main" val="17544800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Aircraft Leases (II)</a:t>
            </a:r>
            <a:endParaRPr lang="en-US" dirty="0"/>
          </a:p>
        </p:txBody>
      </p:sp>
      <p:sp>
        <p:nvSpPr>
          <p:cNvPr id="3" name="Content Placeholder 2"/>
          <p:cNvSpPr>
            <a:spLocks noGrp="1"/>
          </p:cNvSpPr>
          <p:nvPr>
            <p:ph idx="1"/>
          </p:nvPr>
        </p:nvSpPr>
        <p:spPr/>
        <p:txBody>
          <a:bodyPr/>
          <a:lstStyle/>
          <a:p>
            <a:r>
              <a:rPr lang="en-US" sz="2000" dirty="0" smtClean="0"/>
              <a:t>Dry Lease</a:t>
            </a:r>
          </a:p>
          <a:p>
            <a:pPr marL="228600" lvl="1" indent="0">
              <a:buNone/>
            </a:pPr>
            <a:r>
              <a:rPr lang="en-US" dirty="0"/>
              <a:t>An agreement between the owner (lessor) of an aircraft and the lessee in which the owner provides only the aircraft and no other services. </a:t>
            </a:r>
          </a:p>
          <a:p>
            <a:r>
              <a:rPr lang="en-US" sz="2000" dirty="0" smtClean="0"/>
              <a:t>Damp Lease</a:t>
            </a:r>
          </a:p>
          <a:p>
            <a:pPr marL="228600" lvl="1" indent="0">
              <a:buNone/>
            </a:pPr>
            <a:r>
              <a:rPr lang="en-US" dirty="0"/>
              <a:t>An agreement between the owner of an aircraft and the lessee, under which the owner provides some services in addition to the aircraft </a:t>
            </a:r>
            <a:r>
              <a:rPr lang="en-US" dirty="0" smtClean="0"/>
              <a:t>itself . For example, an ACMI lease is a damp lease  because it does not cover fuel. </a:t>
            </a:r>
            <a:endParaRPr lang="en-US" dirty="0"/>
          </a:p>
          <a:p>
            <a:pPr marL="228600" lvl="1" indent="0">
              <a:buNone/>
            </a:pPr>
            <a:endParaRPr lang="en-US" dirty="0"/>
          </a:p>
        </p:txBody>
      </p:sp>
    </p:spTree>
    <p:extLst>
      <p:ext uri="{BB962C8B-B14F-4D97-AF65-F5344CB8AC3E}">
        <p14:creationId xmlns:p14="http://schemas.microsoft.com/office/powerpoint/2010/main" val="1289535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List and Manifest</a:t>
            </a:r>
            <a:endParaRPr lang="en-US" dirty="0"/>
          </a:p>
        </p:txBody>
      </p:sp>
      <p:sp>
        <p:nvSpPr>
          <p:cNvPr id="3" name="Content Placeholder 2"/>
          <p:cNvSpPr>
            <a:spLocks noGrp="1"/>
          </p:cNvSpPr>
          <p:nvPr>
            <p:ph idx="1"/>
          </p:nvPr>
        </p:nvSpPr>
        <p:spPr/>
        <p:txBody>
          <a:bodyPr/>
          <a:lstStyle/>
          <a:p>
            <a:r>
              <a:rPr lang="en-US" sz="2000" dirty="0" smtClean="0"/>
              <a:t>Packing List</a:t>
            </a:r>
          </a:p>
          <a:p>
            <a:pPr marL="228600" lvl="1" indent="0">
              <a:buNone/>
            </a:pPr>
            <a:r>
              <a:rPr lang="en-US" dirty="0"/>
              <a:t>A document </a:t>
            </a:r>
            <a:r>
              <a:rPr lang="en-US" dirty="0" smtClean="0"/>
              <a:t>prepared by the exporter that </a:t>
            </a:r>
            <a:r>
              <a:rPr lang="en-US" dirty="0"/>
              <a:t>lists out what a shipment contains, in great detail. A packing list always accompanies every shipment.</a:t>
            </a:r>
            <a:endParaRPr lang="en-US" b="1" dirty="0"/>
          </a:p>
          <a:p>
            <a:r>
              <a:rPr lang="en-US" sz="2000" dirty="0" smtClean="0"/>
              <a:t>Manifest</a:t>
            </a:r>
          </a:p>
          <a:p>
            <a:pPr marL="228600" lvl="1" indent="0">
              <a:buNone/>
            </a:pPr>
            <a:r>
              <a:rPr lang="en-US" dirty="0"/>
              <a:t>A </a:t>
            </a:r>
            <a:r>
              <a:rPr lang="en-US" dirty="0" smtClean="0"/>
              <a:t>document generated by the </a:t>
            </a:r>
            <a:r>
              <a:rPr lang="en-US" dirty="0"/>
              <a:t>shipping company (the carrier), which lists all cargo onboard the transportation vehicle. There is a manifest for every voyage undertaken by the carrier</a:t>
            </a:r>
            <a:r>
              <a:rPr lang="en-US" dirty="0" smtClean="0"/>
              <a:t>.</a:t>
            </a:r>
          </a:p>
          <a:p>
            <a:pPr marL="228600" lvl="1" indent="0">
              <a:buNone/>
            </a:pPr>
            <a:r>
              <a:rPr lang="en-US" dirty="0" smtClean="0"/>
              <a:t>The manifest is frequently requested by the Customs authorities of a port of call.</a:t>
            </a:r>
            <a:endParaRPr lang="en-US" dirty="0"/>
          </a:p>
          <a:p>
            <a:pPr marL="228600" lvl="1" indent="0">
              <a:buNone/>
            </a:pPr>
            <a:endParaRPr lang="en-US" dirty="0"/>
          </a:p>
        </p:txBody>
      </p:sp>
    </p:spTree>
    <p:extLst>
      <p:ext uri="{BB962C8B-B14F-4D97-AF65-F5344CB8AC3E}">
        <p14:creationId xmlns:p14="http://schemas.microsoft.com/office/powerpoint/2010/main" val="1819734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Shipper’s Letter of Instruction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A L</a:t>
            </a:r>
            <a:r>
              <a:rPr lang="en-US" sz="2000" dirty="0" smtClean="0"/>
              <a:t>etter of Instruction is a document </a:t>
            </a:r>
            <a:r>
              <a:rPr lang="en-US" sz="2000" dirty="0"/>
              <a:t>in which the shipper spells out how it wants the carrier to handle the goods while they are in transit. </a:t>
            </a:r>
            <a:endParaRPr lang="en-US" sz="2000" b="1" dirty="0"/>
          </a:p>
          <a:p>
            <a:pPr marL="0" indent="0">
              <a:buNone/>
            </a:pPr>
            <a:r>
              <a:rPr lang="en-US" sz="2000" dirty="0" smtClean="0"/>
              <a:t>For refrigerated cargo, it specifies the temperature that must be maintained in the container and the monitoring frequency of that temperature. For live cargo, the frequency of feeding, quantities required, and water needs.</a:t>
            </a:r>
          </a:p>
          <a:p>
            <a:pPr marL="0" indent="0">
              <a:buNone/>
            </a:pPr>
            <a:r>
              <a:rPr lang="en-US" sz="2000" dirty="0" smtClean="0"/>
              <a:t>For manufactured goods, the letter of instruction can    specify a position on the ship: to minimize movements, the cargo can be stowed below deck, at the water line. If  it is dangerous, the shipper can request a stow above deck.</a:t>
            </a:r>
            <a:endParaRPr lang="en-US" sz="2000" dirty="0"/>
          </a:p>
        </p:txBody>
      </p:sp>
    </p:spTree>
    <p:extLst>
      <p:ext uri="{BB962C8B-B14F-4D97-AF65-F5344CB8AC3E}">
        <p14:creationId xmlns:p14="http://schemas.microsoft.com/office/powerpoint/2010/main" val="33060257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Goods</a:t>
            </a:r>
            <a:endParaRPr lang="en-US" dirty="0"/>
          </a:p>
        </p:txBody>
      </p:sp>
      <p:sp>
        <p:nvSpPr>
          <p:cNvPr id="3" name="Content Placeholder 2"/>
          <p:cNvSpPr>
            <a:spLocks noGrp="1"/>
          </p:cNvSpPr>
          <p:nvPr>
            <p:ph idx="1"/>
          </p:nvPr>
        </p:nvSpPr>
        <p:spPr/>
        <p:txBody>
          <a:bodyPr/>
          <a:lstStyle/>
          <a:p>
            <a:pPr marL="0" indent="0">
              <a:buNone/>
            </a:pPr>
            <a:r>
              <a:rPr lang="en-US" sz="2000" dirty="0"/>
              <a:t>Shipments of dangerous goods are regulated by the International Maritime Organization’s </a:t>
            </a:r>
            <a:r>
              <a:rPr lang="en-US" sz="2000" i="1" dirty="0"/>
              <a:t>International Maritime Dangerous Goods Code</a:t>
            </a:r>
            <a:r>
              <a:rPr lang="en-US" sz="2000" dirty="0"/>
              <a:t>,</a:t>
            </a:r>
            <a:r>
              <a:rPr lang="en-US" sz="2000" b="1" dirty="0"/>
              <a:t> </a:t>
            </a:r>
            <a:r>
              <a:rPr lang="en-US" sz="2000" dirty="0"/>
              <a:t>the International Civil Aviation Transport Association’s </a:t>
            </a:r>
            <a:r>
              <a:rPr lang="en-US" sz="2000" i="1" dirty="0"/>
              <a:t>Dangerous Goods Regulations</a:t>
            </a:r>
            <a:r>
              <a:rPr lang="en-US" sz="2000" dirty="0"/>
              <a:t>, the International Civil Aviation Organization’s </a:t>
            </a:r>
            <a:r>
              <a:rPr lang="en-US" sz="2000" i="1" dirty="0"/>
              <a:t>Technical Instructions for the Safe Transport of Dangerous Goods by Air</a:t>
            </a:r>
            <a:r>
              <a:rPr lang="en-US" sz="2000" dirty="0"/>
              <a:t> or by local shipment codes. </a:t>
            </a:r>
          </a:p>
          <a:p>
            <a:pPr marL="0" indent="0">
              <a:buNone/>
            </a:pPr>
            <a:r>
              <a:rPr lang="en-US" sz="2000" dirty="0"/>
              <a:t>All require different </a:t>
            </a:r>
            <a:r>
              <a:rPr lang="en-US" sz="2000" dirty="0" smtClean="0"/>
              <a:t>additional documents and specific stowing instructions.</a:t>
            </a:r>
            <a:endParaRPr lang="en-US" sz="2000" dirty="0"/>
          </a:p>
          <a:p>
            <a:pPr marL="0" indent="0">
              <a:buNone/>
            </a:pPr>
            <a:endParaRPr lang="en-US" dirty="0"/>
          </a:p>
        </p:txBody>
      </p:sp>
    </p:spTree>
    <p:extLst>
      <p:ext uri="{BB962C8B-B14F-4D97-AF65-F5344CB8AC3E}">
        <p14:creationId xmlns:p14="http://schemas.microsoft.com/office/powerpoint/2010/main" val="1427748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Interchange (EDI)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Electronic Data Interchange (EDI) is the electronic exchange of documents, from computer to computer</a:t>
            </a:r>
            <a:r>
              <a:rPr lang="en-US" sz="2000" dirty="0" smtClean="0"/>
              <a:t>.</a:t>
            </a:r>
            <a:endParaRPr lang="en-US" sz="2000" dirty="0"/>
          </a:p>
          <a:p>
            <a:pPr marL="0" indent="0">
              <a:buNone/>
            </a:pPr>
            <a:r>
              <a:rPr lang="en-US" sz="2000" dirty="0" smtClean="0"/>
              <a:t>EDI allows the instantaneous notification of the other party when a particular step in the shipping of goods has taken place. </a:t>
            </a:r>
          </a:p>
          <a:p>
            <a:pPr marL="0" indent="0">
              <a:buNone/>
            </a:pPr>
            <a:r>
              <a:rPr lang="en-US" sz="2000" dirty="0" smtClean="0"/>
              <a:t>Under a DAT shipment, for example, once the goods have been unloaded at the terminal, the exporter can notify the importer electronically that the goods are now its responsibility.  </a:t>
            </a:r>
          </a:p>
          <a:p>
            <a:pPr marL="0" indent="0">
              <a:buNone/>
            </a:pPr>
            <a:r>
              <a:rPr lang="en-US" sz="2000" dirty="0" smtClean="0"/>
              <a:t>Under a CPT shipment, the exporter can notify the     importer that the goods have been delivered to the first carrier.</a:t>
            </a:r>
            <a:endParaRPr lang="en-US" sz="2000" dirty="0"/>
          </a:p>
          <a:p>
            <a:pPr marL="0" indent="0">
              <a:buNone/>
            </a:pPr>
            <a:endParaRPr lang="en-US" sz="2000" dirty="0"/>
          </a:p>
        </p:txBody>
      </p:sp>
    </p:spTree>
    <p:extLst>
      <p:ext uri="{BB962C8B-B14F-4D97-AF65-F5344CB8AC3E}">
        <p14:creationId xmlns:p14="http://schemas.microsoft.com/office/powerpoint/2010/main" val="1586734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Data Interchange (EDI)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The </a:t>
            </a:r>
            <a:r>
              <a:rPr lang="en-US" sz="2000" dirty="0"/>
              <a:t>sender and the recipient </a:t>
            </a:r>
            <a:r>
              <a:rPr lang="en-US" sz="2000" dirty="0" smtClean="0"/>
              <a:t>must reach two agreements in order for EDI to work well:</a:t>
            </a:r>
          </a:p>
          <a:p>
            <a:r>
              <a:rPr lang="en-US" sz="2000" dirty="0" smtClean="0"/>
              <a:t>They must agree </a:t>
            </a:r>
            <a:r>
              <a:rPr lang="en-US" sz="2000" dirty="0"/>
              <a:t>to a technical EDI understanding —</a:t>
            </a:r>
            <a:r>
              <a:rPr lang="en-US" sz="2000" dirty="0" smtClean="0"/>
              <a:t>the </a:t>
            </a:r>
            <a:r>
              <a:rPr lang="en-US" sz="2000" dirty="0"/>
              <a:t>specific technology used for the exchange</a:t>
            </a:r>
            <a:r>
              <a:rPr lang="en-US" sz="2000" dirty="0" smtClean="0"/>
              <a:t>. The </a:t>
            </a:r>
            <a:r>
              <a:rPr lang="en-US" sz="2000" dirty="0"/>
              <a:t>United Nation’s </a:t>
            </a:r>
            <a:r>
              <a:rPr lang="en-US" sz="2000" dirty="0" smtClean="0"/>
              <a:t>EDIFACT standard is </a:t>
            </a:r>
            <a:r>
              <a:rPr lang="en-US" sz="2000" dirty="0"/>
              <a:t>the most likely to </a:t>
            </a:r>
            <a:r>
              <a:rPr lang="en-US" sz="2000" dirty="0" smtClean="0"/>
              <a:t>eventually prevail </a:t>
            </a:r>
            <a:r>
              <a:rPr lang="en-US" sz="2000" dirty="0"/>
              <a:t>as the international standard, </a:t>
            </a:r>
            <a:r>
              <a:rPr lang="en-US" sz="2000" dirty="0" smtClean="0"/>
              <a:t>but there </a:t>
            </a:r>
            <a:r>
              <a:rPr lang="en-US" sz="2000" dirty="0"/>
              <a:t>is currently no official international standard</a:t>
            </a:r>
            <a:r>
              <a:rPr lang="en-US" sz="2000" dirty="0" smtClean="0"/>
              <a:t>. </a:t>
            </a:r>
            <a:endParaRPr lang="en-US" sz="2000" dirty="0"/>
          </a:p>
          <a:p>
            <a:r>
              <a:rPr lang="en-US" sz="2000" dirty="0"/>
              <a:t>There </a:t>
            </a:r>
            <a:r>
              <a:rPr lang="en-US" sz="2000" dirty="0" smtClean="0"/>
              <a:t>must also be a </a:t>
            </a:r>
            <a:r>
              <a:rPr lang="en-US" sz="2000" dirty="0"/>
              <a:t>legal agreement between the parties defining the responsibilities, timing, liabilities for errors, </a:t>
            </a:r>
            <a:r>
              <a:rPr lang="en-US" sz="2000" dirty="0" smtClean="0"/>
              <a:t> the </a:t>
            </a:r>
            <a:r>
              <a:rPr lang="en-US" sz="2000" dirty="0"/>
              <a:t>“evidentiary value” of messages, and other legal </a:t>
            </a:r>
            <a:r>
              <a:rPr lang="en-US" sz="2000" dirty="0" smtClean="0"/>
              <a:t>   issues</a:t>
            </a:r>
            <a:r>
              <a:rPr lang="en-US" sz="2000" dirty="0"/>
              <a:t>.  </a:t>
            </a:r>
          </a:p>
          <a:p>
            <a:pPr marL="0" indent="0">
              <a:buNone/>
            </a:pPr>
            <a:endParaRPr lang="en-US" dirty="0"/>
          </a:p>
        </p:txBody>
      </p:sp>
    </p:spTree>
    <p:extLst>
      <p:ext uri="{BB962C8B-B14F-4D97-AF65-F5344CB8AC3E}">
        <p14:creationId xmlns:p14="http://schemas.microsoft.com/office/powerpoint/2010/main" val="124730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Preparation as a </a:t>
            </a:r>
            <a:br>
              <a:rPr lang="en-US" dirty="0" smtClean="0"/>
            </a:br>
            <a:r>
              <a:rPr lang="en-US" dirty="0" smtClean="0"/>
              <a:t>Marketing Tool (I)</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An exporter that does an excellent  job at preparing documents can get a strategic advantage, as the importer is likely to be able to clear Customs quickly and process payment efficiently if all of the documents are conform.</a:t>
            </a:r>
          </a:p>
          <a:p>
            <a:r>
              <a:rPr lang="en-US" sz="2000" dirty="0" smtClean="0"/>
              <a:t>The </a:t>
            </a:r>
            <a:r>
              <a:rPr lang="en-US" sz="2000" i="1" dirty="0"/>
              <a:t>pro forma</a:t>
            </a:r>
            <a:r>
              <a:rPr lang="en-US" sz="2000" dirty="0"/>
              <a:t> invoice must be a perfect preview of the actual invoice</a:t>
            </a:r>
            <a:r>
              <a:rPr lang="en-US" sz="2000" dirty="0" smtClean="0"/>
              <a:t>.</a:t>
            </a:r>
            <a:endParaRPr lang="en-US" sz="2000" dirty="0"/>
          </a:p>
          <a:p>
            <a:r>
              <a:rPr lang="en-US" sz="2000" dirty="0"/>
              <a:t>The commercial invoice must be clear, detailed, and </a:t>
            </a:r>
            <a:r>
              <a:rPr lang="en-US" sz="2000" dirty="0" smtClean="0"/>
              <a:t>  precise</a:t>
            </a:r>
            <a:r>
              <a:rPr lang="en-US" sz="2000" dirty="0"/>
              <a:t>. It must include all the information that is </a:t>
            </a:r>
            <a:r>
              <a:rPr lang="en-US" sz="2000" dirty="0" smtClean="0"/>
              <a:t>  necessary </a:t>
            </a:r>
            <a:r>
              <a:rPr lang="en-US" sz="2000" dirty="0"/>
              <a:t>for the importer to clear Customs and </a:t>
            </a:r>
            <a:r>
              <a:rPr lang="en-US" sz="2000" dirty="0" smtClean="0"/>
              <a:t>    minimize </a:t>
            </a:r>
            <a:r>
              <a:rPr lang="en-US" sz="2000" dirty="0"/>
              <a:t>the duty that it has to pay. </a:t>
            </a:r>
          </a:p>
          <a:p>
            <a:r>
              <a:rPr lang="en-US" sz="2000" dirty="0" smtClean="0"/>
              <a:t>All </a:t>
            </a:r>
            <a:r>
              <a:rPr lang="en-US" sz="2000" dirty="0"/>
              <a:t>the certificates requested have to be provided, in the manner requested.</a:t>
            </a:r>
          </a:p>
          <a:p>
            <a:pPr marL="0" indent="0">
              <a:buNone/>
            </a:pPr>
            <a:endParaRPr lang="en-US" dirty="0"/>
          </a:p>
        </p:txBody>
      </p:sp>
    </p:spTree>
    <p:extLst>
      <p:ext uri="{BB962C8B-B14F-4D97-AF65-F5344CB8AC3E}">
        <p14:creationId xmlns:p14="http://schemas.microsoft.com/office/powerpoint/2010/main" val="1482816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Preparation as a </a:t>
            </a:r>
            <a:br>
              <a:rPr lang="en-US" dirty="0" smtClean="0"/>
            </a:br>
            <a:r>
              <a:rPr lang="en-US" dirty="0" smtClean="0"/>
              <a:t>Marketing Tool (II)</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
            </a:r>
            <a:endParaRPr lang="en-US" dirty="0"/>
          </a:p>
          <a:p>
            <a:r>
              <a:rPr lang="en-US" sz="2000" dirty="0" smtClean="0"/>
              <a:t>The </a:t>
            </a:r>
            <a:r>
              <a:rPr lang="en-US" sz="2000" dirty="0"/>
              <a:t>correct number of originals and copies of all documents must be prepared or collected</a:t>
            </a:r>
            <a:r>
              <a:rPr lang="en-US" sz="2000" dirty="0" smtClean="0"/>
              <a:t>.</a:t>
            </a:r>
          </a:p>
          <a:p>
            <a:r>
              <a:rPr lang="en-US" sz="2000" dirty="0"/>
              <a:t>The packing list must be prepared carefully and precisely. An incomplete or imprecise packing list increases the probability of a Customs inspection.</a:t>
            </a:r>
          </a:p>
          <a:p>
            <a:r>
              <a:rPr lang="en-US" sz="2000" dirty="0" smtClean="0"/>
              <a:t>The </a:t>
            </a:r>
            <a:r>
              <a:rPr lang="en-US" sz="2000" dirty="0"/>
              <a:t>export paperwork must be prepared and filed correctly and in a timely manner.</a:t>
            </a:r>
          </a:p>
          <a:p>
            <a:endParaRPr lang="en-US" dirty="0"/>
          </a:p>
          <a:p>
            <a:pPr marL="0" indent="0">
              <a:buNone/>
            </a:pPr>
            <a:endParaRPr lang="en-US" dirty="0"/>
          </a:p>
        </p:txBody>
      </p:sp>
    </p:spTree>
    <p:extLst>
      <p:ext uri="{BB962C8B-B14F-4D97-AF65-F5344CB8AC3E}">
        <p14:creationId xmlns:p14="http://schemas.microsoft.com/office/powerpoint/2010/main" val="214396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6758" y="198595"/>
            <a:ext cx="4950908" cy="6406045"/>
          </a:xfrm>
          <a:prstGeom prst="rect">
            <a:avLst/>
          </a:prstGeom>
        </p:spPr>
      </p:pic>
      <p:sp>
        <p:nvSpPr>
          <p:cNvPr id="5" name="TextBox 4"/>
          <p:cNvSpPr txBox="1"/>
          <p:nvPr/>
        </p:nvSpPr>
        <p:spPr>
          <a:xfrm>
            <a:off x="668740" y="5681310"/>
            <a:ext cx="1627369" cy="923330"/>
          </a:xfrm>
          <a:prstGeom prst="rect">
            <a:avLst/>
          </a:prstGeom>
          <a:noFill/>
        </p:spPr>
        <p:txBody>
          <a:bodyPr wrap="none" rtlCol="0">
            <a:spAutoFit/>
          </a:bodyPr>
          <a:lstStyle/>
          <a:p>
            <a:pPr algn="ctr"/>
            <a:r>
              <a:rPr lang="en-US" dirty="0" smtClean="0">
                <a:solidFill>
                  <a:srgbClr val="FFFFFF"/>
                </a:solidFill>
                <a:latin typeface="Lucida Bright" pitchFamily="18" charset="0"/>
              </a:rPr>
              <a:t>A simple </a:t>
            </a:r>
          </a:p>
          <a:p>
            <a:pPr algn="ctr"/>
            <a:r>
              <a:rPr lang="en-US" dirty="0">
                <a:solidFill>
                  <a:srgbClr val="FFFFFF"/>
                </a:solidFill>
                <a:latin typeface="Lucida Bright" pitchFamily="18" charset="0"/>
              </a:rPr>
              <a:t>i</a:t>
            </a:r>
            <a:r>
              <a:rPr lang="en-US" dirty="0" smtClean="0">
                <a:solidFill>
                  <a:srgbClr val="FFFFFF"/>
                </a:solidFill>
                <a:latin typeface="Lucida Bright" pitchFamily="18" charset="0"/>
              </a:rPr>
              <a:t>nternational</a:t>
            </a:r>
          </a:p>
          <a:p>
            <a:pPr algn="ctr"/>
            <a:r>
              <a:rPr lang="en-US" dirty="0" smtClean="0">
                <a:solidFill>
                  <a:srgbClr val="FFFFFF"/>
                </a:solidFill>
                <a:latin typeface="Lucida Bright" pitchFamily="18" charset="0"/>
              </a:rPr>
              <a:t>invoice</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3832745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Invoices</a:t>
            </a:r>
            <a:endParaRPr lang="en-US" dirty="0"/>
          </a:p>
        </p:txBody>
      </p:sp>
      <p:sp>
        <p:nvSpPr>
          <p:cNvPr id="3" name="Content Placeholder 2"/>
          <p:cNvSpPr>
            <a:spLocks noGrp="1"/>
          </p:cNvSpPr>
          <p:nvPr>
            <p:ph idx="1"/>
          </p:nvPr>
        </p:nvSpPr>
        <p:spPr/>
        <p:txBody>
          <a:bodyPr/>
          <a:lstStyle/>
          <a:p>
            <a:r>
              <a:rPr lang="en-US" sz="2000" i="1" dirty="0" smtClean="0"/>
              <a:t>Pro forma</a:t>
            </a:r>
            <a:r>
              <a:rPr lang="en-US" sz="2000" dirty="0" smtClean="0"/>
              <a:t> Invoice</a:t>
            </a:r>
          </a:p>
          <a:p>
            <a:pPr marL="228600" lvl="1" indent="0">
              <a:buNone/>
            </a:pPr>
            <a:r>
              <a:rPr lang="en-US" dirty="0"/>
              <a:t>A quote (preview of the commercial invoice) provided by the exporter to the importer for the purpose of obtaining a letter of credit. </a:t>
            </a:r>
            <a:endParaRPr lang="en-US" i="1" dirty="0" smtClean="0"/>
          </a:p>
          <a:p>
            <a:r>
              <a:rPr lang="en-US" sz="2000" dirty="0" smtClean="0"/>
              <a:t>Consular Invoice</a:t>
            </a:r>
          </a:p>
          <a:p>
            <a:pPr marL="228600" lvl="1" indent="0">
              <a:buNone/>
            </a:pPr>
            <a:r>
              <a:rPr lang="en-US" dirty="0"/>
              <a:t>A commercial invoice that is printed on stationery provided by </a:t>
            </a:r>
            <a:r>
              <a:rPr lang="en-US" dirty="0" smtClean="0"/>
              <a:t>  the </a:t>
            </a:r>
            <a:r>
              <a:rPr lang="en-US" dirty="0"/>
              <a:t>consulate of the country in which the good will be imported.</a:t>
            </a:r>
          </a:p>
          <a:p>
            <a:r>
              <a:rPr lang="en-US" sz="2000" dirty="0" smtClean="0"/>
              <a:t>Specialized Invoice</a:t>
            </a:r>
          </a:p>
          <a:p>
            <a:pPr marL="228600" lvl="1" indent="0">
              <a:buNone/>
            </a:pPr>
            <a:r>
              <a:rPr lang="en-US" dirty="0"/>
              <a:t>Some countries require that invoices be printed on special forms.</a:t>
            </a:r>
            <a:endParaRPr lang="en-US" u="sng" dirty="0"/>
          </a:p>
          <a:p>
            <a:pPr marL="228600" lvl="1" indent="0">
              <a:buNone/>
            </a:pPr>
            <a:endParaRPr lang="en-US" dirty="0" smtClean="0"/>
          </a:p>
        </p:txBody>
      </p:sp>
    </p:spTree>
    <p:extLst>
      <p:ext uri="{BB962C8B-B14F-4D97-AF65-F5344CB8AC3E}">
        <p14:creationId xmlns:p14="http://schemas.microsoft.com/office/powerpoint/2010/main" val="3398889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sp>
        <p:nvSpPr>
          <p:cNvPr id="5" name="Rounded Rectangle 4"/>
          <p:cNvSpPr/>
          <p:nvPr/>
        </p:nvSpPr>
        <p:spPr>
          <a:xfrm>
            <a:off x="1328737" y="2776537"/>
            <a:ext cx="6477000" cy="2514600"/>
          </a:xfrm>
          <a:prstGeom prst="roundRect">
            <a:avLst/>
          </a:prstGeom>
          <a:solidFill>
            <a:schemeClr val="tx2">
              <a:alpha val="50000"/>
            </a:schemeClr>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smtClean="0"/>
              <a:t>Export Country’s Regulations </a:t>
            </a:r>
            <a:endParaRPr lang="en-US" dirty="0"/>
          </a:p>
        </p:txBody>
      </p:sp>
      <p:sp>
        <p:nvSpPr>
          <p:cNvPr id="2" name="Title 1"/>
          <p:cNvSpPr>
            <a:spLocks noGrp="1"/>
          </p:cNvSpPr>
          <p:nvPr>
            <p:ph type="title"/>
          </p:nvPr>
        </p:nvSpPr>
        <p:spPr/>
        <p:txBody>
          <a:bodyPr/>
          <a:lstStyle/>
          <a:p>
            <a:r>
              <a:rPr lang="en-US" dirty="0" smtClean="0"/>
              <a:t>Export Documents</a:t>
            </a:r>
            <a:endParaRPr lang="en-US" dirty="0"/>
          </a:p>
        </p:txBody>
      </p:sp>
      <p:sp>
        <p:nvSpPr>
          <p:cNvPr id="4" name="Rounded Rectangle 3"/>
          <p:cNvSpPr/>
          <p:nvPr/>
        </p:nvSpPr>
        <p:spPr>
          <a:xfrm>
            <a:off x="338137" y="4605337"/>
            <a:ext cx="3733800" cy="990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Shipper’s Export Declaration</a:t>
            </a:r>
          </a:p>
        </p:txBody>
      </p:sp>
      <p:sp>
        <p:nvSpPr>
          <p:cNvPr id="6" name="Rounded Rectangle 5"/>
          <p:cNvSpPr/>
          <p:nvPr/>
        </p:nvSpPr>
        <p:spPr>
          <a:xfrm>
            <a:off x="338137" y="2395537"/>
            <a:ext cx="3733800" cy="990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Export License</a:t>
            </a:r>
          </a:p>
        </p:txBody>
      </p:sp>
      <p:sp>
        <p:nvSpPr>
          <p:cNvPr id="7" name="Rounded Rectangle 6"/>
          <p:cNvSpPr/>
          <p:nvPr/>
        </p:nvSpPr>
        <p:spPr>
          <a:xfrm>
            <a:off x="4910137" y="4605337"/>
            <a:ext cx="3886200" cy="990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Certificate of End-Use</a:t>
            </a:r>
          </a:p>
        </p:txBody>
      </p:sp>
      <p:sp>
        <p:nvSpPr>
          <p:cNvPr id="8" name="Rounded Rectangle 7"/>
          <p:cNvSpPr/>
          <p:nvPr/>
        </p:nvSpPr>
        <p:spPr>
          <a:xfrm>
            <a:off x="4910137" y="2395537"/>
            <a:ext cx="3886200" cy="990600"/>
          </a:xfrm>
          <a:prstGeom prst="roundRect">
            <a:avLst/>
          </a:prstGeom>
          <a:solidFill>
            <a:schemeClr val="bg1"/>
          </a:solidFill>
          <a:ln>
            <a:solidFill>
              <a:schemeClr val="bg1">
                <a:lumMod val="75000"/>
              </a:schemeClr>
            </a:solidFill>
          </a:ln>
          <a:scene3d>
            <a:camera prst="orthographicFront"/>
            <a:lightRig rig="threePt" dir="t">
              <a:rot lat="0" lon="0" rev="1200000"/>
            </a:lightRig>
          </a:scene3d>
          <a:sp3d>
            <a:bevelT w="63500" h="254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srgbClr val="000000"/>
                </a:solidFill>
              </a:rPr>
              <a:t>Destination Control Statement</a:t>
            </a:r>
          </a:p>
        </p:txBody>
      </p:sp>
    </p:spTree>
    <p:extLst>
      <p:ext uri="{BB962C8B-B14F-4D97-AF65-F5344CB8AC3E}">
        <p14:creationId xmlns:p14="http://schemas.microsoft.com/office/powerpoint/2010/main" val="294949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Export License</a:t>
            </a:r>
            <a:endParaRPr lang="en-US" dirty="0"/>
          </a:p>
        </p:txBody>
      </p:sp>
      <p:sp>
        <p:nvSpPr>
          <p:cNvPr id="3" name="Content Placeholder 2"/>
          <p:cNvSpPr>
            <a:spLocks noGrp="1"/>
          </p:cNvSpPr>
          <p:nvPr>
            <p:ph idx="1"/>
          </p:nvPr>
        </p:nvSpPr>
        <p:spPr/>
        <p:txBody>
          <a:bodyPr/>
          <a:lstStyle/>
          <a:p>
            <a:pPr marL="0" indent="0">
              <a:buNone/>
            </a:pPr>
            <a:r>
              <a:rPr lang="en-US" sz="2000" dirty="0"/>
              <a:t>An export license is an express authorization by a given country’s government to export a specific product before it is shipped. </a:t>
            </a:r>
          </a:p>
          <a:p>
            <a:pPr marL="0" indent="0">
              <a:buNone/>
            </a:pPr>
            <a:r>
              <a:rPr lang="en-US" sz="2000" dirty="0" smtClean="0"/>
              <a:t>What </a:t>
            </a:r>
            <a:r>
              <a:rPr lang="en-US" sz="2000" dirty="0"/>
              <a:t>types of products need an export license? </a:t>
            </a:r>
            <a:endParaRPr lang="en-US" sz="2000" dirty="0" smtClean="0"/>
          </a:p>
          <a:p>
            <a:pPr marL="0" indent="0">
              <a:buNone/>
            </a:pPr>
            <a:r>
              <a:rPr lang="en-US" sz="2000" dirty="0" smtClean="0"/>
              <a:t>Depending </a:t>
            </a:r>
            <a:r>
              <a:rPr lang="en-US" sz="2000" dirty="0"/>
              <a:t>on the country of export, it could be</a:t>
            </a:r>
            <a:r>
              <a:rPr lang="en-US" sz="2000" dirty="0" smtClean="0"/>
              <a:t>:</a:t>
            </a:r>
            <a:endParaRPr lang="en-US" sz="2000" dirty="0"/>
          </a:p>
          <a:p>
            <a:pPr marL="742950" lvl="1" indent="-285750"/>
            <a:r>
              <a:rPr lang="en-US" sz="2000" dirty="0"/>
              <a:t>National treasures, antiques, or works of art</a:t>
            </a:r>
          </a:p>
          <a:p>
            <a:pPr marL="742950" lvl="1" indent="-285750"/>
            <a:r>
              <a:rPr lang="en-US" sz="2000" dirty="0"/>
              <a:t>Products put under control for political or military purposes</a:t>
            </a:r>
          </a:p>
          <a:p>
            <a:pPr marL="742950" lvl="1" indent="-285750"/>
            <a:r>
              <a:rPr lang="en-US" sz="2000" dirty="0"/>
              <a:t>Scarce natural resources</a:t>
            </a:r>
          </a:p>
          <a:p>
            <a:endParaRPr lang="en-US" dirty="0"/>
          </a:p>
        </p:txBody>
      </p:sp>
    </p:spTree>
    <p:extLst>
      <p:ext uri="{BB962C8B-B14F-4D97-AF65-F5344CB8AC3E}">
        <p14:creationId xmlns:p14="http://schemas.microsoft.com/office/powerpoint/2010/main" val="3731403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4B59"/>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59" y="554200"/>
            <a:ext cx="4498704" cy="5838089"/>
          </a:xfrm>
          <a:prstGeom prst="rect">
            <a:avLst/>
          </a:prstGeom>
        </p:spPr>
      </p:pic>
      <p:sp>
        <p:nvSpPr>
          <p:cNvPr id="5" name="TextBox 4"/>
          <p:cNvSpPr txBox="1"/>
          <p:nvPr/>
        </p:nvSpPr>
        <p:spPr>
          <a:xfrm>
            <a:off x="6380750" y="554200"/>
            <a:ext cx="1934985" cy="1477328"/>
          </a:xfrm>
          <a:prstGeom prst="rect">
            <a:avLst/>
          </a:prstGeom>
          <a:noFill/>
        </p:spPr>
        <p:txBody>
          <a:bodyPr wrap="square" rtlCol="0">
            <a:spAutoFit/>
          </a:bodyPr>
          <a:lstStyle/>
          <a:p>
            <a:pPr algn="ctr"/>
            <a:r>
              <a:rPr lang="en-US" dirty="0" smtClean="0">
                <a:solidFill>
                  <a:srgbClr val="FFFFFF"/>
                </a:solidFill>
                <a:latin typeface="Lucida Bright" pitchFamily="18" charset="0"/>
              </a:rPr>
              <a:t>An Export License from the Timber Board in Malaysia</a:t>
            </a:r>
            <a:endParaRPr lang="en-US" dirty="0">
              <a:solidFill>
                <a:srgbClr val="FFFFFF"/>
              </a:solidFill>
              <a:latin typeface="Lucida Bright" pitchFamily="18" charset="0"/>
            </a:endParaRPr>
          </a:p>
        </p:txBody>
      </p:sp>
    </p:spTree>
    <p:extLst>
      <p:ext uri="{BB962C8B-B14F-4D97-AF65-F5344CB8AC3E}">
        <p14:creationId xmlns:p14="http://schemas.microsoft.com/office/powerpoint/2010/main" val="2491035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hapter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apter8.potx" id="{02F2D07D-125F-46E1-8F82-90BDAF79B768}" vid="{4F54A1E6-E72B-474A-9014-A2802960A6B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921</TotalTime>
  <Words>3125</Words>
  <Application>Microsoft Office PowerPoint</Application>
  <PresentationFormat>On-screen Show (4:3)</PresentationFormat>
  <Paragraphs>235</Paragraphs>
  <Slides>49</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49</vt:i4>
      </vt:variant>
    </vt:vector>
  </HeadingPairs>
  <TitlesOfParts>
    <vt:vector size="57" baseType="lpstr">
      <vt:lpstr>Arial</vt:lpstr>
      <vt:lpstr>Calibri</vt:lpstr>
      <vt:lpstr>Lucida Bright</vt:lpstr>
      <vt:lpstr>Office Theme</vt:lpstr>
      <vt:lpstr>Office Theme</vt:lpstr>
      <vt:lpstr>Office Theme</vt:lpstr>
      <vt:lpstr>Office Theme</vt:lpstr>
      <vt:lpstr>chapter9</vt:lpstr>
      <vt:lpstr>Chapter 9 International Documents</vt:lpstr>
      <vt:lpstr>International Documents</vt:lpstr>
      <vt:lpstr>Documentation Requirements</vt:lpstr>
      <vt:lpstr>Invoices</vt:lpstr>
      <vt:lpstr>PowerPoint Presentation</vt:lpstr>
      <vt:lpstr>Other Invoices</vt:lpstr>
      <vt:lpstr>Export Documents</vt:lpstr>
      <vt:lpstr>Export License</vt:lpstr>
      <vt:lpstr>PowerPoint Presentation</vt:lpstr>
      <vt:lpstr>U.S. Export Controls</vt:lpstr>
      <vt:lpstr>U.S. Export Controls—Product</vt:lpstr>
      <vt:lpstr>U.S. Export Controls—Person or Entity</vt:lpstr>
      <vt:lpstr>U.S. Export Controls—Country</vt:lpstr>
      <vt:lpstr>Destination Control Statement</vt:lpstr>
      <vt:lpstr>Export Electronic Information</vt:lpstr>
      <vt:lpstr>End-Use Certificate</vt:lpstr>
      <vt:lpstr>Export Taxes and Quotas</vt:lpstr>
      <vt:lpstr>Import Documents</vt:lpstr>
      <vt:lpstr>Origin of the Goods</vt:lpstr>
      <vt:lpstr>PowerPoint Presentation</vt:lpstr>
      <vt:lpstr>PowerPoint Presentation</vt:lpstr>
      <vt:lpstr>Inspection of the Goods</vt:lpstr>
      <vt:lpstr>PowerPoint Presentation</vt:lpstr>
      <vt:lpstr>PowerPoint Presentation</vt:lpstr>
      <vt:lpstr>PowerPoint Presentation</vt:lpstr>
      <vt:lpstr>Conformity of the Goods</vt:lpstr>
      <vt:lpstr>PowerPoint Presentation</vt:lpstr>
      <vt:lpstr>PowerPoint Presentation</vt:lpstr>
      <vt:lpstr>Certificate of Insurance</vt:lpstr>
      <vt:lpstr>PowerPoint Presentation</vt:lpstr>
      <vt:lpstr>Other Import Documents</vt:lpstr>
      <vt:lpstr>Transport Documents</vt:lpstr>
      <vt:lpstr>Bill of Lading</vt:lpstr>
      <vt:lpstr>Bill of Lading as a Contract of Carriage</vt:lpstr>
      <vt:lpstr>Bill of Lading as a Receipt for the Goods</vt:lpstr>
      <vt:lpstr>Bill of Lading as a Certificate of Title</vt:lpstr>
      <vt:lpstr>Types of Bills of Lading</vt:lpstr>
      <vt:lpstr>PowerPoint Presentation</vt:lpstr>
      <vt:lpstr>PowerPoint Presentation</vt:lpstr>
      <vt:lpstr>Charter Party</vt:lpstr>
      <vt:lpstr>Aircraft Leases (I) </vt:lpstr>
      <vt:lpstr>Aircraft Leases (II)</vt:lpstr>
      <vt:lpstr>Packing List and Manifest</vt:lpstr>
      <vt:lpstr>Shipper’s Letter of Instruction</vt:lpstr>
      <vt:lpstr>Dangerous Goods</vt:lpstr>
      <vt:lpstr>Electronic Data Interchange (EDI)</vt:lpstr>
      <vt:lpstr>Electronic Data Interchange (EDI)</vt:lpstr>
      <vt:lpstr>Document Preparation as a  Marketing Tool (I)</vt:lpstr>
      <vt:lpstr>Document Preparation as a  Marketing Tool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International Trade</dc:title>
  <dc:creator>Pierre</dc:creator>
  <cp:lastModifiedBy>Pierre David</cp:lastModifiedBy>
  <cp:revision>33</cp:revision>
  <dcterms:created xsi:type="dcterms:W3CDTF">2013-08-07T18:50:55Z</dcterms:created>
  <dcterms:modified xsi:type="dcterms:W3CDTF">2017-06-12T13:29:38Z</dcterms:modified>
</cp:coreProperties>
</file>