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6" r:id="rId1"/>
    <p:sldMasterId id="2147483799" r:id="rId2"/>
    <p:sldMasterId id="2147483811" r:id="rId3"/>
    <p:sldMasterId id="2147483824" r:id="rId4"/>
    <p:sldMasterId id="2147483848" r:id="rId5"/>
  </p:sldMasterIdLst>
  <p:sldIdLst>
    <p:sldId id="25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2" r:id="rId49"/>
    <p:sldId id="301" r:id="rId50"/>
    <p:sldId id="303" r:id="rId51"/>
    <p:sldId id="304" r:id="rId52"/>
    <p:sldId id="305" r:id="rId53"/>
    <p:sldId id="306" r:id="rId54"/>
    <p:sldId id="307" r:id="rId55"/>
    <p:sldId id="308" r:id="rId56"/>
    <p:sldId id="309" r:id="rId57"/>
    <p:sldId id="310" r:id="rId58"/>
    <p:sldId id="311" r:id="rId59"/>
    <p:sldId id="312" r:id="rId60"/>
    <p:sldId id="313"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4B59"/>
    <a:srgbClr val="FFFF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8" d="100"/>
          <a:sy n="118" d="100"/>
        </p:scale>
        <p:origin x="68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9405A9-FF53-4653-B6FF-AB8AFD0A7E7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30C8414-E3C5-450F-AF0C-612B12086DB5}">
      <dgm:prSet phldrT="[Text]"/>
      <dgm:spPr>
        <a:solidFill>
          <a:schemeClr val="tx2">
            <a:lumMod val="75000"/>
          </a:schemeClr>
        </a:solidFill>
      </dgm:spPr>
      <dgm:t>
        <a:bodyPr/>
        <a:lstStyle/>
        <a:p>
          <a:r>
            <a:rPr lang="en-US" dirty="0" smtClean="0"/>
            <a:t>Hard Currency</a:t>
          </a:r>
          <a:endParaRPr lang="en-US" dirty="0"/>
        </a:p>
      </dgm:t>
    </dgm:pt>
    <dgm:pt modelId="{F1C1033B-4C73-4311-8025-B658EB02F6CF}" type="parTrans" cxnId="{F37B8553-7EFD-43BB-AF7A-69DCFEAA3894}">
      <dgm:prSet/>
      <dgm:spPr/>
      <dgm:t>
        <a:bodyPr/>
        <a:lstStyle/>
        <a:p>
          <a:endParaRPr lang="en-US"/>
        </a:p>
      </dgm:t>
    </dgm:pt>
    <dgm:pt modelId="{CA591CCF-4B8A-4472-BA13-C53978C26678}" type="sibTrans" cxnId="{F37B8553-7EFD-43BB-AF7A-69DCFEAA3894}">
      <dgm:prSet/>
      <dgm:spPr/>
      <dgm:t>
        <a:bodyPr/>
        <a:lstStyle/>
        <a:p>
          <a:endParaRPr lang="en-US"/>
        </a:p>
      </dgm:t>
    </dgm:pt>
    <dgm:pt modelId="{52EE0C78-8113-462A-8C0B-12CC52080226}">
      <dgm:prSet phldrT="[Text]"/>
      <dgm:spPr>
        <a:solidFill>
          <a:schemeClr val="accent5">
            <a:lumMod val="20000"/>
            <a:lumOff val="80000"/>
            <a:alpha val="90000"/>
          </a:schemeClr>
        </a:solidFill>
        <a:ln>
          <a:solidFill>
            <a:schemeClr val="accent5">
              <a:lumMod val="75000"/>
              <a:alpha val="90000"/>
            </a:schemeClr>
          </a:solidFill>
        </a:ln>
      </dgm:spPr>
      <dgm:t>
        <a:bodyPr/>
        <a:lstStyle/>
        <a:p>
          <a:r>
            <a:rPr lang="en-US" dirty="0" smtClean="0"/>
            <a:t>A currency that can easily be converted to another currency</a:t>
          </a:r>
          <a:endParaRPr lang="en-US" dirty="0"/>
        </a:p>
      </dgm:t>
    </dgm:pt>
    <dgm:pt modelId="{6FD98C8B-D7B2-4A94-A0DB-D1E57EA3036E}" type="parTrans" cxnId="{7FC67407-4D37-4CDD-BEB8-91C7D9DD62FE}">
      <dgm:prSet/>
      <dgm:spPr/>
      <dgm:t>
        <a:bodyPr/>
        <a:lstStyle/>
        <a:p>
          <a:endParaRPr lang="en-US"/>
        </a:p>
      </dgm:t>
    </dgm:pt>
    <dgm:pt modelId="{63DA6C19-85F1-4250-BF8E-17DAAA2D9934}" type="sibTrans" cxnId="{7FC67407-4D37-4CDD-BEB8-91C7D9DD62FE}">
      <dgm:prSet/>
      <dgm:spPr/>
      <dgm:t>
        <a:bodyPr/>
        <a:lstStyle/>
        <a:p>
          <a:endParaRPr lang="en-US"/>
        </a:p>
      </dgm:t>
    </dgm:pt>
    <dgm:pt modelId="{904878CD-18EA-4C69-A3BE-BEA274DB6B18}">
      <dgm:prSet phldrT="[Text]"/>
      <dgm:spPr>
        <a:solidFill>
          <a:schemeClr val="tx2">
            <a:lumMod val="75000"/>
          </a:schemeClr>
        </a:solidFill>
      </dgm:spPr>
      <dgm:t>
        <a:bodyPr/>
        <a:lstStyle/>
        <a:p>
          <a:r>
            <a:rPr lang="en-US" dirty="0" smtClean="0"/>
            <a:t>Convertible Currency</a:t>
          </a:r>
          <a:endParaRPr lang="en-US" dirty="0"/>
        </a:p>
      </dgm:t>
    </dgm:pt>
    <dgm:pt modelId="{72CB6449-A678-457F-A52A-07EFC40435A2}" type="parTrans" cxnId="{CED781F4-329F-4080-A006-C31A3DE0DF0C}">
      <dgm:prSet/>
      <dgm:spPr/>
      <dgm:t>
        <a:bodyPr/>
        <a:lstStyle/>
        <a:p>
          <a:endParaRPr lang="en-US"/>
        </a:p>
      </dgm:t>
    </dgm:pt>
    <dgm:pt modelId="{F5C41BDC-4998-4214-9ABC-A41967BEE844}" type="sibTrans" cxnId="{CED781F4-329F-4080-A006-C31A3DE0DF0C}">
      <dgm:prSet/>
      <dgm:spPr/>
      <dgm:t>
        <a:bodyPr/>
        <a:lstStyle/>
        <a:p>
          <a:endParaRPr lang="en-US"/>
        </a:p>
      </dgm:t>
    </dgm:pt>
    <dgm:pt modelId="{C16E95AE-2B98-4FE0-BBB3-C897C3531F6A}">
      <dgm:prSet phldrT="[Text]"/>
      <dgm:spPr>
        <a:solidFill>
          <a:schemeClr val="accent5">
            <a:lumMod val="20000"/>
            <a:lumOff val="80000"/>
            <a:alpha val="90000"/>
          </a:schemeClr>
        </a:solidFill>
        <a:ln>
          <a:solidFill>
            <a:schemeClr val="accent5">
              <a:lumMod val="75000"/>
              <a:alpha val="90000"/>
            </a:schemeClr>
          </a:solidFill>
        </a:ln>
      </dgm:spPr>
      <dgm:t>
        <a:bodyPr/>
        <a:lstStyle/>
        <a:p>
          <a:r>
            <a:rPr lang="en-US" dirty="0" smtClean="0"/>
            <a:t>A currency that can be converted to another currency</a:t>
          </a:r>
          <a:endParaRPr lang="en-US" dirty="0"/>
        </a:p>
      </dgm:t>
    </dgm:pt>
    <dgm:pt modelId="{8F8C90F1-E268-4D55-A57E-DABC358C9CEE}" type="parTrans" cxnId="{98411047-122B-4426-97BD-FD25DC2171A6}">
      <dgm:prSet/>
      <dgm:spPr/>
      <dgm:t>
        <a:bodyPr/>
        <a:lstStyle/>
        <a:p>
          <a:endParaRPr lang="en-US"/>
        </a:p>
      </dgm:t>
    </dgm:pt>
    <dgm:pt modelId="{D261C2AF-3395-4FE3-9B17-3666052909F3}" type="sibTrans" cxnId="{98411047-122B-4426-97BD-FD25DC2171A6}">
      <dgm:prSet/>
      <dgm:spPr/>
      <dgm:t>
        <a:bodyPr/>
        <a:lstStyle/>
        <a:p>
          <a:endParaRPr lang="en-US"/>
        </a:p>
      </dgm:t>
    </dgm:pt>
    <dgm:pt modelId="{1FE48B6D-936C-454F-8C94-0A5ADF8396D1}">
      <dgm:prSet phldrT="[Text]"/>
      <dgm:spPr>
        <a:solidFill>
          <a:schemeClr val="tx2">
            <a:lumMod val="75000"/>
          </a:schemeClr>
        </a:solidFill>
      </dgm:spPr>
      <dgm:t>
        <a:bodyPr/>
        <a:lstStyle/>
        <a:p>
          <a:r>
            <a:rPr lang="en-US" dirty="0" smtClean="0"/>
            <a:t>Soft Currency</a:t>
          </a:r>
          <a:endParaRPr lang="en-US" dirty="0"/>
        </a:p>
      </dgm:t>
    </dgm:pt>
    <dgm:pt modelId="{3BC3A845-C9B7-4C66-86EB-3800AB5D05CF}" type="parTrans" cxnId="{569D686E-57E6-46D0-8CA6-03478A463524}">
      <dgm:prSet/>
      <dgm:spPr/>
      <dgm:t>
        <a:bodyPr/>
        <a:lstStyle/>
        <a:p>
          <a:endParaRPr lang="en-US"/>
        </a:p>
      </dgm:t>
    </dgm:pt>
    <dgm:pt modelId="{A1E97FE1-8C55-4299-9ADA-A5B66BE0623D}" type="sibTrans" cxnId="{569D686E-57E6-46D0-8CA6-03478A463524}">
      <dgm:prSet/>
      <dgm:spPr/>
      <dgm:t>
        <a:bodyPr/>
        <a:lstStyle/>
        <a:p>
          <a:endParaRPr lang="en-US"/>
        </a:p>
      </dgm:t>
    </dgm:pt>
    <dgm:pt modelId="{F951B9EE-F7CB-4BF4-A866-DA289AD0A343}">
      <dgm:prSet phldrT="[Text]"/>
      <dgm:spPr>
        <a:solidFill>
          <a:schemeClr val="accent5">
            <a:lumMod val="20000"/>
            <a:lumOff val="80000"/>
            <a:alpha val="90000"/>
          </a:schemeClr>
        </a:solidFill>
        <a:ln>
          <a:solidFill>
            <a:schemeClr val="accent5">
              <a:lumMod val="75000"/>
              <a:alpha val="90000"/>
            </a:schemeClr>
          </a:solidFill>
        </a:ln>
      </dgm:spPr>
      <dgm:t>
        <a:bodyPr/>
        <a:lstStyle/>
        <a:p>
          <a:r>
            <a:rPr lang="en-US" dirty="0" smtClean="0"/>
            <a:t>A currency that cannot be easily converted into another currency</a:t>
          </a:r>
          <a:endParaRPr lang="en-US" dirty="0"/>
        </a:p>
      </dgm:t>
    </dgm:pt>
    <dgm:pt modelId="{C83AEFFE-2905-4106-ADFE-9B5C1A167FBD}" type="parTrans" cxnId="{F93B8323-FC51-4F3A-B208-3529F133D480}">
      <dgm:prSet/>
      <dgm:spPr/>
      <dgm:t>
        <a:bodyPr/>
        <a:lstStyle/>
        <a:p>
          <a:endParaRPr lang="en-US"/>
        </a:p>
      </dgm:t>
    </dgm:pt>
    <dgm:pt modelId="{35AFD1C1-421E-4707-837F-395CD8A53FD6}" type="sibTrans" cxnId="{F93B8323-FC51-4F3A-B208-3529F133D480}">
      <dgm:prSet/>
      <dgm:spPr/>
      <dgm:t>
        <a:bodyPr/>
        <a:lstStyle/>
        <a:p>
          <a:endParaRPr lang="en-US"/>
        </a:p>
      </dgm:t>
    </dgm:pt>
    <dgm:pt modelId="{3A03D87F-7F96-4F32-907A-B5C9BAA7416C}">
      <dgm:prSet phldrT="[Text]"/>
      <dgm:spPr>
        <a:solidFill>
          <a:schemeClr val="tx2">
            <a:lumMod val="75000"/>
            <a:alpha val="90000"/>
          </a:schemeClr>
        </a:solidFill>
        <a:ln>
          <a:solidFill>
            <a:schemeClr val="tx1">
              <a:lumMod val="40000"/>
              <a:lumOff val="60000"/>
              <a:alpha val="90000"/>
            </a:schemeClr>
          </a:solidFill>
        </a:ln>
      </dgm:spPr>
      <dgm:t>
        <a:bodyPr/>
        <a:lstStyle/>
        <a:p>
          <a:r>
            <a:rPr lang="en-US" dirty="0" smtClean="0"/>
            <a:t>Inconvertible Currency</a:t>
          </a:r>
          <a:endParaRPr lang="en-US" dirty="0"/>
        </a:p>
      </dgm:t>
    </dgm:pt>
    <dgm:pt modelId="{5284EDDF-CDC1-45AC-BD09-36A3FF1A8B0B}" type="parTrans" cxnId="{BD23E8DB-E47B-4ADA-99D0-17EE6B1C9F91}">
      <dgm:prSet/>
      <dgm:spPr/>
      <dgm:t>
        <a:bodyPr/>
        <a:lstStyle/>
        <a:p>
          <a:endParaRPr lang="en-US"/>
        </a:p>
      </dgm:t>
    </dgm:pt>
    <dgm:pt modelId="{4F193E11-C128-44DE-A45F-A14A0E2F3E00}" type="sibTrans" cxnId="{BD23E8DB-E47B-4ADA-99D0-17EE6B1C9F91}">
      <dgm:prSet/>
      <dgm:spPr/>
      <dgm:t>
        <a:bodyPr/>
        <a:lstStyle/>
        <a:p>
          <a:endParaRPr lang="en-US"/>
        </a:p>
      </dgm:t>
    </dgm:pt>
    <dgm:pt modelId="{4FCB9E60-1160-4456-A171-378B99DCECB7}">
      <dgm:prSet phldrT="[Text]"/>
      <dgm:spPr>
        <a:solidFill>
          <a:schemeClr val="accent5">
            <a:lumMod val="20000"/>
            <a:lumOff val="80000"/>
            <a:alpha val="90000"/>
          </a:schemeClr>
        </a:solidFill>
        <a:ln>
          <a:solidFill>
            <a:schemeClr val="accent5">
              <a:lumMod val="75000"/>
              <a:alpha val="90000"/>
            </a:schemeClr>
          </a:solidFill>
        </a:ln>
      </dgm:spPr>
      <dgm:t>
        <a:bodyPr/>
        <a:lstStyle/>
        <a:p>
          <a:r>
            <a:rPr lang="en-US" dirty="0" smtClean="0"/>
            <a:t>A currency that cannot be converted into another currency</a:t>
          </a:r>
          <a:endParaRPr lang="en-US" dirty="0"/>
        </a:p>
      </dgm:t>
    </dgm:pt>
    <dgm:pt modelId="{88509AD6-4F49-4FBE-B47D-18357F24F64E}" type="parTrans" cxnId="{8B530EE0-239C-49A8-999D-8DF9640A6578}">
      <dgm:prSet/>
      <dgm:spPr/>
      <dgm:t>
        <a:bodyPr/>
        <a:lstStyle/>
        <a:p>
          <a:endParaRPr lang="en-US"/>
        </a:p>
      </dgm:t>
    </dgm:pt>
    <dgm:pt modelId="{A1FBAA95-E5A9-46FB-AA95-1F5BC206689B}" type="sibTrans" cxnId="{8B530EE0-239C-49A8-999D-8DF9640A6578}">
      <dgm:prSet/>
      <dgm:spPr/>
      <dgm:t>
        <a:bodyPr/>
        <a:lstStyle/>
        <a:p>
          <a:endParaRPr lang="en-US"/>
        </a:p>
      </dgm:t>
    </dgm:pt>
    <dgm:pt modelId="{DE3D2C86-F785-442C-B486-FD60D601354B}" type="pres">
      <dgm:prSet presAssocID="{419405A9-FF53-4653-B6FF-AB8AFD0A7E72}" presName="Name0" presStyleCnt="0">
        <dgm:presLayoutVars>
          <dgm:dir/>
          <dgm:animLvl val="lvl"/>
          <dgm:resizeHandles val="exact"/>
        </dgm:presLayoutVars>
      </dgm:prSet>
      <dgm:spPr/>
      <dgm:t>
        <a:bodyPr/>
        <a:lstStyle/>
        <a:p>
          <a:endParaRPr lang="en-US"/>
        </a:p>
      </dgm:t>
    </dgm:pt>
    <dgm:pt modelId="{9F6F5964-FD4F-4CFA-8347-B874115281AD}" type="pres">
      <dgm:prSet presAssocID="{B30C8414-E3C5-450F-AF0C-612B12086DB5}" presName="linNode" presStyleCnt="0"/>
      <dgm:spPr/>
    </dgm:pt>
    <dgm:pt modelId="{7272F859-C9E2-4452-83C2-46B26AE7C5F6}" type="pres">
      <dgm:prSet presAssocID="{B30C8414-E3C5-450F-AF0C-612B12086DB5}" presName="parentText" presStyleLbl="node1" presStyleIdx="0" presStyleCnt="4">
        <dgm:presLayoutVars>
          <dgm:chMax val="1"/>
          <dgm:bulletEnabled val="1"/>
        </dgm:presLayoutVars>
      </dgm:prSet>
      <dgm:spPr/>
      <dgm:t>
        <a:bodyPr/>
        <a:lstStyle/>
        <a:p>
          <a:endParaRPr lang="en-US"/>
        </a:p>
      </dgm:t>
    </dgm:pt>
    <dgm:pt modelId="{30C124A3-A8D1-4821-A64F-9C6666DC1453}" type="pres">
      <dgm:prSet presAssocID="{B30C8414-E3C5-450F-AF0C-612B12086DB5}" presName="descendantText" presStyleLbl="alignAccFollowNode1" presStyleIdx="0" presStyleCnt="4">
        <dgm:presLayoutVars>
          <dgm:bulletEnabled val="1"/>
        </dgm:presLayoutVars>
      </dgm:prSet>
      <dgm:spPr/>
      <dgm:t>
        <a:bodyPr/>
        <a:lstStyle/>
        <a:p>
          <a:endParaRPr lang="en-US"/>
        </a:p>
      </dgm:t>
    </dgm:pt>
    <dgm:pt modelId="{EB5B880F-5543-41CF-BBEF-40785628133B}" type="pres">
      <dgm:prSet presAssocID="{CA591CCF-4B8A-4472-BA13-C53978C26678}" presName="sp" presStyleCnt="0"/>
      <dgm:spPr/>
    </dgm:pt>
    <dgm:pt modelId="{02D57FDA-6C7E-41F9-B974-7C7D524D62A2}" type="pres">
      <dgm:prSet presAssocID="{904878CD-18EA-4C69-A3BE-BEA274DB6B18}" presName="linNode" presStyleCnt="0"/>
      <dgm:spPr/>
    </dgm:pt>
    <dgm:pt modelId="{0F61292F-D6A0-4C39-ACE7-02B40A58888C}" type="pres">
      <dgm:prSet presAssocID="{904878CD-18EA-4C69-A3BE-BEA274DB6B18}" presName="parentText" presStyleLbl="node1" presStyleIdx="1" presStyleCnt="4">
        <dgm:presLayoutVars>
          <dgm:chMax val="1"/>
          <dgm:bulletEnabled val="1"/>
        </dgm:presLayoutVars>
      </dgm:prSet>
      <dgm:spPr/>
      <dgm:t>
        <a:bodyPr/>
        <a:lstStyle/>
        <a:p>
          <a:endParaRPr lang="en-US"/>
        </a:p>
      </dgm:t>
    </dgm:pt>
    <dgm:pt modelId="{D0D2A9C7-149A-4CF3-A62D-7EFAD5571A72}" type="pres">
      <dgm:prSet presAssocID="{904878CD-18EA-4C69-A3BE-BEA274DB6B18}" presName="descendantText" presStyleLbl="alignAccFollowNode1" presStyleIdx="1" presStyleCnt="4">
        <dgm:presLayoutVars>
          <dgm:bulletEnabled val="1"/>
        </dgm:presLayoutVars>
      </dgm:prSet>
      <dgm:spPr/>
      <dgm:t>
        <a:bodyPr/>
        <a:lstStyle/>
        <a:p>
          <a:endParaRPr lang="en-US"/>
        </a:p>
      </dgm:t>
    </dgm:pt>
    <dgm:pt modelId="{2CD2C7D2-A9BD-4924-843C-354CA3BD3AA4}" type="pres">
      <dgm:prSet presAssocID="{F5C41BDC-4998-4214-9ABC-A41967BEE844}" presName="sp" presStyleCnt="0"/>
      <dgm:spPr/>
    </dgm:pt>
    <dgm:pt modelId="{F2CE4C0B-116D-4A4D-B2B3-3CDF5395FC2F}" type="pres">
      <dgm:prSet presAssocID="{1FE48B6D-936C-454F-8C94-0A5ADF8396D1}" presName="linNode" presStyleCnt="0"/>
      <dgm:spPr/>
    </dgm:pt>
    <dgm:pt modelId="{1A202AC7-37F7-4925-9EA3-8F43EBDBE784}" type="pres">
      <dgm:prSet presAssocID="{1FE48B6D-936C-454F-8C94-0A5ADF8396D1}" presName="parentText" presStyleLbl="node1" presStyleIdx="2" presStyleCnt="4">
        <dgm:presLayoutVars>
          <dgm:chMax val="1"/>
          <dgm:bulletEnabled val="1"/>
        </dgm:presLayoutVars>
      </dgm:prSet>
      <dgm:spPr/>
      <dgm:t>
        <a:bodyPr/>
        <a:lstStyle/>
        <a:p>
          <a:endParaRPr lang="en-US"/>
        </a:p>
      </dgm:t>
    </dgm:pt>
    <dgm:pt modelId="{5B444C3F-982D-413C-975A-637141179BBD}" type="pres">
      <dgm:prSet presAssocID="{1FE48B6D-936C-454F-8C94-0A5ADF8396D1}" presName="descendantText" presStyleLbl="alignAccFollowNode1" presStyleIdx="2" presStyleCnt="4">
        <dgm:presLayoutVars>
          <dgm:bulletEnabled val="1"/>
        </dgm:presLayoutVars>
      </dgm:prSet>
      <dgm:spPr/>
      <dgm:t>
        <a:bodyPr/>
        <a:lstStyle/>
        <a:p>
          <a:endParaRPr lang="en-US"/>
        </a:p>
      </dgm:t>
    </dgm:pt>
    <dgm:pt modelId="{5BB2A6B0-E89C-4799-BD86-60FE534ED875}" type="pres">
      <dgm:prSet presAssocID="{A1E97FE1-8C55-4299-9ADA-A5B66BE0623D}" presName="sp" presStyleCnt="0"/>
      <dgm:spPr/>
    </dgm:pt>
    <dgm:pt modelId="{1C7A9368-F668-4B09-B695-26DB9DD668CF}" type="pres">
      <dgm:prSet presAssocID="{3A03D87F-7F96-4F32-907A-B5C9BAA7416C}" presName="linNode" presStyleCnt="0"/>
      <dgm:spPr/>
    </dgm:pt>
    <dgm:pt modelId="{E53A6E86-EC04-4C02-A640-3683F4598A66}" type="pres">
      <dgm:prSet presAssocID="{3A03D87F-7F96-4F32-907A-B5C9BAA7416C}" presName="parentText" presStyleLbl="node1" presStyleIdx="3" presStyleCnt="4">
        <dgm:presLayoutVars>
          <dgm:chMax val="1"/>
          <dgm:bulletEnabled val="1"/>
        </dgm:presLayoutVars>
      </dgm:prSet>
      <dgm:spPr/>
      <dgm:t>
        <a:bodyPr/>
        <a:lstStyle/>
        <a:p>
          <a:endParaRPr lang="en-US"/>
        </a:p>
      </dgm:t>
    </dgm:pt>
    <dgm:pt modelId="{A9B11F1B-5CA1-4AA7-8841-EF2CE3F43CD4}" type="pres">
      <dgm:prSet presAssocID="{3A03D87F-7F96-4F32-907A-B5C9BAA7416C}" presName="descendantText" presStyleLbl="alignAccFollowNode1" presStyleIdx="3" presStyleCnt="4">
        <dgm:presLayoutVars>
          <dgm:bulletEnabled val="1"/>
        </dgm:presLayoutVars>
      </dgm:prSet>
      <dgm:spPr/>
      <dgm:t>
        <a:bodyPr/>
        <a:lstStyle/>
        <a:p>
          <a:endParaRPr lang="en-US"/>
        </a:p>
      </dgm:t>
    </dgm:pt>
  </dgm:ptLst>
  <dgm:cxnLst>
    <dgm:cxn modelId="{1800DFFC-9153-40FF-9284-A8BD63C9DB8E}" type="presOf" srcId="{52EE0C78-8113-462A-8C0B-12CC52080226}" destId="{30C124A3-A8D1-4821-A64F-9C6666DC1453}" srcOrd="0" destOrd="0" presId="urn:microsoft.com/office/officeart/2005/8/layout/vList5"/>
    <dgm:cxn modelId="{84E784E2-922B-4A26-B94B-C5478589A3ED}" type="presOf" srcId="{F951B9EE-F7CB-4BF4-A866-DA289AD0A343}" destId="{5B444C3F-982D-413C-975A-637141179BBD}" srcOrd="0" destOrd="0" presId="urn:microsoft.com/office/officeart/2005/8/layout/vList5"/>
    <dgm:cxn modelId="{4616C694-D0E7-4C74-935D-2239620DFECA}" type="presOf" srcId="{904878CD-18EA-4C69-A3BE-BEA274DB6B18}" destId="{0F61292F-D6A0-4C39-ACE7-02B40A58888C}" srcOrd="0" destOrd="0" presId="urn:microsoft.com/office/officeart/2005/8/layout/vList5"/>
    <dgm:cxn modelId="{8E0D8D57-810F-4845-8EBF-E919B85DCD5A}" type="presOf" srcId="{1FE48B6D-936C-454F-8C94-0A5ADF8396D1}" destId="{1A202AC7-37F7-4925-9EA3-8F43EBDBE784}" srcOrd="0" destOrd="0" presId="urn:microsoft.com/office/officeart/2005/8/layout/vList5"/>
    <dgm:cxn modelId="{569D686E-57E6-46D0-8CA6-03478A463524}" srcId="{419405A9-FF53-4653-B6FF-AB8AFD0A7E72}" destId="{1FE48B6D-936C-454F-8C94-0A5ADF8396D1}" srcOrd="2" destOrd="0" parTransId="{3BC3A845-C9B7-4C66-86EB-3800AB5D05CF}" sibTransId="{A1E97FE1-8C55-4299-9ADA-A5B66BE0623D}"/>
    <dgm:cxn modelId="{72FA978F-6C8E-4D94-8244-5DD1E5128E6E}" type="presOf" srcId="{C16E95AE-2B98-4FE0-BBB3-C897C3531F6A}" destId="{D0D2A9C7-149A-4CF3-A62D-7EFAD5571A72}" srcOrd="0" destOrd="0" presId="urn:microsoft.com/office/officeart/2005/8/layout/vList5"/>
    <dgm:cxn modelId="{CED781F4-329F-4080-A006-C31A3DE0DF0C}" srcId="{419405A9-FF53-4653-B6FF-AB8AFD0A7E72}" destId="{904878CD-18EA-4C69-A3BE-BEA274DB6B18}" srcOrd="1" destOrd="0" parTransId="{72CB6449-A678-457F-A52A-07EFC40435A2}" sibTransId="{F5C41BDC-4998-4214-9ABC-A41967BEE844}"/>
    <dgm:cxn modelId="{BD23E8DB-E47B-4ADA-99D0-17EE6B1C9F91}" srcId="{419405A9-FF53-4653-B6FF-AB8AFD0A7E72}" destId="{3A03D87F-7F96-4F32-907A-B5C9BAA7416C}" srcOrd="3" destOrd="0" parTransId="{5284EDDF-CDC1-45AC-BD09-36A3FF1A8B0B}" sibTransId="{4F193E11-C128-44DE-A45F-A14A0E2F3E00}"/>
    <dgm:cxn modelId="{CF285D6C-5365-4442-AF26-E49514834134}" type="presOf" srcId="{419405A9-FF53-4653-B6FF-AB8AFD0A7E72}" destId="{DE3D2C86-F785-442C-B486-FD60D601354B}" srcOrd="0" destOrd="0" presId="urn:microsoft.com/office/officeart/2005/8/layout/vList5"/>
    <dgm:cxn modelId="{8B530EE0-239C-49A8-999D-8DF9640A6578}" srcId="{3A03D87F-7F96-4F32-907A-B5C9BAA7416C}" destId="{4FCB9E60-1160-4456-A171-378B99DCECB7}" srcOrd="0" destOrd="0" parTransId="{88509AD6-4F49-4FBE-B47D-18357F24F64E}" sibTransId="{A1FBAA95-E5A9-46FB-AA95-1F5BC206689B}"/>
    <dgm:cxn modelId="{EC42C818-3023-4E98-BD4E-2958CCF23A4B}" type="presOf" srcId="{B30C8414-E3C5-450F-AF0C-612B12086DB5}" destId="{7272F859-C9E2-4452-83C2-46B26AE7C5F6}" srcOrd="0" destOrd="0" presId="urn:microsoft.com/office/officeart/2005/8/layout/vList5"/>
    <dgm:cxn modelId="{7FC67407-4D37-4CDD-BEB8-91C7D9DD62FE}" srcId="{B30C8414-E3C5-450F-AF0C-612B12086DB5}" destId="{52EE0C78-8113-462A-8C0B-12CC52080226}" srcOrd="0" destOrd="0" parTransId="{6FD98C8B-D7B2-4A94-A0DB-D1E57EA3036E}" sibTransId="{63DA6C19-85F1-4250-BF8E-17DAAA2D9934}"/>
    <dgm:cxn modelId="{98411047-122B-4426-97BD-FD25DC2171A6}" srcId="{904878CD-18EA-4C69-A3BE-BEA274DB6B18}" destId="{C16E95AE-2B98-4FE0-BBB3-C897C3531F6A}" srcOrd="0" destOrd="0" parTransId="{8F8C90F1-E268-4D55-A57E-DABC358C9CEE}" sibTransId="{D261C2AF-3395-4FE3-9B17-3666052909F3}"/>
    <dgm:cxn modelId="{7D198624-FAF6-4D2B-96DE-5996C1AD4AAA}" type="presOf" srcId="{3A03D87F-7F96-4F32-907A-B5C9BAA7416C}" destId="{E53A6E86-EC04-4C02-A640-3683F4598A66}" srcOrd="0" destOrd="0" presId="urn:microsoft.com/office/officeart/2005/8/layout/vList5"/>
    <dgm:cxn modelId="{F93B8323-FC51-4F3A-B208-3529F133D480}" srcId="{1FE48B6D-936C-454F-8C94-0A5ADF8396D1}" destId="{F951B9EE-F7CB-4BF4-A866-DA289AD0A343}" srcOrd="0" destOrd="0" parTransId="{C83AEFFE-2905-4106-ADFE-9B5C1A167FBD}" sibTransId="{35AFD1C1-421E-4707-837F-395CD8A53FD6}"/>
    <dgm:cxn modelId="{F01F3991-5305-4A95-B5E1-C1E18F9E2B92}" type="presOf" srcId="{4FCB9E60-1160-4456-A171-378B99DCECB7}" destId="{A9B11F1B-5CA1-4AA7-8841-EF2CE3F43CD4}" srcOrd="0" destOrd="0" presId="urn:microsoft.com/office/officeart/2005/8/layout/vList5"/>
    <dgm:cxn modelId="{F37B8553-7EFD-43BB-AF7A-69DCFEAA3894}" srcId="{419405A9-FF53-4653-B6FF-AB8AFD0A7E72}" destId="{B30C8414-E3C5-450F-AF0C-612B12086DB5}" srcOrd="0" destOrd="0" parTransId="{F1C1033B-4C73-4311-8025-B658EB02F6CF}" sibTransId="{CA591CCF-4B8A-4472-BA13-C53978C26678}"/>
    <dgm:cxn modelId="{4FFDDB2D-20FC-4703-846D-73B53AAB7629}" type="presParOf" srcId="{DE3D2C86-F785-442C-B486-FD60D601354B}" destId="{9F6F5964-FD4F-4CFA-8347-B874115281AD}" srcOrd="0" destOrd="0" presId="urn:microsoft.com/office/officeart/2005/8/layout/vList5"/>
    <dgm:cxn modelId="{DFDCBD7E-DFBC-48F5-AAFC-243D5B5BDC8E}" type="presParOf" srcId="{9F6F5964-FD4F-4CFA-8347-B874115281AD}" destId="{7272F859-C9E2-4452-83C2-46B26AE7C5F6}" srcOrd="0" destOrd="0" presId="urn:microsoft.com/office/officeart/2005/8/layout/vList5"/>
    <dgm:cxn modelId="{88D4BB80-698C-4BF9-910C-3A646440131B}" type="presParOf" srcId="{9F6F5964-FD4F-4CFA-8347-B874115281AD}" destId="{30C124A3-A8D1-4821-A64F-9C6666DC1453}" srcOrd="1" destOrd="0" presId="urn:microsoft.com/office/officeart/2005/8/layout/vList5"/>
    <dgm:cxn modelId="{0994D0B3-9A0A-445C-8AA4-01C71F5ABE86}" type="presParOf" srcId="{DE3D2C86-F785-442C-B486-FD60D601354B}" destId="{EB5B880F-5543-41CF-BBEF-40785628133B}" srcOrd="1" destOrd="0" presId="urn:microsoft.com/office/officeart/2005/8/layout/vList5"/>
    <dgm:cxn modelId="{B8CBBC14-B707-4D5B-9EB8-475EE763CC0B}" type="presParOf" srcId="{DE3D2C86-F785-442C-B486-FD60D601354B}" destId="{02D57FDA-6C7E-41F9-B974-7C7D524D62A2}" srcOrd="2" destOrd="0" presId="urn:microsoft.com/office/officeart/2005/8/layout/vList5"/>
    <dgm:cxn modelId="{EF5D4DBA-395D-41A4-982A-04A6DDE5736E}" type="presParOf" srcId="{02D57FDA-6C7E-41F9-B974-7C7D524D62A2}" destId="{0F61292F-D6A0-4C39-ACE7-02B40A58888C}" srcOrd="0" destOrd="0" presId="urn:microsoft.com/office/officeart/2005/8/layout/vList5"/>
    <dgm:cxn modelId="{084D8E6E-150E-455D-AEDF-EC26DADE6075}" type="presParOf" srcId="{02D57FDA-6C7E-41F9-B974-7C7D524D62A2}" destId="{D0D2A9C7-149A-4CF3-A62D-7EFAD5571A72}" srcOrd="1" destOrd="0" presId="urn:microsoft.com/office/officeart/2005/8/layout/vList5"/>
    <dgm:cxn modelId="{B5E45940-8FD3-4DE5-A179-4C8EA9EB7C57}" type="presParOf" srcId="{DE3D2C86-F785-442C-B486-FD60D601354B}" destId="{2CD2C7D2-A9BD-4924-843C-354CA3BD3AA4}" srcOrd="3" destOrd="0" presId="urn:microsoft.com/office/officeart/2005/8/layout/vList5"/>
    <dgm:cxn modelId="{D5455D76-9E12-495D-BF2B-DC0219198ABC}" type="presParOf" srcId="{DE3D2C86-F785-442C-B486-FD60D601354B}" destId="{F2CE4C0B-116D-4A4D-B2B3-3CDF5395FC2F}" srcOrd="4" destOrd="0" presId="urn:microsoft.com/office/officeart/2005/8/layout/vList5"/>
    <dgm:cxn modelId="{C437138D-375D-494C-9BCB-D76EB4AB39FC}" type="presParOf" srcId="{F2CE4C0B-116D-4A4D-B2B3-3CDF5395FC2F}" destId="{1A202AC7-37F7-4925-9EA3-8F43EBDBE784}" srcOrd="0" destOrd="0" presId="urn:microsoft.com/office/officeart/2005/8/layout/vList5"/>
    <dgm:cxn modelId="{4DEDE216-60F3-4723-A9F7-326F418B805E}" type="presParOf" srcId="{F2CE4C0B-116D-4A4D-B2B3-3CDF5395FC2F}" destId="{5B444C3F-982D-413C-975A-637141179BBD}" srcOrd="1" destOrd="0" presId="urn:microsoft.com/office/officeart/2005/8/layout/vList5"/>
    <dgm:cxn modelId="{B3732D1A-30CE-43E4-B5EB-CB60E5396502}" type="presParOf" srcId="{DE3D2C86-F785-442C-B486-FD60D601354B}" destId="{5BB2A6B0-E89C-4799-BD86-60FE534ED875}" srcOrd="5" destOrd="0" presId="urn:microsoft.com/office/officeart/2005/8/layout/vList5"/>
    <dgm:cxn modelId="{2B86BEB8-4FCC-4666-A7E4-C06F131FDBDA}" type="presParOf" srcId="{DE3D2C86-F785-442C-B486-FD60D601354B}" destId="{1C7A9368-F668-4B09-B695-26DB9DD668CF}" srcOrd="6" destOrd="0" presId="urn:microsoft.com/office/officeart/2005/8/layout/vList5"/>
    <dgm:cxn modelId="{C6608BCB-D6A2-4EB2-832D-12CFFF75B87B}" type="presParOf" srcId="{1C7A9368-F668-4B09-B695-26DB9DD668CF}" destId="{E53A6E86-EC04-4C02-A640-3683F4598A66}" srcOrd="0" destOrd="0" presId="urn:microsoft.com/office/officeart/2005/8/layout/vList5"/>
    <dgm:cxn modelId="{B14E03F7-75F2-44D6-B27D-CA54EC36478F}" type="presParOf" srcId="{1C7A9368-F668-4B09-B695-26DB9DD668CF}" destId="{A9B11F1B-5CA1-4AA7-8841-EF2CE3F43CD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124A3-A8D1-4821-A64F-9C6666DC1453}">
      <dsp:nvSpPr>
        <dsp:cNvPr id="0" name=""/>
        <dsp:cNvSpPr/>
      </dsp:nvSpPr>
      <dsp:spPr>
        <a:xfrm rot="5400000">
          <a:off x="3753961" y="-1459537"/>
          <a:ext cx="782637" cy="3901440"/>
        </a:xfrm>
        <a:prstGeom prst="round2SameRect">
          <a:avLst/>
        </a:prstGeom>
        <a:solidFill>
          <a:schemeClr val="accent5">
            <a:lumMod val="20000"/>
            <a:lumOff val="80000"/>
            <a:alpha val="90000"/>
          </a:schemeClr>
        </a:solidFill>
        <a:ln w="12700" cap="flat" cmpd="sng" algn="ctr">
          <a:solidFill>
            <a:schemeClr val="accent5">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A currency that can easily be converted to another currency</a:t>
          </a:r>
          <a:endParaRPr lang="en-US" sz="2000" kern="1200" dirty="0"/>
        </a:p>
      </dsp:txBody>
      <dsp:txXfrm rot="-5400000">
        <a:off x="2194560" y="138069"/>
        <a:ext cx="3863235" cy="706227"/>
      </dsp:txXfrm>
    </dsp:sp>
    <dsp:sp modelId="{7272F859-C9E2-4452-83C2-46B26AE7C5F6}">
      <dsp:nvSpPr>
        <dsp:cNvPr id="0" name=""/>
        <dsp:cNvSpPr/>
      </dsp:nvSpPr>
      <dsp:spPr>
        <a:xfrm>
          <a:off x="0" y="2033"/>
          <a:ext cx="2194560" cy="978296"/>
        </a:xfrm>
        <a:prstGeom prst="round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t>Hard Currency</a:t>
          </a:r>
          <a:endParaRPr lang="en-US" sz="2600" kern="1200" dirty="0"/>
        </a:p>
      </dsp:txBody>
      <dsp:txXfrm>
        <a:off x="47756" y="49789"/>
        <a:ext cx="2099048" cy="882784"/>
      </dsp:txXfrm>
    </dsp:sp>
    <dsp:sp modelId="{D0D2A9C7-149A-4CF3-A62D-7EFAD5571A72}">
      <dsp:nvSpPr>
        <dsp:cNvPr id="0" name=""/>
        <dsp:cNvSpPr/>
      </dsp:nvSpPr>
      <dsp:spPr>
        <a:xfrm rot="5400000">
          <a:off x="3753961" y="-432325"/>
          <a:ext cx="782637" cy="3901440"/>
        </a:xfrm>
        <a:prstGeom prst="round2SameRect">
          <a:avLst/>
        </a:prstGeom>
        <a:solidFill>
          <a:schemeClr val="accent5">
            <a:lumMod val="20000"/>
            <a:lumOff val="80000"/>
            <a:alpha val="90000"/>
          </a:schemeClr>
        </a:solidFill>
        <a:ln w="12700" cap="flat" cmpd="sng" algn="ctr">
          <a:solidFill>
            <a:schemeClr val="accent5">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A currency that can be converted to another currency</a:t>
          </a:r>
          <a:endParaRPr lang="en-US" sz="2000" kern="1200" dirty="0"/>
        </a:p>
      </dsp:txBody>
      <dsp:txXfrm rot="-5400000">
        <a:off x="2194560" y="1165281"/>
        <a:ext cx="3863235" cy="706227"/>
      </dsp:txXfrm>
    </dsp:sp>
    <dsp:sp modelId="{0F61292F-D6A0-4C39-ACE7-02B40A58888C}">
      <dsp:nvSpPr>
        <dsp:cNvPr id="0" name=""/>
        <dsp:cNvSpPr/>
      </dsp:nvSpPr>
      <dsp:spPr>
        <a:xfrm>
          <a:off x="0" y="1029245"/>
          <a:ext cx="2194560" cy="978296"/>
        </a:xfrm>
        <a:prstGeom prst="round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t>Convertible Currency</a:t>
          </a:r>
          <a:endParaRPr lang="en-US" sz="2600" kern="1200" dirty="0"/>
        </a:p>
      </dsp:txBody>
      <dsp:txXfrm>
        <a:off x="47756" y="1077001"/>
        <a:ext cx="2099048" cy="882784"/>
      </dsp:txXfrm>
    </dsp:sp>
    <dsp:sp modelId="{5B444C3F-982D-413C-975A-637141179BBD}">
      <dsp:nvSpPr>
        <dsp:cNvPr id="0" name=""/>
        <dsp:cNvSpPr/>
      </dsp:nvSpPr>
      <dsp:spPr>
        <a:xfrm rot="5400000">
          <a:off x="3753961" y="594885"/>
          <a:ext cx="782637" cy="3901440"/>
        </a:xfrm>
        <a:prstGeom prst="round2SameRect">
          <a:avLst/>
        </a:prstGeom>
        <a:solidFill>
          <a:schemeClr val="accent5">
            <a:lumMod val="20000"/>
            <a:lumOff val="80000"/>
            <a:alpha val="90000"/>
          </a:schemeClr>
        </a:solidFill>
        <a:ln w="12700" cap="flat" cmpd="sng" algn="ctr">
          <a:solidFill>
            <a:schemeClr val="accent5">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A currency that cannot be easily converted into another currency</a:t>
          </a:r>
          <a:endParaRPr lang="en-US" sz="2000" kern="1200" dirty="0"/>
        </a:p>
      </dsp:txBody>
      <dsp:txXfrm rot="-5400000">
        <a:off x="2194560" y="2192492"/>
        <a:ext cx="3863235" cy="706227"/>
      </dsp:txXfrm>
    </dsp:sp>
    <dsp:sp modelId="{1A202AC7-37F7-4925-9EA3-8F43EBDBE784}">
      <dsp:nvSpPr>
        <dsp:cNvPr id="0" name=""/>
        <dsp:cNvSpPr/>
      </dsp:nvSpPr>
      <dsp:spPr>
        <a:xfrm>
          <a:off x="0" y="2056457"/>
          <a:ext cx="2194560" cy="978296"/>
        </a:xfrm>
        <a:prstGeom prst="round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t>Soft Currency</a:t>
          </a:r>
          <a:endParaRPr lang="en-US" sz="2600" kern="1200" dirty="0"/>
        </a:p>
      </dsp:txBody>
      <dsp:txXfrm>
        <a:off x="47756" y="2104213"/>
        <a:ext cx="2099048" cy="882784"/>
      </dsp:txXfrm>
    </dsp:sp>
    <dsp:sp modelId="{A9B11F1B-5CA1-4AA7-8841-EF2CE3F43CD4}">
      <dsp:nvSpPr>
        <dsp:cNvPr id="0" name=""/>
        <dsp:cNvSpPr/>
      </dsp:nvSpPr>
      <dsp:spPr>
        <a:xfrm rot="5400000">
          <a:off x="3753961" y="1622097"/>
          <a:ext cx="782637" cy="3901440"/>
        </a:xfrm>
        <a:prstGeom prst="round2SameRect">
          <a:avLst/>
        </a:prstGeom>
        <a:solidFill>
          <a:schemeClr val="accent5">
            <a:lumMod val="20000"/>
            <a:lumOff val="80000"/>
            <a:alpha val="90000"/>
          </a:schemeClr>
        </a:solidFill>
        <a:ln w="12700" cap="flat" cmpd="sng" algn="ctr">
          <a:solidFill>
            <a:schemeClr val="accent5">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A currency that cannot be converted into another currency</a:t>
          </a:r>
          <a:endParaRPr lang="en-US" sz="2000" kern="1200" dirty="0"/>
        </a:p>
      </dsp:txBody>
      <dsp:txXfrm rot="-5400000">
        <a:off x="2194560" y="3219704"/>
        <a:ext cx="3863235" cy="706227"/>
      </dsp:txXfrm>
    </dsp:sp>
    <dsp:sp modelId="{E53A6E86-EC04-4C02-A640-3683F4598A66}">
      <dsp:nvSpPr>
        <dsp:cNvPr id="0" name=""/>
        <dsp:cNvSpPr/>
      </dsp:nvSpPr>
      <dsp:spPr>
        <a:xfrm>
          <a:off x="0" y="3083669"/>
          <a:ext cx="2194560" cy="978296"/>
        </a:xfrm>
        <a:prstGeom prst="roundRect">
          <a:avLst/>
        </a:prstGeom>
        <a:solidFill>
          <a:schemeClr val="tx2">
            <a:lumMod val="75000"/>
            <a:alpha val="90000"/>
          </a:schemeClr>
        </a:solidFill>
        <a:ln w="12700" cap="flat" cmpd="sng" algn="ctr">
          <a:solidFill>
            <a:schemeClr val="tx1">
              <a:lumMod val="40000"/>
              <a:lumOff val="60000"/>
              <a:alpha val="9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t>Inconvertible Currency</a:t>
          </a:r>
          <a:endParaRPr lang="en-US" sz="2600" kern="1200" dirty="0"/>
        </a:p>
      </dsp:txBody>
      <dsp:txXfrm>
        <a:off x="47756" y="3131425"/>
        <a:ext cx="2099048" cy="88278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75184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3886200"/>
            <a:ext cx="675184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C1852C-D850-A949-99BB-F76F51DABDC0}"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C1852C-D850-A949-99BB-F76F51DABDC0}"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C1852C-D850-A949-99BB-F76F51DABDC0}" type="datetimeFigureOut">
              <a:rPr lang="en-US" smtClean="0"/>
              <a:t>6/11/2017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C1852C-D850-A949-99BB-F76F51DABDC0}" type="datetimeFigureOut">
              <a:rPr lang="en-US" smtClean="0"/>
              <a:t>6/11/2017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C1852C-D850-A949-99BB-F76F51DABDC0}" type="datetimeFigureOut">
              <a:rPr lang="en-US" smtClean="0"/>
              <a:t>6/11/2017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C1852C-D850-A949-99BB-F76F51DABDC0}"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C1852C-D850-A949-99BB-F76F51DABDC0}"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F487DC-0FDD-1540-AD98-CA083695056C}"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F487DC-0FDD-1540-AD98-CA083695056C}"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F487DC-0FDD-1540-AD98-CA083695056C}" type="datetimeFigureOut">
              <a:rPr lang="en-US" smtClean="0"/>
              <a:t>6/11/2017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F487DC-0FDD-1540-AD98-CA083695056C}" type="datetimeFigureOut">
              <a:rPr lang="en-US" smtClean="0"/>
              <a:t>6/11/2017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F487DC-0FDD-1540-AD98-CA083695056C}" type="datetimeFigureOut">
              <a:rPr lang="en-US" smtClean="0"/>
              <a:t>6/11/2017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B11B4E-F332-2C45-993B-8D82C45641AB}"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F487DC-0FDD-1540-AD98-CA083695056C}"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F487DC-0FDD-1540-AD98-CA083695056C}"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F487DC-0FDD-1540-AD98-CA083695056C}" type="datetimeFigureOut">
              <a:rPr lang="en-US" smtClean="0"/>
              <a:t>6/11/2017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641AF6-A899-664A-A9AF-6A96A8669607}"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641AF6-A899-664A-A9AF-6A96A8669607}"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641AF6-A899-664A-A9AF-6A96A8669607}" type="datetimeFigureOut">
              <a:rPr lang="en-US" smtClean="0"/>
              <a:t>6/11/2017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46958"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317036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00203" y="1600200"/>
            <a:ext cx="300395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B11B4E-F332-2C45-993B-8D82C45641AB}"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641AF6-A899-664A-A9AF-6A96A8669607}" type="datetimeFigureOut">
              <a:rPr lang="en-US" smtClean="0"/>
              <a:t>6/11/2017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41AF6-A899-664A-A9AF-6A96A8669607}" type="datetimeFigureOut">
              <a:rPr lang="en-US" smtClean="0"/>
              <a:t>6/11/2017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41AF6-A899-664A-A9AF-6A96A8669607}"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41AF6-A899-664A-A9AF-6A96A8669607}"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10627040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23021920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C2EA2B-82AD-5149-BAD8-D33CD7950502}" type="datetimeFigureOut">
              <a:rPr lang="en-US" smtClean="0"/>
              <a:pPr/>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F1679-83E0-4571-98D7-4BB535B5F505}" type="slidenum">
              <a:rPr lang="en-US" smtClean="0"/>
              <a:pPr/>
              <a:t>‹#›</a:t>
            </a:fld>
            <a:endParaRPr lang="en-US"/>
          </a:p>
        </p:txBody>
      </p:sp>
    </p:spTree>
    <p:extLst>
      <p:ext uri="{BB962C8B-B14F-4D97-AF65-F5344CB8AC3E}">
        <p14:creationId xmlns:p14="http://schemas.microsoft.com/office/powerpoint/2010/main" val="37527451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C2EA2B-82AD-5149-BAD8-D33CD7950502}" type="datetimeFigureOut">
              <a:rPr lang="en-US" smtClean="0"/>
              <a:pPr/>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3753628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35287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35287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137094" y="1535113"/>
            <a:ext cx="345264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37093" y="2174875"/>
            <a:ext cx="345264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4BB11B4E-F332-2C45-993B-8D82C45641AB}" type="datetimeFigureOut">
              <a:rPr lang="en-US" smtClean="0"/>
              <a:t>6/11/2017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C2EA2B-82AD-5149-BAD8-D33CD7950502}" type="datetimeFigureOut">
              <a:rPr lang="en-US" smtClean="0"/>
              <a:pPr/>
              <a:t>6/11/2017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32888027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C2EA2B-82AD-5149-BAD8-D33CD7950502}" type="datetimeFigureOut">
              <a:rPr lang="en-US" smtClean="0"/>
              <a:pPr/>
              <a:t>6/11/2017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32363216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C2EA2B-82AD-5149-BAD8-D33CD7950502}" type="datetimeFigureOut">
              <a:rPr lang="en-US" smtClean="0"/>
              <a:pPr/>
              <a:t>6/11/2017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36540533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AC2EA2B-82AD-5149-BAD8-D33CD7950502}" type="datetimeFigureOut">
              <a:rPr lang="en-US" smtClean="0"/>
              <a:pPr/>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5619A-1501-4A5A-A2D9-B329C9FA5AFB}" type="slidenum">
              <a:rPr lang="en-US" smtClean="0"/>
              <a:t>‹#›</a:t>
            </a:fld>
            <a:endParaRPr lang="en-US"/>
          </a:p>
        </p:txBody>
      </p:sp>
    </p:spTree>
    <p:extLst>
      <p:ext uri="{BB962C8B-B14F-4D97-AF65-F5344CB8AC3E}">
        <p14:creationId xmlns:p14="http://schemas.microsoft.com/office/powerpoint/2010/main" val="63538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AC2EA2B-82AD-5149-BAD8-D33CD7950502}" type="datetimeFigureOut">
              <a:rPr lang="en-US" smtClean="0"/>
              <a:pPr/>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13629174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42781841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29051393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9065" y="5816600"/>
            <a:ext cx="5367867"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7" name="Rectangle 6"/>
          <p:cNvSpPr/>
          <p:nvPr/>
        </p:nvSpPr>
        <p:spPr>
          <a:xfrm>
            <a:off x="282575" y="228600"/>
            <a:ext cx="4235450" cy="55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729692" y="3013286"/>
            <a:ext cx="1283098" cy="12716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729692" y="1621335"/>
            <a:ext cx="1283098" cy="12716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Rectangle 10"/>
          <p:cNvSpPr/>
          <p:nvPr/>
        </p:nvSpPr>
        <p:spPr>
          <a:xfrm>
            <a:off x="4729692" y="228600"/>
            <a:ext cx="1283098" cy="127169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17838" y="3783754"/>
            <a:ext cx="1283098" cy="12716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AC2EA2B-82AD-5149-BAD8-D33CD7950502}" type="datetimeFigureOut">
              <a:rPr lang="en-US" smtClean="0"/>
              <a:pPr/>
              <a:t>6/11/2017</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B11B4E-F332-2C45-993B-8D82C45641AB}" type="datetimeFigureOut">
              <a:rPr lang="en-US" smtClean="0"/>
              <a:t>6/11/2017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B11B4E-F332-2C45-993B-8D82C45641AB}" type="datetimeFigureOut">
              <a:rPr lang="en-US" smtClean="0"/>
              <a:t>6/11/2017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11B4E-F332-2C45-993B-8D82C45641AB}"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6622" y="4800600"/>
            <a:ext cx="6565559"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76622" y="612775"/>
            <a:ext cx="656555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76622" y="5367338"/>
            <a:ext cx="6565559"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11B4E-F332-2C45-993B-8D82C45641AB}"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2.jp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B11B4E-F332-2C45-993B-8D82C45641AB}" type="datetimeFigureOut">
              <a:rPr lang="en-US" smtClean="0"/>
              <a:t>6/11/2017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94D38-F559-EF4B-B59D-45F4D029AA1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851156"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6851156"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1852C-D850-A949-99BB-F76F51DABDC0}" type="datetimeFigureOut">
              <a:rPr lang="en-US" smtClean="0"/>
              <a:t>6/11/2017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04ED5-0522-B349-9B0E-C8F6232F73E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487DC-0FDD-1540-AD98-CA083695056C}" type="datetimeFigureOut">
              <a:rPr lang="en-US" smtClean="0"/>
              <a:t>6/11/2017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9CE250-A873-9947-968A-2BA3B0D6BF4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41AF6-A899-664A-A9AF-6A96A8669607}" type="datetimeFigureOut">
              <a:rPr lang="en-US" smtClean="0"/>
              <a:t>6/11/2017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0F7805-B2C8-BD4C-858A-1D2159EB847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AC2EA2B-82AD-5149-BAD8-D33CD7950502}" type="datetimeFigureOut">
              <a:rPr lang="en-US" smtClean="0"/>
              <a:pPr/>
              <a:t>6/11/2017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094AEE4-A8FF-4B44-99AC-156393C0D008}" type="slidenum">
              <a:rPr lang="en-US" smtClean="0"/>
              <a:pPr/>
              <a:t>‹#›</a:t>
            </a:fld>
            <a:endParaRPr lang="en-US"/>
          </a:p>
        </p:txBody>
      </p:sp>
    </p:spTree>
    <p:extLst>
      <p:ext uri="{BB962C8B-B14F-4D97-AF65-F5344CB8AC3E}">
        <p14:creationId xmlns:p14="http://schemas.microsoft.com/office/powerpoint/2010/main" val="2254657396"/>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777" r:id="rId12"/>
    <p:sldLayoutId id="2147483797" r:id="rId13"/>
  </p:sldLayoutIdLst>
  <p:txStyles>
    <p:titleStyle>
      <a:lvl1pPr algn="l" defTabSz="685800" rtl="0" eaLnBrk="1" latinLnBrk="0" hangingPunct="1">
        <a:lnSpc>
          <a:spcPct val="90000"/>
        </a:lnSpc>
        <a:spcBef>
          <a:spcPct val="0"/>
        </a:spcBef>
        <a:buNone/>
        <a:defRPr sz="3300" kern="1200">
          <a:solidFill>
            <a:schemeClr val="bg1"/>
          </a:solidFill>
          <a:latin typeface="Lucida Bright" panose="02040602050505020304"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Lucida Bright" panose="02040602050505020304"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Lucida Bright" panose="02040602050505020304"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Lucida Bright" panose="02040602050505020304"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Lucida Bright" panose="02040602050505020304"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Lucida Bright" panose="0204060205050502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b="1" dirty="0" smtClean="0">
                <a:solidFill>
                  <a:srgbClr val="FFFFFF"/>
                </a:solidFill>
              </a:rPr>
              <a:t>Chapter 8</a:t>
            </a:r>
            <a:br>
              <a:rPr lang="en-US" b="1" dirty="0" smtClean="0">
                <a:solidFill>
                  <a:srgbClr val="FFFFFF"/>
                </a:solidFill>
              </a:rPr>
            </a:br>
            <a:r>
              <a:rPr lang="en-US" dirty="0" smtClean="0">
                <a:solidFill>
                  <a:srgbClr val="FFFFFF"/>
                </a:solidFill>
              </a:rPr>
              <a:t>Managing Transaction Risks</a:t>
            </a:r>
            <a:endParaRPr lang="en-US" b="1" dirty="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Special Status of the Euro</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The </a:t>
            </a:r>
            <a:r>
              <a:rPr lang="en-US" sz="2000" b="1" dirty="0"/>
              <a:t>euro</a:t>
            </a:r>
            <a:r>
              <a:rPr lang="en-US" sz="2000" dirty="0"/>
              <a:t> was first created as an artificial currency. </a:t>
            </a:r>
          </a:p>
          <a:p>
            <a:pPr marL="0" indent="0">
              <a:buNone/>
            </a:pPr>
            <a:r>
              <a:rPr lang="en-US" sz="2000" dirty="0"/>
              <a:t>In January 2002, it became a circulating currency. When new countries join the euro zone, their legacy currency’s value is translated using a fixed currency exchange rate with the euro</a:t>
            </a:r>
            <a:r>
              <a:rPr lang="en-US" sz="2000" dirty="0" smtClean="0"/>
              <a:t>.</a:t>
            </a:r>
            <a:endParaRPr lang="en-US" sz="2000" dirty="0"/>
          </a:p>
          <a:p>
            <a:pPr marL="0" indent="0">
              <a:buNone/>
            </a:pPr>
            <a:r>
              <a:rPr lang="en-US" sz="2000" dirty="0"/>
              <a:t>The stated goal of the European Union is to eventually transform the euro into a challenger to the U.S. dollar as the preferred third-country currency.</a:t>
            </a:r>
          </a:p>
          <a:p>
            <a:pPr marL="0" indent="0">
              <a:buNone/>
            </a:pPr>
            <a:r>
              <a:rPr lang="en-US" sz="2000" dirty="0" smtClean="0"/>
              <a:t>Other currencies used as a third-country’s currency are the Japanese yen, the Swiss Franc, and the British pound.</a:t>
            </a:r>
            <a:endParaRPr lang="en-US" sz="2000" dirty="0"/>
          </a:p>
        </p:txBody>
      </p:sp>
    </p:spTree>
    <p:extLst>
      <p:ext uri="{BB962C8B-B14F-4D97-AF65-F5344CB8AC3E}">
        <p14:creationId xmlns:p14="http://schemas.microsoft.com/office/powerpoint/2010/main" val="2236099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Euro </a:t>
            </a:r>
            <a:r>
              <a:rPr lang="en-US" dirty="0" smtClean="0"/>
              <a:t>Banknotes and Coins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771" y="1659605"/>
            <a:ext cx="7342494" cy="4400601"/>
          </a:xfrm>
          <a:prstGeom prst="rect">
            <a:avLst/>
          </a:prstGeom>
        </p:spPr>
      </p:pic>
    </p:spTree>
    <p:extLst>
      <p:ext uri="{BB962C8B-B14F-4D97-AF65-F5344CB8AC3E}">
        <p14:creationId xmlns:p14="http://schemas.microsoft.com/office/powerpoint/2010/main" val="1471612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Euro-Dollar Exchange Rate</a:t>
            </a:r>
            <a:br>
              <a:rPr lang="en-US" dirty="0" smtClean="0"/>
            </a:br>
            <a:r>
              <a:rPr lang="en-US" dirty="0" smtClean="0"/>
              <a:t>2001-2017</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0027" y="2031548"/>
            <a:ext cx="8398537" cy="4106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98474" y="6137844"/>
            <a:ext cx="5197257" cy="369332"/>
          </a:xfrm>
          <a:prstGeom prst="rect">
            <a:avLst/>
          </a:prstGeom>
          <a:noFill/>
        </p:spPr>
        <p:txBody>
          <a:bodyPr wrap="none" rtlCol="0">
            <a:spAutoFit/>
          </a:bodyPr>
          <a:lstStyle/>
          <a:p>
            <a:r>
              <a:rPr lang="en-US" sz="1200" dirty="0" smtClean="0">
                <a:solidFill>
                  <a:srgbClr val="FFFFFF"/>
                </a:solidFill>
                <a:latin typeface="Lucida Bright" pitchFamily="18" charset="0"/>
              </a:rPr>
              <a:t>How many dollars a euro is worth. Source: Federal Reserve Bank.</a:t>
            </a:r>
            <a:r>
              <a:rPr lang="en-US" dirty="0" smtClean="0"/>
              <a:t>.</a:t>
            </a:r>
            <a:endParaRPr lang="en-US" dirty="0"/>
          </a:p>
        </p:txBody>
      </p:sp>
    </p:spTree>
    <p:extLst>
      <p:ext uri="{BB962C8B-B14F-4D97-AF65-F5344CB8AC3E}">
        <p14:creationId xmlns:p14="http://schemas.microsoft.com/office/powerpoint/2010/main" val="862222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Exchange Rate Quotations</a:t>
            </a:r>
            <a:endParaRPr lang="en-US" dirty="0"/>
          </a:p>
        </p:txBody>
      </p:sp>
      <p:sp>
        <p:nvSpPr>
          <p:cNvPr id="3" name="Content Placeholder 2"/>
          <p:cNvSpPr>
            <a:spLocks noGrp="1"/>
          </p:cNvSpPr>
          <p:nvPr>
            <p:ph idx="1"/>
          </p:nvPr>
        </p:nvSpPr>
        <p:spPr>
          <a:xfrm>
            <a:off x="410096" y="1981200"/>
            <a:ext cx="7444522" cy="4144963"/>
          </a:xfrm>
        </p:spPr>
        <p:txBody>
          <a:bodyPr>
            <a:normAutofit/>
          </a:bodyPr>
          <a:lstStyle/>
          <a:p>
            <a:r>
              <a:rPr lang="en-US" sz="2000" dirty="0" smtClean="0"/>
              <a:t>Direct Quotation</a:t>
            </a:r>
          </a:p>
          <a:p>
            <a:pPr marL="228600" lvl="1" indent="0">
              <a:buNone/>
            </a:pPr>
            <a:r>
              <a:rPr lang="en-US" dirty="0"/>
              <a:t>The value of the foreign currency expressed in units of the domestic currency. </a:t>
            </a:r>
            <a:endParaRPr lang="en-US" dirty="0" smtClean="0"/>
          </a:p>
          <a:p>
            <a:pPr marL="228600" lvl="1" indent="0">
              <a:buNone/>
            </a:pPr>
            <a:r>
              <a:rPr lang="en-US" dirty="0" smtClean="0"/>
              <a:t>For </a:t>
            </a:r>
            <a:r>
              <a:rPr lang="en-US" dirty="0"/>
              <a:t>example, the direct quotation for the euro in U.S. dollar terms was $</a:t>
            </a:r>
            <a:r>
              <a:rPr lang="en-US" dirty="0" smtClean="0"/>
              <a:t>1.1229/</a:t>
            </a:r>
            <a:r>
              <a:rPr lang="en-US" dirty="0"/>
              <a:t>€, on </a:t>
            </a:r>
            <a:r>
              <a:rPr lang="en-US" dirty="0" smtClean="0"/>
              <a:t> </a:t>
            </a:r>
            <a:r>
              <a:rPr lang="en-US" dirty="0" smtClean="0"/>
              <a:t>June </a:t>
            </a:r>
            <a:r>
              <a:rPr lang="en-US" dirty="0" smtClean="0"/>
              <a:t>1, </a:t>
            </a:r>
            <a:r>
              <a:rPr lang="en-US" dirty="0" smtClean="0"/>
              <a:t>2017. </a:t>
            </a:r>
            <a:r>
              <a:rPr lang="en-US" dirty="0"/>
              <a:t>This is the preferred way of quoting the euro, the British pound, and the Australian dollar.</a:t>
            </a:r>
          </a:p>
          <a:p>
            <a:r>
              <a:rPr lang="en-US" sz="2000" dirty="0" smtClean="0"/>
              <a:t>Indirect Quotation</a:t>
            </a:r>
          </a:p>
          <a:p>
            <a:pPr marL="228600" lvl="1" indent="0">
              <a:buNone/>
            </a:pPr>
            <a:r>
              <a:rPr lang="en-US" dirty="0" smtClean="0"/>
              <a:t>The </a:t>
            </a:r>
            <a:r>
              <a:rPr lang="en-US" dirty="0"/>
              <a:t>value of the domestic currency expressed in units of foreign currency</a:t>
            </a:r>
            <a:r>
              <a:rPr lang="en-US" dirty="0" smtClean="0"/>
              <a:t>. </a:t>
            </a:r>
          </a:p>
          <a:p>
            <a:pPr marL="228600" lvl="1" indent="0">
              <a:buNone/>
            </a:pPr>
            <a:r>
              <a:rPr lang="en-US" dirty="0" smtClean="0"/>
              <a:t>For </a:t>
            </a:r>
            <a:r>
              <a:rPr lang="en-US" dirty="0"/>
              <a:t>example, the indirect quotation for the yen against the U.S. dollar was </a:t>
            </a:r>
            <a:r>
              <a:rPr lang="en-US" dirty="0" smtClean="0"/>
              <a:t>¥111.10/$ </a:t>
            </a:r>
            <a:r>
              <a:rPr lang="en-US" dirty="0"/>
              <a:t>on </a:t>
            </a:r>
            <a:r>
              <a:rPr lang="en-US" dirty="0" smtClean="0"/>
              <a:t>June </a:t>
            </a:r>
            <a:r>
              <a:rPr lang="en-US" dirty="0" smtClean="0"/>
              <a:t>1, </a:t>
            </a:r>
            <a:r>
              <a:rPr lang="en-US" dirty="0" smtClean="0"/>
              <a:t>2017. </a:t>
            </a:r>
            <a:r>
              <a:rPr lang="en-US" dirty="0"/>
              <a:t>Most currencies are expressed as indirect quotations: the Canadian dollar, the Swiss franc, and the Japanese yen, for example.</a:t>
            </a:r>
          </a:p>
          <a:p>
            <a:pPr marL="228600" lvl="1" indent="0">
              <a:buNone/>
            </a:pPr>
            <a:endParaRPr lang="en-US" dirty="0" smtClean="0"/>
          </a:p>
        </p:txBody>
      </p:sp>
    </p:spTree>
    <p:extLst>
      <p:ext uri="{BB962C8B-B14F-4D97-AF65-F5344CB8AC3E}">
        <p14:creationId xmlns:p14="http://schemas.microsoft.com/office/powerpoint/2010/main" val="9231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Exchange Rate Quotations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buNone/>
                </a:pPr>
                <a:r>
                  <a:rPr lang="en-US" sz="2000" dirty="0" smtClean="0"/>
                  <a:t>There is an inverse relationship between the two methods of quoting a currency exchange rate between two currencies:</a:t>
                </a:r>
              </a:p>
              <a:p>
                <a:endParaRPr lang="en-US" dirty="0" smtClean="0"/>
              </a:p>
              <a:p>
                <a:pPr marL="0" indent="0" algn="ctr">
                  <a:buNone/>
                </a:pPr>
                <a14:m>
                  <m:oMath xmlns:m="http://schemas.openxmlformats.org/officeDocument/2006/math">
                    <m:r>
                      <a:rPr lang="en-US" sz="2200" b="0" i="1" smtClean="0">
                        <a:latin typeface="Cambria Math"/>
                      </a:rPr>
                      <m:t>𝐼𝑛𝑑𝑖𝑟𝑒𝑐𝑡</m:t>
                    </m:r>
                    <m:r>
                      <a:rPr lang="en-US" sz="2200" b="0" i="1" smtClean="0">
                        <a:latin typeface="Cambria Math"/>
                      </a:rPr>
                      <m:t> </m:t>
                    </m:r>
                    <m:r>
                      <a:rPr lang="en-US" sz="2200" b="0" i="1" smtClean="0">
                        <a:latin typeface="Cambria Math"/>
                      </a:rPr>
                      <m:t>𝑄𝑢𝑜𝑡𝑎𝑡𝑖𝑜𝑛</m:t>
                    </m:r>
                  </m:oMath>
                </a14:m>
                <a:r>
                  <a:rPr lang="en-US" sz="3100" dirty="0" smtClean="0"/>
                  <a:t> </a:t>
                </a:r>
                <a:r>
                  <a:rPr lang="en-US" sz="4000" dirty="0" smtClean="0"/>
                  <a:t>=</a:t>
                </a:r>
                <a14:m>
                  <m:oMath xmlns:m="http://schemas.openxmlformats.org/officeDocument/2006/math">
                    <m:f>
                      <m:fPr>
                        <m:ctrlPr>
                          <a:rPr lang="en-US" sz="2800" b="0" i="1" smtClean="0">
                            <a:latin typeface="Cambria Math" panose="02040503050406030204" pitchFamily="18" charset="0"/>
                          </a:rPr>
                        </m:ctrlPr>
                      </m:fPr>
                      <m:num>
                        <m:r>
                          <a:rPr lang="en-US" sz="2800" b="0" i="1" smtClean="0">
                            <a:latin typeface="Cambria Math"/>
                          </a:rPr>
                          <m:t>1</m:t>
                        </m:r>
                      </m:num>
                      <m:den>
                        <m:r>
                          <a:rPr lang="en-US" sz="2800" b="0" i="1" smtClean="0">
                            <a:latin typeface="Cambria Math"/>
                          </a:rPr>
                          <m:t>𝐷𝑖𝑟𝑒𝑐𝑡</m:t>
                        </m:r>
                        <m:r>
                          <a:rPr lang="en-US" sz="2800" b="0" i="1" smtClean="0">
                            <a:latin typeface="Cambria Math"/>
                          </a:rPr>
                          <m:t> </m:t>
                        </m:r>
                        <m:r>
                          <a:rPr lang="en-US" sz="2800" b="0" i="1" smtClean="0">
                            <a:latin typeface="Cambria Math"/>
                          </a:rPr>
                          <m:t>𝑄𝑢𝑜𝑡𝑎𝑡𝑖𝑜𝑛</m:t>
                        </m:r>
                      </m:den>
                    </m:f>
                  </m:oMath>
                </a14:m>
                <a:endParaRPr lang="en-US" sz="2800" b="0" dirty="0" smtClean="0"/>
              </a:p>
              <a:p>
                <a:endParaRPr lang="en-US" sz="4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73" t="-1401"/>
                </a:stretch>
              </a:blipFill>
            </p:spPr>
            <p:txBody>
              <a:bodyPr/>
              <a:lstStyle/>
              <a:p>
                <a:r>
                  <a:rPr lang="en-US">
                    <a:noFill/>
                  </a:rPr>
                  <a:t> </a:t>
                </a:r>
              </a:p>
            </p:txBody>
          </p:sp>
        </mc:Fallback>
      </mc:AlternateContent>
    </p:spTree>
    <p:extLst>
      <p:ext uri="{BB962C8B-B14F-4D97-AF65-F5344CB8AC3E}">
        <p14:creationId xmlns:p14="http://schemas.microsoft.com/office/powerpoint/2010/main" val="656009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Exchange Rates</a:t>
            </a:r>
            <a:endParaRPr lang="en-US" dirty="0"/>
          </a:p>
        </p:txBody>
      </p:sp>
      <p:sp>
        <p:nvSpPr>
          <p:cNvPr id="3" name="Content Placeholder 2"/>
          <p:cNvSpPr>
            <a:spLocks noGrp="1"/>
          </p:cNvSpPr>
          <p:nvPr>
            <p:ph idx="1"/>
          </p:nvPr>
        </p:nvSpPr>
        <p:spPr/>
        <p:txBody>
          <a:bodyPr/>
          <a:lstStyle/>
          <a:p>
            <a:pPr marL="0" indent="0">
              <a:buNone/>
            </a:pPr>
            <a:r>
              <a:rPr lang="en-US" sz="2000" dirty="0"/>
              <a:t>The exchange rate between two currencies can be  quoted in a number of ways</a:t>
            </a:r>
            <a:r>
              <a:rPr lang="en-US" sz="2000" dirty="0" smtClean="0"/>
              <a:t>:</a:t>
            </a:r>
          </a:p>
          <a:p>
            <a:pPr marL="0" indent="0">
              <a:buNone/>
            </a:pPr>
            <a:endParaRPr lang="en-US" dirty="0"/>
          </a:p>
          <a:p>
            <a:pPr marL="1428750" lvl="4" indent="-285750"/>
            <a:r>
              <a:rPr lang="en-US" sz="1800" dirty="0" smtClean="0"/>
              <a:t>Spot </a:t>
            </a:r>
            <a:r>
              <a:rPr lang="en-US" sz="1800" dirty="0"/>
              <a:t>Exchange </a:t>
            </a:r>
            <a:r>
              <a:rPr lang="en-US" sz="1800" dirty="0" smtClean="0"/>
              <a:t>Rate</a:t>
            </a:r>
          </a:p>
          <a:p>
            <a:pPr marL="1428750" lvl="4" indent="-285750"/>
            <a:r>
              <a:rPr lang="en-US" sz="1800" dirty="0" smtClean="0"/>
              <a:t>Forward </a:t>
            </a:r>
            <a:r>
              <a:rPr lang="en-US" sz="1800" dirty="0"/>
              <a:t>Exchange </a:t>
            </a:r>
            <a:r>
              <a:rPr lang="en-US" sz="1800" dirty="0" smtClean="0"/>
              <a:t>Rate</a:t>
            </a:r>
          </a:p>
          <a:p>
            <a:pPr marL="1428750" lvl="4" indent="-285750"/>
            <a:r>
              <a:rPr lang="en-US" sz="1800" dirty="0" smtClean="0"/>
              <a:t>Currency Futures</a:t>
            </a:r>
          </a:p>
          <a:p>
            <a:pPr marL="1428750" lvl="4" indent="-285750"/>
            <a:r>
              <a:rPr lang="en-US" sz="1800" dirty="0" smtClean="0"/>
              <a:t>Currency </a:t>
            </a:r>
            <a:r>
              <a:rPr lang="en-US" sz="1800" dirty="0"/>
              <a:t>Options</a:t>
            </a:r>
          </a:p>
          <a:p>
            <a:endParaRPr lang="en-US" dirty="0"/>
          </a:p>
        </p:txBody>
      </p:sp>
    </p:spTree>
    <p:extLst>
      <p:ext uri="{BB962C8B-B14F-4D97-AF65-F5344CB8AC3E}">
        <p14:creationId xmlns:p14="http://schemas.microsoft.com/office/powerpoint/2010/main" val="1516353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Spot Exchange Rate</a:t>
            </a:r>
            <a:endParaRPr lang="en-US" dirty="0"/>
          </a:p>
        </p:txBody>
      </p:sp>
      <p:sp>
        <p:nvSpPr>
          <p:cNvPr id="3" name="Content Placeholder 2"/>
          <p:cNvSpPr>
            <a:spLocks noGrp="1"/>
          </p:cNvSpPr>
          <p:nvPr>
            <p:ph idx="1"/>
          </p:nvPr>
        </p:nvSpPr>
        <p:spPr/>
        <p:txBody>
          <a:bodyPr/>
          <a:lstStyle/>
          <a:p>
            <a:pPr marL="0" indent="0">
              <a:buNone/>
            </a:pPr>
            <a:r>
              <a:rPr lang="en-US" sz="2000" dirty="0"/>
              <a:t>The spot exchange rate is the exchange rate for a foreign currency for immediate delivery. </a:t>
            </a:r>
          </a:p>
          <a:p>
            <a:pPr marL="0" indent="0">
              <a:buNone/>
            </a:pPr>
            <a:r>
              <a:rPr lang="en-US" sz="2000" dirty="0"/>
              <a:t>This “immediate delivery” is somewhat subject to interpretations that vary from country to country and, within one country, from one currency to another; however, it is (roughly) the price of a foreign </a:t>
            </a:r>
            <a:r>
              <a:rPr lang="en-US" sz="2000" dirty="0" smtClean="0"/>
              <a:t>currency </a:t>
            </a:r>
            <a:r>
              <a:rPr lang="en-US" sz="2000" dirty="0"/>
              <a:t>to be delivered within 48 hours</a:t>
            </a:r>
            <a:r>
              <a:rPr lang="en-US" sz="2000" dirty="0" smtClean="0"/>
              <a:t>.</a:t>
            </a:r>
          </a:p>
          <a:p>
            <a:pPr marL="0" indent="0">
              <a:buNone/>
            </a:pPr>
            <a:r>
              <a:rPr lang="en-US" sz="2000" dirty="0" smtClean="0"/>
              <a:t>This </a:t>
            </a:r>
            <a:r>
              <a:rPr lang="en-US" sz="2000" dirty="0"/>
              <a:t>is the most-commonly used exchange rate, and it can </a:t>
            </a:r>
            <a:r>
              <a:rPr lang="en-US" sz="2000" dirty="0"/>
              <a:t> </a:t>
            </a:r>
            <a:r>
              <a:rPr lang="en-US" sz="2000" dirty="0" smtClean="0"/>
              <a:t> </a:t>
            </a:r>
            <a:r>
              <a:rPr lang="en-US" sz="2000" dirty="0" smtClean="0"/>
              <a:t>be </a:t>
            </a:r>
            <a:r>
              <a:rPr lang="en-US" sz="2000" dirty="0"/>
              <a:t>found in just about any periodical (</a:t>
            </a:r>
            <a:r>
              <a:rPr lang="en-US" sz="2000" i="1" dirty="0"/>
              <a:t>The Wall Street </a:t>
            </a:r>
            <a:r>
              <a:rPr lang="en-US" sz="2000" i="1" dirty="0" smtClean="0"/>
              <a:t> Journal</a:t>
            </a:r>
            <a:r>
              <a:rPr lang="en-US" sz="2000" dirty="0"/>
              <a:t>, </a:t>
            </a:r>
            <a:r>
              <a:rPr lang="en-US" sz="2000" i="1" dirty="0" smtClean="0"/>
              <a:t>The New </a:t>
            </a:r>
            <a:r>
              <a:rPr lang="en-US" sz="2000" i="1" dirty="0"/>
              <a:t>York Times</a:t>
            </a:r>
            <a:r>
              <a:rPr lang="en-US" sz="2000" dirty="0"/>
              <a:t>, </a:t>
            </a:r>
            <a:r>
              <a:rPr lang="en-US" sz="2000" i="1" dirty="0"/>
              <a:t>Financial Times</a:t>
            </a:r>
            <a:r>
              <a:rPr lang="en-US" sz="2000" dirty="0"/>
              <a:t>) or financial </a:t>
            </a:r>
            <a:r>
              <a:rPr lang="en-US" sz="2000" dirty="0" smtClean="0"/>
              <a:t>website.</a:t>
            </a:r>
            <a:endParaRPr lang="en-US" sz="2000" dirty="0"/>
          </a:p>
          <a:p>
            <a:pPr marL="0" indent="0">
              <a:buNone/>
            </a:pPr>
            <a:endParaRPr lang="en-US" dirty="0"/>
          </a:p>
        </p:txBody>
      </p:sp>
    </p:spTree>
    <p:extLst>
      <p:ext uri="{BB962C8B-B14F-4D97-AF65-F5344CB8AC3E}">
        <p14:creationId xmlns:p14="http://schemas.microsoft.com/office/powerpoint/2010/main" val="1256947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Forward Exchange Rate</a:t>
            </a:r>
            <a:endParaRPr lang="en-US" dirty="0"/>
          </a:p>
        </p:txBody>
      </p:sp>
      <p:sp>
        <p:nvSpPr>
          <p:cNvPr id="3" name="Content Placeholder 2"/>
          <p:cNvSpPr>
            <a:spLocks noGrp="1"/>
          </p:cNvSpPr>
          <p:nvPr>
            <p:ph idx="1"/>
          </p:nvPr>
        </p:nvSpPr>
        <p:spPr/>
        <p:txBody>
          <a:bodyPr/>
          <a:lstStyle/>
          <a:p>
            <a:pPr marL="0" indent="0">
              <a:buNone/>
            </a:pPr>
            <a:r>
              <a:rPr lang="en-US" sz="2000" dirty="0"/>
              <a:t>The forward exchange rate is the exchange rate for a foreign currency to be delivered any number of days in the future. </a:t>
            </a:r>
          </a:p>
          <a:p>
            <a:pPr marL="0" indent="0">
              <a:buNone/>
            </a:pPr>
            <a:r>
              <a:rPr lang="en-US" sz="2000" dirty="0"/>
              <a:t>The party entering into a forward currency contract with a bank is committing to purchasing one currency with another at a certain price on a certain date. </a:t>
            </a:r>
          </a:p>
          <a:p>
            <a:pPr marL="0" indent="0">
              <a:spcAft>
                <a:spcPts val="2000"/>
              </a:spcAft>
              <a:buNone/>
            </a:pPr>
            <a:r>
              <a:rPr lang="en-US" sz="2000" dirty="0"/>
              <a:t>The published forward exchange rate quotes are for 30 days, 90 days, 180 days, or one year in the future</a:t>
            </a:r>
            <a:r>
              <a:rPr lang="en-US" sz="2000" dirty="0" smtClean="0"/>
              <a:t>.</a:t>
            </a:r>
          </a:p>
          <a:p>
            <a:pPr marL="0" indent="0">
              <a:spcBef>
                <a:spcPts val="0"/>
              </a:spcBef>
              <a:buNone/>
            </a:pPr>
            <a:r>
              <a:rPr lang="en-US" sz="2000" dirty="0" smtClean="0"/>
              <a:t>Forward </a:t>
            </a:r>
            <a:r>
              <a:rPr lang="en-US" sz="2000" dirty="0"/>
              <a:t>rates are only published in financial </a:t>
            </a:r>
            <a:r>
              <a:rPr lang="en-US" sz="2000" dirty="0" smtClean="0"/>
              <a:t>newspapers   </a:t>
            </a:r>
            <a:r>
              <a:rPr lang="en-US" sz="2000" dirty="0"/>
              <a:t>like </a:t>
            </a:r>
            <a:r>
              <a:rPr lang="en-US" sz="2000" i="1" dirty="0" smtClean="0"/>
              <a:t>The </a:t>
            </a:r>
            <a:r>
              <a:rPr lang="en-US" sz="2000" i="1" dirty="0"/>
              <a:t>Wall Street Journal</a:t>
            </a:r>
            <a:r>
              <a:rPr lang="en-US" sz="2000" dirty="0"/>
              <a:t> or </a:t>
            </a:r>
            <a:r>
              <a:rPr lang="en-US" sz="2000" i="1" dirty="0"/>
              <a:t>Financial Times.</a:t>
            </a:r>
            <a:endParaRPr lang="en-US" sz="2000" dirty="0"/>
          </a:p>
          <a:p>
            <a:pPr marL="0" indent="0">
              <a:buNone/>
            </a:pPr>
            <a:endParaRPr lang="en-US" dirty="0"/>
          </a:p>
        </p:txBody>
      </p:sp>
    </p:spTree>
    <p:extLst>
      <p:ext uri="{BB962C8B-B14F-4D97-AF65-F5344CB8AC3E}">
        <p14:creationId xmlns:p14="http://schemas.microsoft.com/office/powerpoint/2010/main" val="277610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Currency Futures</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Currencies are also traded as commodities, in the futures’ market</a:t>
            </a:r>
            <a:r>
              <a:rPr lang="en-US" sz="2000" dirty="0" smtClean="0"/>
              <a:t>.</a:t>
            </a:r>
            <a:endParaRPr lang="en-US" sz="2000" dirty="0"/>
          </a:p>
          <a:p>
            <a:pPr marL="0" indent="0">
              <a:buNone/>
            </a:pPr>
            <a:r>
              <a:rPr lang="en-US" sz="2000" dirty="0"/>
              <a:t>Futures are contracts between a seller (called the “short”) and a buyer (called the “long”). </a:t>
            </a:r>
          </a:p>
          <a:p>
            <a:pPr marL="0" indent="0">
              <a:buNone/>
            </a:pPr>
            <a:r>
              <a:rPr lang="en-US" sz="2000" dirty="0"/>
              <a:t>In the U.S., currency futures are limited to fixed quantities (100,000 Australian dollars, 62,500 British pounds, 100,000 Canadian dollars, 125,000 </a:t>
            </a:r>
            <a:r>
              <a:rPr lang="es-ES" sz="2000" dirty="0"/>
              <a:t>euros, 5,000,000 Japanese yen, </a:t>
            </a:r>
            <a:r>
              <a:rPr lang="es-ES" sz="2000" dirty="0" smtClean="0"/>
              <a:t> and </a:t>
            </a:r>
            <a:r>
              <a:rPr lang="es-ES" sz="2000" dirty="0"/>
              <a:t>500,000 Mexican pesos) and </a:t>
            </a:r>
            <a:r>
              <a:rPr lang="es-ES" sz="2000" dirty="0" smtClean="0"/>
              <a:t>to fixed </a:t>
            </a:r>
            <a:r>
              <a:rPr lang="es-ES" sz="2000" dirty="0"/>
              <a:t>settlement dates (the </a:t>
            </a:r>
            <a:r>
              <a:rPr lang="en-US" sz="2000" dirty="0"/>
              <a:t>third Wednesday of the months of March, June, September, and December).</a:t>
            </a:r>
          </a:p>
          <a:p>
            <a:pPr marL="0" indent="0">
              <a:buNone/>
            </a:pPr>
            <a:r>
              <a:rPr lang="en-US" sz="2000" dirty="0"/>
              <a:t>B</a:t>
            </a:r>
            <a:r>
              <a:rPr lang="en-US" sz="2000" dirty="0" smtClean="0"/>
              <a:t>ecause </a:t>
            </a:r>
            <a:r>
              <a:rPr lang="en-US" sz="2000" dirty="0"/>
              <a:t>of the limits placed on amounts and </a:t>
            </a:r>
            <a:r>
              <a:rPr lang="en-US" sz="2000" dirty="0" smtClean="0"/>
              <a:t>dates, </a:t>
            </a:r>
            <a:r>
              <a:rPr lang="en-US" sz="2000" dirty="0" smtClean="0"/>
              <a:t>     futures </a:t>
            </a:r>
            <a:r>
              <a:rPr lang="en-US" sz="2000" dirty="0"/>
              <a:t>are rarely used in </a:t>
            </a:r>
            <a:r>
              <a:rPr lang="en-US" sz="2000" dirty="0" smtClean="0"/>
              <a:t>international trade transactions. </a:t>
            </a:r>
            <a:endParaRPr lang="en-US" sz="2000" dirty="0"/>
          </a:p>
        </p:txBody>
      </p:sp>
    </p:spTree>
    <p:extLst>
      <p:ext uri="{BB962C8B-B14F-4D97-AF65-F5344CB8AC3E}">
        <p14:creationId xmlns:p14="http://schemas.microsoft.com/office/powerpoint/2010/main" val="276768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Currency Options</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Currency options is a method used to protect against fluctuations in the value of a currency in the future. </a:t>
            </a:r>
          </a:p>
          <a:p>
            <a:pPr marL="0" indent="0">
              <a:buNone/>
            </a:pPr>
            <a:r>
              <a:rPr lang="en-US" sz="2000" dirty="0"/>
              <a:t>A firm can purchase options to buy, or options to sell, a particular currency at a particular price on a given date. Unlike in the futures market, options can be for any amount, and at any date.</a:t>
            </a:r>
          </a:p>
          <a:p>
            <a:pPr marL="0" indent="0">
              <a:buNone/>
            </a:pPr>
            <a:r>
              <a:rPr lang="en-US" sz="2000" dirty="0" smtClean="0"/>
              <a:t>An </a:t>
            </a:r>
            <a:r>
              <a:rPr lang="en-US" sz="2000" dirty="0"/>
              <a:t>option is the right to buy (or sell) a currency, at a pre-determined price (called the strike price), but it is not the obligation to buy or sell at that price. The owner of the </a:t>
            </a:r>
            <a:r>
              <a:rPr lang="en-US" sz="2000" dirty="0" smtClean="0"/>
              <a:t> option </a:t>
            </a:r>
            <a:r>
              <a:rPr lang="en-US" sz="2000" dirty="0"/>
              <a:t>is the one who decides whether to exercise that </a:t>
            </a:r>
            <a:r>
              <a:rPr lang="en-US" sz="2000" dirty="0" smtClean="0"/>
              <a:t> option</a:t>
            </a:r>
            <a:r>
              <a:rPr lang="en-US" sz="2000" dirty="0"/>
              <a:t>.</a:t>
            </a:r>
          </a:p>
          <a:p>
            <a:pPr marL="0" indent="0">
              <a:buNone/>
            </a:pPr>
            <a:endParaRPr lang="en-US" dirty="0"/>
          </a:p>
        </p:txBody>
      </p:sp>
    </p:spTree>
    <p:extLst>
      <p:ext uri="{BB962C8B-B14F-4D97-AF65-F5344CB8AC3E}">
        <p14:creationId xmlns:p14="http://schemas.microsoft.com/office/powerpoint/2010/main" val="3970125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Transaction Risks</a:t>
            </a:r>
            <a:endParaRPr lang="en-US" dirty="0"/>
          </a:p>
        </p:txBody>
      </p:sp>
      <p:sp>
        <p:nvSpPr>
          <p:cNvPr id="3" name="Content Placeholder 2"/>
          <p:cNvSpPr>
            <a:spLocks noGrp="1"/>
          </p:cNvSpPr>
          <p:nvPr>
            <p:ph idx="1"/>
          </p:nvPr>
        </p:nvSpPr>
        <p:spPr/>
        <p:txBody>
          <a:bodyPr/>
          <a:lstStyle/>
          <a:p>
            <a:r>
              <a:rPr lang="en-US" dirty="0"/>
              <a:t>Sales Contract’s Currency of Quote</a:t>
            </a:r>
          </a:p>
          <a:p>
            <a:r>
              <a:rPr lang="en-US" dirty="0"/>
              <a:t>The System of Currency Exchange Rates</a:t>
            </a:r>
          </a:p>
          <a:p>
            <a:r>
              <a:rPr lang="en-US" dirty="0"/>
              <a:t>Theories of Exchange Rate Determinations</a:t>
            </a:r>
          </a:p>
          <a:p>
            <a:r>
              <a:rPr lang="en-US" dirty="0"/>
              <a:t>Exchange Rate Forecasting</a:t>
            </a:r>
          </a:p>
          <a:p>
            <a:r>
              <a:rPr lang="en-US" dirty="0"/>
              <a:t>Managing Transaction Exposure</a:t>
            </a:r>
          </a:p>
          <a:p>
            <a:r>
              <a:rPr lang="en-US" dirty="0"/>
              <a:t>International Banking Institutions</a:t>
            </a:r>
          </a:p>
          <a:p>
            <a:r>
              <a:rPr lang="en-US" dirty="0"/>
              <a:t>Currency of Payment as a Marketing Tool</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Options</a:t>
            </a:r>
            <a:endParaRPr lang="en-US" dirty="0"/>
          </a:p>
        </p:txBody>
      </p:sp>
      <p:sp>
        <p:nvSpPr>
          <p:cNvPr id="3" name="Content Placeholder 2"/>
          <p:cNvSpPr>
            <a:spLocks noGrp="1"/>
          </p:cNvSpPr>
          <p:nvPr>
            <p:ph idx="1"/>
          </p:nvPr>
        </p:nvSpPr>
        <p:spPr>
          <a:xfrm>
            <a:off x="498474" y="1981200"/>
            <a:ext cx="7321693" cy="4144963"/>
          </a:xfrm>
        </p:spPr>
        <p:txBody>
          <a:bodyPr>
            <a:normAutofit/>
          </a:bodyPr>
          <a:lstStyle/>
          <a:p>
            <a:pPr marL="0" indent="0">
              <a:buNone/>
            </a:pPr>
            <a:r>
              <a:rPr lang="en-US" sz="2000" dirty="0"/>
              <a:t>A call option is an option with which a firm agrees to buy a particular currency at a particular price on a given date. </a:t>
            </a:r>
          </a:p>
          <a:p>
            <a:pPr marL="0" indent="0">
              <a:buNone/>
            </a:pPr>
            <a:r>
              <a:rPr lang="en-US" sz="2000" dirty="0"/>
              <a:t>Suppose a U.S. firm purchases an option to buy euros for $1.35/€ on 01/01/201_. It pays U.S. $5,000 for that option</a:t>
            </a:r>
            <a:r>
              <a:rPr lang="en-US" sz="2000" dirty="0" smtClean="0"/>
              <a:t>.</a:t>
            </a:r>
            <a:endParaRPr lang="en-US" sz="2000" dirty="0"/>
          </a:p>
          <a:p>
            <a:pPr marL="0" indent="0">
              <a:buNone/>
            </a:pPr>
            <a:r>
              <a:rPr lang="en-US" sz="2000" dirty="0"/>
              <a:t>Two scenarios can take place on 01/01/201</a:t>
            </a:r>
            <a:r>
              <a:rPr lang="en-US" sz="2000" dirty="0" smtClean="0"/>
              <a:t>_:</a:t>
            </a:r>
            <a:endParaRPr lang="en-US" sz="2000" dirty="0" smtClean="0"/>
          </a:p>
          <a:p>
            <a:pPr lvl="1"/>
            <a:endParaRPr lang="en-US" dirty="0" smtClean="0"/>
          </a:p>
          <a:p>
            <a:pPr lvl="1"/>
            <a:r>
              <a:rPr lang="en-US" dirty="0" smtClean="0"/>
              <a:t>If </a:t>
            </a:r>
            <a:r>
              <a:rPr lang="en-US" dirty="0"/>
              <a:t>the spot exchange rate is lower than $1.35/€, the firm will purchase the euros on the spot market, and forgo the </a:t>
            </a:r>
            <a:r>
              <a:rPr lang="en-US" dirty="0" smtClean="0"/>
              <a:t>option.</a:t>
            </a:r>
          </a:p>
          <a:p>
            <a:pPr lvl="1"/>
            <a:r>
              <a:rPr lang="en-US" dirty="0" smtClean="0"/>
              <a:t>If </a:t>
            </a:r>
            <a:r>
              <a:rPr lang="en-US" dirty="0"/>
              <a:t>the spot exchange rate is higher than $1.35/€, the firm will exercise the option, and pay $1.35/€ for the euros.</a:t>
            </a:r>
          </a:p>
          <a:p>
            <a:pPr marL="0" indent="0">
              <a:buNone/>
            </a:pPr>
            <a:endParaRPr lang="en-US" dirty="0"/>
          </a:p>
        </p:txBody>
      </p:sp>
    </p:spTree>
    <p:extLst>
      <p:ext uri="{BB962C8B-B14F-4D97-AF65-F5344CB8AC3E}">
        <p14:creationId xmlns:p14="http://schemas.microsoft.com/office/powerpoint/2010/main" val="2099998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 Options</a:t>
            </a:r>
            <a:endParaRPr lang="en-US" dirty="0"/>
          </a:p>
        </p:txBody>
      </p:sp>
      <p:sp>
        <p:nvSpPr>
          <p:cNvPr id="3" name="Content Placeholder 2"/>
          <p:cNvSpPr>
            <a:spLocks noGrp="1"/>
          </p:cNvSpPr>
          <p:nvPr>
            <p:ph idx="1"/>
          </p:nvPr>
        </p:nvSpPr>
        <p:spPr>
          <a:xfrm>
            <a:off x="498474" y="1981200"/>
            <a:ext cx="7321693" cy="4144963"/>
          </a:xfrm>
        </p:spPr>
        <p:txBody>
          <a:bodyPr>
            <a:normAutofit/>
          </a:bodyPr>
          <a:lstStyle/>
          <a:p>
            <a:pPr marL="0" indent="0">
              <a:buNone/>
            </a:pPr>
            <a:r>
              <a:rPr lang="en-US" sz="2000" dirty="0"/>
              <a:t>A put option is an option with which a firm agrees to sell a particular currency at a particular price on a given date. </a:t>
            </a:r>
          </a:p>
          <a:p>
            <a:pPr marL="0" indent="0">
              <a:buNone/>
            </a:pPr>
            <a:r>
              <a:rPr lang="en-US" sz="2000" dirty="0"/>
              <a:t>Suppose a U.S. firm purchases an option to sell British pounds for $1.25/£ on 03/01/201_. It pays U.S. $2,000 for that option</a:t>
            </a:r>
            <a:r>
              <a:rPr lang="en-US" sz="2000" dirty="0" smtClean="0"/>
              <a:t>.</a:t>
            </a:r>
            <a:endParaRPr lang="en-US" sz="2000" dirty="0"/>
          </a:p>
          <a:p>
            <a:pPr marL="0" indent="0">
              <a:buNone/>
            </a:pPr>
            <a:r>
              <a:rPr lang="en-US" sz="2000" dirty="0"/>
              <a:t>Two scenarios can take place on 03/01/201</a:t>
            </a:r>
            <a:r>
              <a:rPr lang="en-US" sz="2000" dirty="0" smtClean="0"/>
              <a:t>_: </a:t>
            </a:r>
          </a:p>
          <a:p>
            <a:pPr lvl="1"/>
            <a:endParaRPr lang="en-US" dirty="0" smtClean="0"/>
          </a:p>
          <a:p>
            <a:pPr lvl="1"/>
            <a:r>
              <a:rPr lang="en-US" dirty="0" smtClean="0"/>
              <a:t>If </a:t>
            </a:r>
            <a:r>
              <a:rPr lang="en-US" dirty="0"/>
              <a:t>the spot exchange rate is higher than $1.25/£, the firm will sell the pounds on the spot market, and forgo the option</a:t>
            </a:r>
            <a:r>
              <a:rPr lang="en-US" dirty="0" smtClean="0"/>
              <a:t>. </a:t>
            </a:r>
          </a:p>
          <a:p>
            <a:pPr lvl="1"/>
            <a:r>
              <a:rPr lang="en-US" dirty="0" smtClean="0"/>
              <a:t>If </a:t>
            </a:r>
            <a:r>
              <a:rPr lang="en-US" dirty="0"/>
              <a:t>the spot exchange rate is lower than $1.25/£ , the firm will exercise the option, and obtain $1.25/£ for its pounds.</a:t>
            </a:r>
          </a:p>
          <a:p>
            <a:pPr marL="0" indent="0">
              <a:buNone/>
            </a:pPr>
            <a:endParaRPr lang="en-US" dirty="0"/>
          </a:p>
        </p:txBody>
      </p:sp>
    </p:spTree>
    <p:extLst>
      <p:ext uri="{BB962C8B-B14F-4D97-AF65-F5344CB8AC3E}">
        <p14:creationId xmlns:p14="http://schemas.microsoft.com/office/powerpoint/2010/main" val="289356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Currencies (I)</a:t>
            </a:r>
            <a:endParaRPr lang="en-US" dirty="0"/>
          </a:p>
        </p:txBody>
      </p:sp>
      <p:sp>
        <p:nvSpPr>
          <p:cNvPr id="3" name="Content Placeholder 2"/>
          <p:cNvSpPr>
            <a:spLocks noGrp="1"/>
          </p:cNvSpPr>
          <p:nvPr>
            <p:ph idx="1"/>
          </p:nvPr>
        </p:nvSpPr>
        <p:spPr/>
        <p:txBody>
          <a:bodyPr/>
          <a:lstStyle/>
          <a:p>
            <a:r>
              <a:rPr lang="en-US" sz="2000" dirty="0" smtClean="0"/>
              <a:t>Floating Currency</a:t>
            </a:r>
          </a:p>
          <a:p>
            <a:pPr marL="228600" lvl="1" indent="0">
              <a:buNone/>
            </a:pPr>
            <a:r>
              <a:rPr lang="en-US" dirty="0"/>
              <a:t>A currency whose value is determined by market forces. The exchange rate of a floating currency varies frequently. </a:t>
            </a:r>
          </a:p>
          <a:p>
            <a:r>
              <a:rPr lang="en-US" sz="2000" dirty="0" smtClean="0"/>
              <a:t>Pegged Currency</a:t>
            </a:r>
          </a:p>
          <a:p>
            <a:pPr marL="228600" lvl="1" indent="0">
              <a:buNone/>
            </a:pPr>
            <a:r>
              <a:rPr lang="en-US" dirty="0"/>
              <a:t>A currency whose value is determined by a fixed exchange rate with another, more widely traded currency. </a:t>
            </a:r>
            <a:r>
              <a:rPr lang="en-US" dirty="0" smtClean="0"/>
              <a:t>For example, the value of the </a:t>
            </a:r>
            <a:endParaRPr lang="en-US" dirty="0"/>
          </a:p>
          <a:p>
            <a:r>
              <a:rPr lang="en-US" sz="2000" dirty="0" smtClean="0"/>
              <a:t>Artificial Currency</a:t>
            </a:r>
            <a:endParaRPr lang="en-US" sz="2000" dirty="0"/>
          </a:p>
          <a:p>
            <a:pPr marL="228600" lvl="1" indent="0">
              <a:buNone/>
            </a:pPr>
            <a:r>
              <a:rPr lang="en-US" dirty="0"/>
              <a:t>A currency that is not in </a:t>
            </a:r>
            <a:r>
              <a:rPr lang="en-US" dirty="0" smtClean="0"/>
              <a:t>circulation. As of 2013, there is only </a:t>
            </a:r>
            <a:r>
              <a:rPr lang="en-US" dirty="0"/>
              <a:t> </a:t>
            </a:r>
            <a:r>
              <a:rPr lang="en-US" dirty="0" smtClean="0"/>
              <a:t>  </a:t>
            </a:r>
            <a:r>
              <a:rPr lang="en-US" dirty="0" smtClean="0"/>
              <a:t>one </a:t>
            </a:r>
            <a:r>
              <a:rPr lang="en-US" dirty="0" smtClean="0"/>
              <a:t>artificial currency, the Special Drawing Rights of the International Monetary Fund.</a:t>
            </a:r>
          </a:p>
        </p:txBody>
      </p:sp>
    </p:spTree>
    <p:extLst>
      <p:ext uri="{BB962C8B-B14F-4D97-AF65-F5344CB8AC3E}">
        <p14:creationId xmlns:p14="http://schemas.microsoft.com/office/powerpoint/2010/main" val="1765565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Currencies (II)</a:t>
            </a:r>
            <a:endParaRPr lang="en-US" dirty="0"/>
          </a:p>
        </p:txBody>
      </p:sp>
      <p:sp>
        <p:nvSpPr>
          <p:cNvPr id="3" name="Content Placeholder 2"/>
          <p:cNvSpPr>
            <a:spLocks noGrp="1"/>
          </p:cNvSpPr>
          <p:nvPr>
            <p:ph idx="1"/>
          </p:nvPr>
        </p:nvSpPr>
        <p:spPr/>
        <p:txBody>
          <a:bodyPr/>
          <a:lstStyle/>
          <a:p>
            <a:r>
              <a:rPr lang="en-US" sz="2000" dirty="0" smtClean="0"/>
              <a:t>Currency Bloc</a:t>
            </a:r>
          </a:p>
          <a:p>
            <a:pPr marL="228600" lvl="1" indent="0">
              <a:buNone/>
            </a:pPr>
            <a:r>
              <a:rPr lang="en-US" dirty="0" smtClean="0"/>
              <a:t>A </a:t>
            </a:r>
            <a:r>
              <a:rPr lang="en-US" dirty="0"/>
              <a:t>group of currencies whose values fluctuate in parallel fashion. The currencies within the group have a fixed exchange rate, but their exchange rates with currencies outside of the group float. </a:t>
            </a:r>
          </a:p>
          <a:p>
            <a:pPr marL="228600" lvl="1" indent="0">
              <a:buNone/>
            </a:pPr>
            <a:r>
              <a:rPr lang="en-US" dirty="0" smtClean="0"/>
              <a:t>Before the introduction of the euro, the European currencies traded as a currency bloc. Several currencies in Europe are pegged to the euro and act as a currency bloc.</a:t>
            </a:r>
            <a:endParaRPr lang="en-US" dirty="0"/>
          </a:p>
          <a:p>
            <a:r>
              <a:rPr lang="en-US" sz="2000" dirty="0" smtClean="0"/>
              <a:t>Dollarization</a:t>
            </a:r>
          </a:p>
          <a:p>
            <a:pPr marL="228600" lvl="1" indent="0">
              <a:buNone/>
            </a:pPr>
            <a:r>
              <a:rPr lang="en-US" dirty="0" smtClean="0"/>
              <a:t>A </a:t>
            </a:r>
            <a:r>
              <a:rPr lang="en-US" dirty="0"/>
              <a:t>phenomenon where other countries decide to adopt the U.S. dollar as their </a:t>
            </a:r>
            <a:r>
              <a:rPr lang="en-US" dirty="0" smtClean="0"/>
              <a:t>circulating </a:t>
            </a:r>
            <a:r>
              <a:rPr lang="en-US" dirty="0"/>
              <a:t>currencies</a:t>
            </a:r>
            <a:r>
              <a:rPr lang="en-US" dirty="0" smtClean="0"/>
              <a:t>. Panama and </a:t>
            </a:r>
            <a:r>
              <a:rPr lang="en-US" dirty="0" smtClean="0"/>
              <a:t>Ecuador     </a:t>
            </a:r>
            <a:r>
              <a:rPr lang="en-US" dirty="0" smtClean="0"/>
              <a:t>utilize the dollar as their domestic currency.</a:t>
            </a:r>
            <a:endParaRPr lang="en-US" dirty="0"/>
          </a:p>
        </p:txBody>
      </p:sp>
    </p:spTree>
    <p:extLst>
      <p:ext uri="{BB962C8B-B14F-4D97-AF65-F5344CB8AC3E}">
        <p14:creationId xmlns:p14="http://schemas.microsoft.com/office/powerpoint/2010/main" val="3732529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Exchange Rate Determination</a:t>
            </a:r>
            <a:endParaRPr lang="en-US" dirty="0"/>
          </a:p>
        </p:txBody>
      </p:sp>
      <p:sp>
        <p:nvSpPr>
          <p:cNvPr id="3" name="Content Placeholder 2"/>
          <p:cNvSpPr>
            <a:spLocks noGrp="1"/>
          </p:cNvSpPr>
          <p:nvPr>
            <p:ph idx="1"/>
          </p:nvPr>
        </p:nvSpPr>
        <p:spPr/>
        <p:txBody>
          <a:bodyPr/>
          <a:lstStyle/>
          <a:p>
            <a:pPr marL="0" indent="0">
              <a:buNone/>
            </a:pPr>
            <a:r>
              <a:rPr lang="en-US" sz="2000" dirty="0"/>
              <a:t>The exchange rate between two currencies fluctuates due to a number of different </a:t>
            </a:r>
            <a:r>
              <a:rPr lang="en-US" sz="2000" dirty="0" smtClean="0"/>
              <a:t>relationships:</a:t>
            </a:r>
          </a:p>
          <a:p>
            <a:pPr marL="0" indent="0">
              <a:buNone/>
            </a:pPr>
            <a:endParaRPr lang="en-US" dirty="0"/>
          </a:p>
          <a:p>
            <a:pPr marL="1028700" lvl="2" indent="-342900"/>
            <a:r>
              <a:rPr lang="en-US" sz="1800" dirty="0" smtClean="0"/>
              <a:t>Purchasing </a:t>
            </a:r>
            <a:r>
              <a:rPr lang="en-US" sz="1800" dirty="0"/>
              <a:t>Power Parity</a:t>
            </a:r>
          </a:p>
          <a:p>
            <a:pPr marL="1028700" lvl="2" indent="-342900"/>
            <a:r>
              <a:rPr lang="en-US" sz="1800" dirty="0"/>
              <a:t>Fisher Effect</a:t>
            </a:r>
          </a:p>
          <a:p>
            <a:pPr marL="1028700" lvl="2" indent="-342900"/>
            <a:r>
              <a:rPr lang="en-US" sz="1800" dirty="0"/>
              <a:t>International Fisher Effect</a:t>
            </a:r>
          </a:p>
          <a:p>
            <a:pPr marL="1028700" lvl="2" indent="-342900"/>
            <a:r>
              <a:rPr lang="en-US" sz="1800" dirty="0"/>
              <a:t>Interest Rate Parity</a:t>
            </a:r>
          </a:p>
          <a:p>
            <a:pPr marL="1028700" lvl="2" indent="-342900"/>
            <a:r>
              <a:rPr lang="en-US" sz="1800" dirty="0"/>
              <a:t>Forward Exchange Rate</a:t>
            </a:r>
          </a:p>
          <a:p>
            <a:endParaRPr lang="en-US" dirty="0"/>
          </a:p>
        </p:txBody>
      </p:sp>
    </p:spTree>
    <p:extLst>
      <p:ext uri="{BB962C8B-B14F-4D97-AF65-F5344CB8AC3E}">
        <p14:creationId xmlns:p14="http://schemas.microsoft.com/office/powerpoint/2010/main" val="3233179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Purchasing Power Parity</a:t>
            </a:r>
            <a:endParaRPr lang="en-US" dirty="0"/>
          </a:p>
        </p:txBody>
      </p:sp>
      <p:sp>
        <p:nvSpPr>
          <p:cNvPr id="3" name="Content Placeholder 2"/>
          <p:cNvSpPr>
            <a:spLocks noGrp="1"/>
          </p:cNvSpPr>
          <p:nvPr>
            <p:ph idx="1"/>
          </p:nvPr>
        </p:nvSpPr>
        <p:spPr/>
        <p:txBody>
          <a:bodyPr/>
          <a:lstStyle/>
          <a:p>
            <a:pPr marL="0" indent="0">
              <a:buNone/>
            </a:pPr>
            <a:r>
              <a:rPr lang="en-US" sz="2000" dirty="0"/>
              <a:t>Purchasing Power Parity is an economic theory that holds </a:t>
            </a:r>
            <a:r>
              <a:rPr lang="en-US" sz="2000" dirty="0" smtClean="0"/>
              <a:t> that </a:t>
            </a:r>
            <a:r>
              <a:rPr lang="en-US" sz="2000" dirty="0"/>
              <a:t>exchange rates should reflect the price differences of each and every product between countries</a:t>
            </a:r>
            <a:r>
              <a:rPr lang="en-US" sz="2000" dirty="0" smtClean="0"/>
              <a:t>.</a:t>
            </a:r>
            <a:endParaRPr lang="en-US" sz="2000" dirty="0"/>
          </a:p>
          <a:p>
            <a:pPr marL="0" indent="0">
              <a:buNone/>
            </a:pPr>
            <a:r>
              <a:rPr lang="en-US" sz="2000" dirty="0"/>
              <a:t>The idea is that exchange rates should fluctuate in such </a:t>
            </a:r>
            <a:r>
              <a:rPr lang="en-US" sz="2000" dirty="0" smtClean="0"/>
              <a:t>a  </a:t>
            </a:r>
            <a:r>
              <a:rPr lang="en-US" sz="2000" dirty="0"/>
              <a:t>way as to “equalize” the price differences of similar products between countries, so that a set amount of currency would purchase the same goods in any country of the world.</a:t>
            </a:r>
          </a:p>
          <a:p>
            <a:endParaRPr lang="en-US" dirty="0"/>
          </a:p>
        </p:txBody>
      </p:sp>
    </p:spTree>
    <p:extLst>
      <p:ext uri="{BB962C8B-B14F-4D97-AF65-F5344CB8AC3E}">
        <p14:creationId xmlns:p14="http://schemas.microsoft.com/office/powerpoint/2010/main" val="1591096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Mac Index</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676403204"/>
              </p:ext>
            </p:extLst>
          </p:nvPr>
        </p:nvGraphicFramePr>
        <p:xfrm>
          <a:off x="628649" y="1397000"/>
          <a:ext cx="7886702" cy="4404988"/>
        </p:xfrm>
        <a:graphic>
          <a:graphicData uri="http://schemas.openxmlformats.org/drawingml/2006/table">
            <a:tbl>
              <a:tblPr firstRow="1" bandRow="1">
                <a:tableStyleId>{5C22544A-7EE6-4342-B048-85BDC9FD1C3A}</a:tableStyleId>
              </a:tblPr>
              <a:tblGrid>
                <a:gridCol w="2174077">
                  <a:extLst>
                    <a:ext uri="{9D8B030D-6E8A-4147-A177-3AD203B41FA5}">
                      <a16:colId xmlns:a16="http://schemas.microsoft.com/office/drawing/2014/main" val="1419298954"/>
                    </a:ext>
                  </a:extLst>
                </a:gridCol>
                <a:gridCol w="2334604">
                  <a:extLst>
                    <a:ext uri="{9D8B030D-6E8A-4147-A177-3AD203B41FA5}">
                      <a16:colId xmlns:a16="http://schemas.microsoft.com/office/drawing/2014/main" val="3289938691"/>
                    </a:ext>
                  </a:extLst>
                </a:gridCol>
                <a:gridCol w="1839458">
                  <a:extLst>
                    <a:ext uri="{9D8B030D-6E8A-4147-A177-3AD203B41FA5}">
                      <a16:colId xmlns:a16="http://schemas.microsoft.com/office/drawing/2014/main" val="411609425"/>
                    </a:ext>
                  </a:extLst>
                </a:gridCol>
                <a:gridCol w="1538563">
                  <a:extLst>
                    <a:ext uri="{9D8B030D-6E8A-4147-A177-3AD203B41FA5}">
                      <a16:colId xmlns:a16="http://schemas.microsoft.com/office/drawing/2014/main" val="717654960"/>
                    </a:ext>
                  </a:extLst>
                </a:gridCol>
              </a:tblGrid>
              <a:tr h="509968">
                <a:tc>
                  <a:txBody>
                    <a:bodyPr/>
                    <a:lstStyle/>
                    <a:p>
                      <a:pPr algn="ctr"/>
                      <a:endParaRPr lang="en-US" dirty="0" smtClean="0">
                        <a:latin typeface="Lucida Bright" panose="02040602050505020304" pitchFamily="18" charset="0"/>
                      </a:endParaRPr>
                    </a:p>
                    <a:p>
                      <a:pPr algn="ctr"/>
                      <a:r>
                        <a:rPr lang="en-US" dirty="0" smtClean="0">
                          <a:latin typeface="Lucida Bright" panose="02040602050505020304" pitchFamily="18" charset="0"/>
                        </a:rPr>
                        <a:t>Country</a:t>
                      </a:r>
                      <a:endParaRPr lang="en-US" dirty="0">
                        <a:latin typeface="Lucida Bright" panose="02040602050505020304" pitchFamily="18" charset="0"/>
                      </a:endParaRPr>
                    </a:p>
                  </a:txBody>
                  <a:tcPr>
                    <a:solidFill>
                      <a:schemeClr val="tx1"/>
                    </a:solidFill>
                  </a:tcPr>
                </a:tc>
                <a:tc>
                  <a:txBody>
                    <a:bodyPr/>
                    <a:lstStyle/>
                    <a:p>
                      <a:pPr algn="ctr"/>
                      <a:endParaRPr lang="en-US" dirty="0" smtClean="0">
                        <a:latin typeface="Lucida Bright" panose="02040602050505020304" pitchFamily="18" charset="0"/>
                      </a:endParaRPr>
                    </a:p>
                    <a:p>
                      <a:pPr algn="ctr"/>
                      <a:r>
                        <a:rPr lang="en-US" dirty="0" smtClean="0">
                          <a:latin typeface="Lucida Bright" panose="02040602050505020304" pitchFamily="18" charset="0"/>
                        </a:rPr>
                        <a:t>Local Currency</a:t>
                      </a:r>
                      <a:endParaRPr lang="en-US" dirty="0">
                        <a:latin typeface="Lucida Bright" panose="02040602050505020304" pitchFamily="18" charset="0"/>
                      </a:endParaRPr>
                    </a:p>
                  </a:txBody>
                  <a:tcPr>
                    <a:solidFill>
                      <a:schemeClr val="tx1"/>
                    </a:solidFill>
                  </a:tcPr>
                </a:tc>
                <a:tc>
                  <a:txBody>
                    <a:bodyPr/>
                    <a:lstStyle/>
                    <a:p>
                      <a:pPr algn="ctr"/>
                      <a:endParaRPr lang="en-US" dirty="0" smtClean="0">
                        <a:latin typeface="Lucida Bright" panose="02040602050505020304" pitchFamily="18" charset="0"/>
                      </a:endParaRPr>
                    </a:p>
                    <a:p>
                      <a:pPr algn="ctr"/>
                      <a:r>
                        <a:rPr lang="en-US" dirty="0" smtClean="0">
                          <a:latin typeface="Lucida Bright" panose="02040602050505020304" pitchFamily="18" charset="0"/>
                        </a:rPr>
                        <a:t>U.S. $ Equivalent</a:t>
                      </a:r>
                      <a:endParaRPr lang="en-US" dirty="0">
                        <a:latin typeface="Lucida Bright" panose="02040602050505020304" pitchFamily="18" charset="0"/>
                      </a:endParaRPr>
                    </a:p>
                  </a:txBody>
                  <a:tcPr>
                    <a:solidFill>
                      <a:schemeClr val="tx1"/>
                    </a:solidFill>
                  </a:tcPr>
                </a:tc>
                <a:tc>
                  <a:txBody>
                    <a:bodyPr/>
                    <a:lstStyle/>
                    <a:p>
                      <a:pPr algn="ctr"/>
                      <a:r>
                        <a:rPr lang="en-US" dirty="0" smtClean="0">
                          <a:latin typeface="Lucida Bright" panose="02040602050505020304" pitchFamily="18" charset="0"/>
                        </a:rPr>
                        <a:t>Percentage of U.S. price</a:t>
                      </a:r>
                      <a:endParaRPr lang="en-US" dirty="0">
                        <a:latin typeface="Lucida Bright" panose="02040602050505020304" pitchFamily="18" charset="0"/>
                      </a:endParaRPr>
                    </a:p>
                  </a:txBody>
                  <a:tcPr>
                    <a:solidFill>
                      <a:schemeClr val="tx1"/>
                    </a:solidFill>
                  </a:tcPr>
                </a:tc>
                <a:extLst>
                  <a:ext uri="{0D108BD9-81ED-4DB2-BD59-A6C34878D82A}">
                    <a16:rowId xmlns:a16="http://schemas.microsoft.com/office/drawing/2014/main" val="3657232004"/>
                  </a:ext>
                </a:extLst>
              </a:tr>
              <a:tr h="324585">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smtClean="0">
                          <a:latin typeface="Lucida Bright" panose="02040602050505020304" pitchFamily="18" charset="0"/>
                        </a:rPr>
                        <a:t>United States</a:t>
                      </a:r>
                    </a:p>
                  </a:txBody>
                  <a:tcPr>
                    <a:solidFill>
                      <a:schemeClr val="bg2">
                        <a:lumMod val="90000"/>
                      </a:schemeClr>
                    </a:solidFill>
                  </a:tcPr>
                </a:tc>
                <a:tc>
                  <a:txBody>
                    <a:bodyPr/>
                    <a:lstStyle/>
                    <a:p>
                      <a:pPr algn="ctr"/>
                      <a:r>
                        <a:rPr lang="en-US" dirty="0" smtClean="0">
                          <a:latin typeface="Lucida Bright" panose="02040602050505020304" pitchFamily="18" charset="0"/>
                        </a:rPr>
                        <a:t>USD</a:t>
                      </a:r>
                      <a:r>
                        <a:rPr lang="en-US" baseline="0" dirty="0" smtClean="0">
                          <a:latin typeface="Lucida Bright" panose="02040602050505020304" pitchFamily="18" charset="0"/>
                        </a:rPr>
                        <a:t> </a:t>
                      </a:r>
                      <a:r>
                        <a:rPr lang="en-US" dirty="0" smtClean="0">
                          <a:latin typeface="Lucida Bright" panose="02040602050505020304" pitchFamily="18" charset="0"/>
                        </a:rPr>
                        <a:t>5.06</a:t>
                      </a:r>
                      <a:endParaRPr lang="en-US" dirty="0">
                        <a:latin typeface="Lucida Bright" panose="02040602050505020304" pitchFamily="18" charset="0"/>
                      </a:endParaRPr>
                    </a:p>
                  </a:txBody>
                  <a:tcPr>
                    <a:solidFill>
                      <a:schemeClr val="bg2">
                        <a:lumMod val="90000"/>
                      </a:schemeClr>
                    </a:solidFill>
                  </a:tcPr>
                </a:tc>
                <a:tc>
                  <a:txBody>
                    <a:bodyPr/>
                    <a:lstStyle/>
                    <a:p>
                      <a:pPr algn="ctr"/>
                      <a:r>
                        <a:rPr lang="en-US" dirty="0" smtClean="0">
                          <a:latin typeface="Lucida Bright" panose="02040602050505020304" pitchFamily="18" charset="0"/>
                        </a:rPr>
                        <a:t>$5.06</a:t>
                      </a:r>
                      <a:endParaRPr lang="en-US" dirty="0">
                        <a:latin typeface="Lucida Bright" panose="02040602050505020304" pitchFamily="18" charset="0"/>
                      </a:endParaRPr>
                    </a:p>
                  </a:txBody>
                  <a:tcPr>
                    <a:solidFill>
                      <a:schemeClr val="bg2">
                        <a:lumMod val="90000"/>
                      </a:schemeClr>
                    </a:solidFill>
                  </a:tcPr>
                </a:tc>
                <a:tc>
                  <a:txBody>
                    <a:bodyPr/>
                    <a:lstStyle/>
                    <a:p>
                      <a:pPr algn="ctr"/>
                      <a:r>
                        <a:rPr lang="en-US" dirty="0" smtClean="0">
                          <a:latin typeface="Lucida Bright" panose="02040602050505020304" pitchFamily="18" charset="0"/>
                        </a:rPr>
                        <a:t>100%</a:t>
                      </a:r>
                      <a:endParaRPr lang="en-US" dirty="0">
                        <a:latin typeface="Lucida Bright" panose="02040602050505020304" pitchFamily="18" charset="0"/>
                      </a:endParaRPr>
                    </a:p>
                  </a:txBody>
                  <a:tcPr>
                    <a:solidFill>
                      <a:schemeClr val="bg2">
                        <a:lumMod val="90000"/>
                      </a:schemeClr>
                    </a:solidFill>
                  </a:tcPr>
                </a:tc>
                <a:extLst>
                  <a:ext uri="{0D108BD9-81ED-4DB2-BD59-A6C34878D82A}">
                    <a16:rowId xmlns:a16="http://schemas.microsoft.com/office/drawing/2014/main" val="1661664520"/>
                  </a:ext>
                </a:extLst>
              </a:tr>
              <a:tr h="324585">
                <a:tc>
                  <a:txBody>
                    <a:bodyPr/>
                    <a:lstStyle/>
                    <a:p>
                      <a:pPr algn="ctr"/>
                      <a:r>
                        <a:rPr lang="en-US" dirty="0" smtClean="0">
                          <a:latin typeface="Lucida Bright" panose="02040602050505020304" pitchFamily="18" charset="0"/>
                        </a:rPr>
                        <a:t>Brazil</a:t>
                      </a:r>
                      <a:endParaRPr lang="en-US" dirty="0">
                        <a:latin typeface="Lucida Bright" panose="02040602050505020304" pitchFamily="18" charset="0"/>
                      </a:endParaRPr>
                    </a:p>
                  </a:txBody>
                  <a:tcPr>
                    <a:solidFill>
                      <a:schemeClr val="bg2"/>
                    </a:solidFill>
                  </a:tcPr>
                </a:tc>
                <a:tc>
                  <a:txBody>
                    <a:bodyPr/>
                    <a:lstStyle/>
                    <a:p>
                      <a:pPr algn="ctr"/>
                      <a:r>
                        <a:rPr lang="en-US" dirty="0" smtClean="0">
                          <a:latin typeface="Lucida Bright" panose="02040602050505020304" pitchFamily="18" charset="0"/>
                        </a:rPr>
                        <a:t>BRL</a:t>
                      </a:r>
                      <a:r>
                        <a:rPr lang="en-US" baseline="0" dirty="0" smtClean="0">
                          <a:latin typeface="Lucida Bright" panose="02040602050505020304" pitchFamily="18" charset="0"/>
                        </a:rPr>
                        <a:t> 16.50</a:t>
                      </a:r>
                      <a:endParaRPr lang="en-US" dirty="0">
                        <a:latin typeface="Lucida Bright" panose="02040602050505020304" pitchFamily="18" charset="0"/>
                      </a:endParaRPr>
                    </a:p>
                  </a:txBody>
                  <a:tcPr>
                    <a:solidFill>
                      <a:schemeClr val="bg2"/>
                    </a:solidFill>
                  </a:tcPr>
                </a:tc>
                <a:tc>
                  <a:txBody>
                    <a:bodyPr/>
                    <a:lstStyle/>
                    <a:p>
                      <a:pPr algn="ctr"/>
                      <a:r>
                        <a:rPr lang="en-US" dirty="0" smtClean="0">
                          <a:latin typeface="Lucida Bright" panose="02040602050505020304" pitchFamily="18" charset="0"/>
                        </a:rPr>
                        <a:t>$5.12</a:t>
                      </a:r>
                      <a:endParaRPr lang="en-US" dirty="0">
                        <a:latin typeface="Lucida Bright" panose="02040602050505020304" pitchFamily="18" charset="0"/>
                      </a:endParaRPr>
                    </a:p>
                  </a:txBody>
                  <a:tcPr>
                    <a:solidFill>
                      <a:schemeClr val="bg2"/>
                    </a:solidFill>
                  </a:tcPr>
                </a:tc>
                <a:tc>
                  <a:txBody>
                    <a:bodyPr/>
                    <a:lstStyle/>
                    <a:p>
                      <a:pPr algn="ctr"/>
                      <a:r>
                        <a:rPr lang="en-US" dirty="0" smtClean="0">
                          <a:latin typeface="Lucida Bright" panose="02040602050505020304" pitchFamily="18" charset="0"/>
                        </a:rPr>
                        <a:t>101%</a:t>
                      </a:r>
                      <a:endParaRPr lang="en-US" dirty="0">
                        <a:latin typeface="Lucida Bright" panose="02040602050505020304" pitchFamily="18" charset="0"/>
                      </a:endParaRPr>
                    </a:p>
                  </a:txBody>
                  <a:tcPr>
                    <a:solidFill>
                      <a:schemeClr val="bg2"/>
                    </a:solidFill>
                  </a:tcPr>
                </a:tc>
                <a:extLst>
                  <a:ext uri="{0D108BD9-81ED-4DB2-BD59-A6C34878D82A}">
                    <a16:rowId xmlns:a16="http://schemas.microsoft.com/office/drawing/2014/main" val="102650767"/>
                  </a:ext>
                </a:extLst>
              </a:tr>
              <a:tr h="324585">
                <a:tc>
                  <a:txBody>
                    <a:bodyPr/>
                    <a:lstStyle/>
                    <a:p>
                      <a:pPr algn="ctr"/>
                      <a:r>
                        <a:rPr lang="en-US" dirty="0" smtClean="0">
                          <a:latin typeface="Lucida Bright" panose="02040602050505020304" pitchFamily="18" charset="0"/>
                        </a:rPr>
                        <a:t>Britain</a:t>
                      </a:r>
                      <a:endParaRPr lang="en-US" dirty="0">
                        <a:latin typeface="Lucida Bright" panose="02040602050505020304" pitchFamily="18" charset="0"/>
                      </a:endParaRPr>
                    </a:p>
                  </a:txBody>
                  <a:tcPr>
                    <a:solidFill>
                      <a:schemeClr val="bg2">
                        <a:lumMod val="90000"/>
                      </a:schemeClr>
                    </a:solidFill>
                  </a:tcPr>
                </a:tc>
                <a:tc>
                  <a:txBody>
                    <a:bodyPr/>
                    <a:lstStyle/>
                    <a:p>
                      <a:pPr algn="ctr"/>
                      <a:r>
                        <a:rPr lang="en-US" dirty="0" smtClean="0">
                          <a:latin typeface="Lucida Bright" panose="02040602050505020304" pitchFamily="18" charset="0"/>
                        </a:rPr>
                        <a:t>GBP 3.09</a:t>
                      </a:r>
                      <a:endParaRPr lang="en-US" dirty="0">
                        <a:latin typeface="Lucida Bright" panose="02040602050505020304" pitchFamily="18" charset="0"/>
                      </a:endParaRPr>
                    </a:p>
                  </a:txBody>
                  <a:tcPr>
                    <a:solidFill>
                      <a:schemeClr val="bg2">
                        <a:lumMod val="90000"/>
                      </a:schemeClr>
                    </a:solidFill>
                  </a:tcPr>
                </a:tc>
                <a:tc>
                  <a:txBody>
                    <a:bodyPr/>
                    <a:lstStyle/>
                    <a:p>
                      <a:pPr algn="ctr"/>
                      <a:r>
                        <a:rPr lang="en-US" dirty="0" smtClean="0">
                          <a:latin typeface="Lucida Bright" panose="02040602050505020304" pitchFamily="18" charset="0"/>
                        </a:rPr>
                        <a:t>$3.73</a:t>
                      </a:r>
                      <a:endParaRPr lang="en-US" dirty="0">
                        <a:latin typeface="Lucida Bright" panose="02040602050505020304" pitchFamily="18" charset="0"/>
                      </a:endParaRPr>
                    </a:p>
                  </a:txBody>
                  <a:tcPr>
                    <a:solidFill>
                      <a:schemeClr val="bg2">
                        <a:lumMod val="90000"/>
                      </a:schemeClr>
                    </a:solidFill>
                  </a:tcPr>
                </a:tc>
                <a:tc>
                  <a:txBody>
                    <a:bodyPr/>
                    <a:lstStyle/>
                    <a:p>
                      <a:pPr algn="ctr"/>
                      <a:r>
                        <a:rPr lang="en-US" dirty="0" smtClean="0">
                          <a:latin typeface="Lucida Bright" panose="02040602050505020304" pitchFamily="18" charset="0"/>
                        </a:rPr>
                        <a:t>74%</a:t>
                      </a:r>
                      <a:endParaRPr lang="en-US" dirty="0">
                        <a:latin typeface="Lucida Bright" panose="02040602050505020304" pitchFamily="18" charset="0"/>
                      </a:endParaRPr>
                    </a:p>
                  </a:txBody>
                  <a:tcPr>
                    <a:solidFill>
                      <a:schemeClr val="bg2">
                        <a:lumMod val="90000"/>
                      </a:schemeClr>
                    </a:solidFill>
                  </a:tcPr>
                </a:tc>
                <a:extLst>
                  <a:ext uri="{0D108BD9-81ED-4DB2-BD59-A6C34878D82A}">
                    <a16:rowId xmlns:a16="http://schemas.microsoft.com/office/drawing/2014/main" val="4184456715"/>
                  </a:ext>
                </a:extLst>
              </a:tr>
              <a:tr h="324585">
                <a:tc>
                  <a:txBody>
                    <a:bodyPr/>
                    <a:lstStyle/>
                    <a:p>
                      <a:pPr algn="ctr"/>
                      <a:r>
                        <a:rPr lang="en-US" dirty="0" smtClean="0">
                          <a:latin typeface="Lucida Bright" panose="02040602050505020304" pitchFamily="18" charset="0"/>
                        </a:rPr>
                        <a:t>Euro Area</a:t>
                      </a:r>
                      <a:endParaRPr lang="en-US" dirty="0">
                        <a:latin typeface="Lucida Bright" panose="02040602050505020304" pitchFamily="18" charset="0"/>
                      </a:endParaRPr>
                    </a:p>
                  </a:txBody>
                  <a:tcPr>
                    <a:solidFill>
                      <a:schemeClr val="bg2"/>
                    </a:solidFill>
                  </a:tcPr>
                </a:tc>
                <a:tc>
                  <a:txBody>
                    <a:bodyPr/>
                    <a:lstStyle/>
                    <a:p>
                      <a:pPr algn="ctr"/>
                      <a:r>
                        <a:rPr lang="en-US" dirty="0" smtClean="0">
                          <a:latin typeface="Lucida Bright" panose="02040602050505020304" pitchFamily="18" charset="0"/>
                        </a:rPr>
                        <a:t>EUR 3.88</a:t>
                      </a:r>
                      <a:endParaRPr lang="en-US" dirty="0">
                        <a:latin typeface="Lucida Bright" panose="02040602050505020304" pitchFamily="18" charset="0"/>
                      </a:endParaRPr>
                    </a:p>
                  </a:txBody>
                  <a:tcPr>
                    <a:solidFill>
                      <a:schemeClr val="bg2"/>
                    </a:solidFill>
                  </a:tcPr>
                </a:tc>
                <a:tc>
                  <a:txBody>
                    <a:bodyPr/>
                    <a:lstStyle/>
                    <a:p>
                      <a:pPr algn="ctr"/>
                      <a:r>
                        <a:rPr lang="en-US" dirty="0" smtClean="0">
                          <a:latin typeface="Lucida Bright" panose="02040602050505020304" pitchFamily="18" charset="0"/>
                        </a:rPr>
                        <a:t>$4.06</a:t>
                      </a:r>
                      <a:endParaRPr lang="en-US" dirty="0">
                        <a:latin typeface="Lucida Bright" panose="02040602050505020304" pitchFamily="18" charset="0"/>
                      </a:endParaRPr>
                    </a:p>
                  </a:txBody>
                  <a:tcPr>
                    <a:solidFill>
                      <a:schemeClr val="bg2"/>
                    </a:solidFill>
                  </a:tcPr>
                </a:tc>
                <a:tc>
                  <a:txBody>
                    <a:bodyPr/>
                    <a:lstStyle/>
                    <a:p>
                      <a:pPr algn="ctr"/>
                      <a:r>
                        <a:rPr lang="en-US" dirty="0" smtClean="0">
                          <a:latin typeface="Lucida Bright" panose="02040602050505020304" pitchFamily="18" charset="0"/>
                        </a:rPr>
                        <a:t>80%</a:t>
                      </a:r>
                      <a:endParaRPr lang="en-US" dirty="0">
                        <a:latin typeface="Lucida Bright" panose="02040602050505020304" pitchFamily="18" charset="0"/>
                      </a:endParaRPr>
                    </a:p>
                  </a:txBody>
                  <a:tcPr>
                    <a:solidFill>
                      <a:schemeClr val="bg2"/>
                    </a:solidFill>
                  </a:tcPr>
                </a:tc>
                <a:extLst>
                  <a:ext uri="{0D108BD9-81ED-4DB2-BD59-A6C34878D82A}">
                    <a16:rowId xmlns:a16="http://schemas.microsoft.com/office/drawing/2014/main" val="2896766805"/>
                  </a:ext>
                </a:extLst>
              </a:tr>
              <a:tr h="324585">
                <a:tc>
                  <a:txBody>
                    <a:bodyPr/>
                    <a:lstStyle/>
                    <a:p>
                      <a:pPr algn="ctr"/>
                      <a:r>
                        <a:rPr lang="en-US" dirty="0" smtClean="0">
                          <a:latin typeface="Lucida Bright" panose="02040602050505020304" pitchFamily="18" charset="0"/>
                        </a:rPr>
                        <a:t>Japan</a:t>
                      </a:r>
                      <a:endParaRPr lang="en-US" dirty="0">
                        <a:latin typeface="Lucida Bright" panose="02040602050505020304" pitchFamily="18" charset="0"/>
                      </a:endParaRPr>
                    </a:p>
                  </a:txBody>
                  <a:tcPr>
                    <a:solidFill>
                      <a:schemeClr val="bg2">
                        <a:lumMod val="90000"/>
                      </a:schemeClr>
                    </a:solidFill>
                  </a:tcPr>
                </a:tc>
                <a:tc>
                  <a:txBody>
                    <a:bodyPr/>
                    <a:lstStyle/>
                    <a:p>
                      <a:pPr algn="ctr"/>
                      <a:r>
                        <a:rPr lang="en-US" dirty="0" smtClean="0">
                          <a:latin typeface="Lucida Bright" panose="02040602050505020304" pitchFamily="18" charset="0"/>
                        </a:rPr>
                        <a:t>JPY 380</a:t>
                      </a:r>
                      <a:endParaRPr lang="en-US" dirty="0">
                        <a:latin typeface="Lucida Bright" panose="02040602050505020304" pitchFamily="18" charset="0"/>
                      </a:endParaRPr>
                    </a:p>
                  </a:txBody>
                  <a:tcPr>
                    <a:solidFill>
                      <a:schemeClr val="bg2">
                        <a:lumMod val="90000"/>
                      </a:schemeClr>
                    </a:solidFill>
                  </a:tcPr>
                </a:tc>
                <a:tc>
                  <a:txBody>
                    <a:bodyPr/>
                    <a:lstStyle/>
                    <a:p>
                      <a:pPr algn="ctr"/>
                      <a:r>
                        <a:rPr lang="en-US" dirty="0" smtClean="0">
                          <a:latin typeface="Lucida Bright" panose="02040602050505020304" pitchFamily="18" charset="0"/>
                        </a:rPr>
                        <a:t>$3.26</a:t>
                      </a:r>
                      <a:endParaRPr lang="en-US" dirty="0">
                        <a:latin typeface="Lucida Bright" panose="02040602050505020304" pitchFamily="18" charset="0"/>
                      </a:endParaRPr>
                    </a:p>
                  </a:txBody>
                  <a:tcPr>
                    <a:solidFill>
                      <a:schemeClr val="bg2">
                        <a:lumMod val="90000"/>
                      </a:schemeClr>
                    </a:solidFill>
                  </a:tcPr>
                </a:tc>
                <a:tc>
                  <a:txBody>
                    <a:bodyPr/>
                    <a:lstStyle/>
                    <a:p>
                      <a:pPr algn="ctr"/>
                      <a:r>
                        <a:rPr lang="en-US" dirty="0" smtClean="0">
                          <a:latin typeface="Lucida Bright" panose="02040602050505020304" pitchFamily="18" charset="0"/>
                        </a:rPr>
                        <a:t>64%</a:t>
                      </a:r>
                      <a:endParaRPr lang="en-US" dirty="0">
                        <a:latin typeface="Lucida Bright" panose="02040602050505020304" pitchFamily="18" charset="0"/>
                      </a:endParaRPr>
                    </a:p>
                  </a:txBody>
                  <a:tcPr>
                    <a:solidFill>
                      <a:schemeClr val="bg2">
                        <a:lumMod val="90000"/>
                      </a:schemeClr>
                    </a:solidFill>
                  </a:tcPr>
                </a:tc>
                <a:extLst>
                  <a:ext uri="{0D108BD9-81ED-4DB2-BD59-A6C34878D82A}">
                    <a16:rowId xmlns:a16="http://schemas.microsoft.com/office/drawing/2014/main" val="3945765194"/>
                  </a:ext>
                </a:extLst>
              </a:tr>
              <a:tr h="324585">
                <a:tc>
                  <a:txBody>
                    <a:bodyPr/>
                    <a:lstStyle/>
                    <a:p>
                      <a:pPr algn="ctr"/>
                      <a:r>
                        <a:rPr lang="en-US" dirty="0" smtClean="0">
                          <a:latin typeface="Lucida Bright" panose="02040602050505020304" pitchFamily="18" charset="0"/>
                        </a:rPr>
                        <a:t>Mexico</a:t>
                      </a:r>
                      <a:endParaRPr lang="en-US" dirty="0">
                        <a:latin typeface="Lucida Bright" panose="02040602050505020304" pitchFamily="18" charset="0"/>
                      </a:endParaRPr>
                    </a:p>
                  </a:txBody>
                  <a:tcPr>
                    <a:solidFill>
                      <a:schemeClr val="bg2"/>
                    </a:solidFill>
                  </a:tcPr>
                </a:tc>
                <a:tc>
                  <a:txBody>
                    <a:bodyPr/>
                    <a:lstStyle/>
                    <a:p>
                      <a:pPr algn="ctr"/>
                      <a:r>
                        <a:rPr lang="en-US" dirty="0" smtClean="0">
                          <a:latin typeface="Lucida Bright" panose="02040602050505020304" pitchFamily="18" charset="0"/>
                        </a:rPr>
                        <a:t>MXN</a:t>
                      </a:r>
                      <a:r>
                        <a:rPr lang="en-US" baseline="0" dirty="0" smtClean="0">
                          <a:latin typeface="Lucida Bright" panose="02040602050505020304" pitchFamily="18" charset="0"/>
                        </a:rPr>
                        <a:t> 49.00</a:t>
                      </a:r>
                      <a:endParaRPr lang="en-US" dirty="0">
                        <a:latin typeface="Lucida Bright" panose="02040602050505020304" pitchFamily="18" charset="0"/>
                      </a:endParaRPr>
                    </a:p>
                  </a:txBody>
                  <a:tcPr>
                    <a:solidFill>
                      <a:schemeClr val="bg2"/>
                    </a:solidFill>
                  </a:tcPr>
                </a:tc>
                <a:tc>
                  <a:txBody>
                    <a:bodyPr/>
                    <a:lstStyle/>
                    <a:p>
                      <a:pPr algn="ctr"/>
                      <a:r>
                        <a:rPr lang="en-US" dirty="0" smtClean="0">
                          <a:latin typeface="Lucida Bright" panose="02040602050505020304" pitchFamily="18" charset="0"/>
                        </a:rPr>
                        <a:t>$2.23</a:t>
                      </a:r>
                      <a:endParaRPr lang="en-US" dirty="0">
                        <a:latin typeface="Lucida Bright" panose="02040602050505020304" pitchFamily="18" charset="0"/>
                      </a:endParaRPr>
                    </a:p>
                  </a:txBody>
                  <a:tcPr>
                    <a:solidFill>
                      <a:schemeClr val="bg2"/>
                    </a:solidFill>
                  </a:tcPr>
                </a:tc>
                <a:tc>
                  <a:txBody>
                    <a:bodyPr/>
                    <a:lstStyle/>
                    <a:p>
                      <a:pPr algn="ctr"/>
                      <a:r>
                        <a:rPr lang="en-US" dirty="0" smtClean="0">
                          <a:latin typeface="Lucida Bright" panose="02040602050505020304" pitchFamily="18" charset="0"/>
                        </a:rPr>
                        <a:t>44%</a:t>
                      </a:r>
                      <a:endParaRPr lang="en-US" dirty="0">
                        <a:latin typeface="Lucida Bright" panose="02040602050505020304" pitchFamily="18" charset="0"/>
                      </a:endParaRPr>
                    </a:p>
                  </a:txBody>
                  <a:tcPr>
                    <a:solidFill>
                      <a:schemeClr val="bg2"/>
                    </a:solidFill>
                  </a:tcPr>
                </a:tc>
                <a:extLst>
                  <a:ext uri="{0D108BD9-81ED-4DB2-BD59-A6C34878D82A}">
                    <a16:rowId xmlns:a16="http://schemas.microsoft.com/office/drawing/2014/main" val="1998402770"/>
                  </a:ext>
                </a:extLst>
              </a:tr>
              <a:tr h="324585">
                <a:tc>
                  <a:txBody>
                    <a:bodyPr/>
                    <a:lstStyle/>
                    <a:p>
                      <a:pPr algn="ctr"/>
                      <a:r>
                        <a:rPr lang="en-US" dirty="0" smtClean="0">
                          <a:latin typeface="Lucida Bright" panose="02040602050505020304" pitchFamily="18" charset="0"/>
                        </a:rPr>
                        <a:t>Philippines</a:t>
                      </a:r>
                      <a:endParaRPr lang="en-US" dirty="0">
                        <a:latin typeface="Lucida Bright" panose="02040602050505020304" pitchFamily="18" charset="0"/>
                      </a:endParaRPr>
                    </a:p>
                  </a:txBody>
                  <a:tcPr>
                    <a:solidFill>
                      <a:schemeClr val="bg2">
                        <a:lumMod val="90000"/>
                      </a:schemeClr>
                    </a:solidFill>
                  </a:tcPr>
                </a:tc>
                <a:tc>
                  <a:txBody>
                    <a:bodyPr/>
                    <a:lstStyle/>
                    <a:p>
                      <a:pPr algn="ctr"/>
                      <a:r>
                        <a:rPr lang="en-US" dirty="0" smtClean="0">
                          <a:latin typeface="Lucida Bright" panose="02040602050505020304" pitchFamily="18" charset="0"/>
                        </a:rPr>
                        <a:t>PHP 133</a:t>
                      </a:r>
                      <a:endParaRPr lang="en-US" dirty="0">
                        <a:latin typeface="Lucida Bright" panose="02040602050505020304" pitchFamily="18" charset="0"/>
                      </a:endParaRPr>
                    </a:p>
                  </a:txBody>
                  <a:tcPr>
                    <a:solidFill>
                      <a:schemeClr val="bg2">
                        <a:lumMod val="90000"/>
                      </a:schemeClr>
                    </a:solidFill>
                  </a:tcPr>
                </a:tc>
                <a:tc>
                  <a:txBody>
                    <a:bodyPr/>
                    <a:lstStyle/>
                    <a:p>
                      <a:pPr algn="ctr"/>
                      <a:r>
                        <a:rPr lang="en-US" dirty="0" smtClean="0">
                          <a:latin typeface="Lucida Bright" panose="02040602050505020304" pitchFamily="18" charset="0"/>
                        </a:rPr>
                        <a:t>$2.68</a:t>
                      </a:r>
                      <a:endParaRPr lang="en-US" dirty="0">
                        <a:latin typeface="Lucida Bright" panose="02040602050505020304" pitchFamily="18" charset="0"/>
                      </a:endParaRPr>
                    </a:p>
                  </a:txBody>
                  <a:tcPr>
                    <a:solidFill>
                      <a:schemeClr val="bg2">
                        <a:lumMod val="90000"/>
                      </a:schemeClr>
                    </a:solidFill>
                  </a:tcPr>
                </a:tc>
                <a:tc>
                  <a:txBody>
                    <a:bodyPr/>
                    <a:lstStyle/>
                    <a:p>
                      <a:pPr algn="ctr"/>
                      <a:r>
                        <a:rPr lang="en-US" dirty="0" smtClean="0">
                          <a:latin typeface="Lucida Bright" panose="02040602050505020304" pitchFamily="18" charset="0"/>
                        </a:rPr>
                        <a:t>53%</a:t>
                      </a:r>
                      <a:endParaRPr lang="en-US" dirty="0">
                        <a:latin typeface="Lucida Bright" panose="02040602050505020304" pitchFamily="18" charset="0"/>
                      </a:endParaRPr>
                    </a:p>
                  </a:txBody>
                  <a:tcPr>
                    <a:solidFill>
                      <a:schemeClr val="bg2">
                        <a:lumMod val="90000"/>
                      </a:schemeClr>
                    </a:solidFill>
                  </a:tcPr>
                </a:tc>
                <a:extLst>
                  <a:ext uri="{0D108BD9-81ED-4DB2-BD59-A6C34878D82A}">
                    <a16:rowId xmlns:a16="http://schemas.microsoft.com/office/drawing/2014/main" val="364643040"/>
                  </a:ext>
                </a:extLst>
              </a:tr>
              <a:tr h="324585">
                <a:tc>
                  <a:txBody>
                    <a:bodyPr/>
                    <a:lstStyle/>
                    <a:p>
                      <a:pPr algn="ctr"/>
                      <a:r>
                        <a:rPr lang="en-US" dirty="0" smtClean="0">
                          <a:latin typeface="Lucida Bright" panose="02040602050505020304" pitchFamily="18" charset="0"/>
                        </a:rPr>
                        <a:t>Russia</a:t>
                      </a:r>
                      <a:endParaRPr lang="en-US" dirty="0">
                        <a:latin typeface="Lucida Bright" panose="02040602050505020304" pitchFamily="18" charset="0"/>
                      </a:endParaRPr>
                    </a:p>
                  </a:txBody>
                  <a:tcPr>
                    <a:solidFill>
                      <a:schemeClr val="bg2"/>
                    </a:solidFill>
                  </a:tcPr>
                </a:tc>
                <a:tc>
                  <a:txBody>
                    <a:bodyPr/>
                    <a:lstStyle/>
                    <a:p>
                      <a:pPr algn="ctr"/>
                      <a:r>
                        <a:rPr lang="en-US" dirty="0" smtClean="0">
                          <a:latin typeface="Lucida Bright" panose="02040602050505020304" pitchFamily="18" charset="0"/>
                        </a:rPr>
                        <a:t>RUB 130</a:t>
                      </a:r>
                      <a:endParaRPr lang="en-US" dirty="0">
                        <a:latin typeface="Lucida Bright" panose="02040602050505020304" pitchFamily="18" charset="0"/>
                      </a:endParaRPr>
                    </a:p>
                  </a:txBody>
                  <a:tcPr>
                    <a:solidFill>
                      <a:schemeClr val="bg2"/>
                    </a:solidFill>
                  </a:tcPr>
                </a:tc>
                <a:tc>
                  <a:txBody>
                    <a:bodyPr/>
                    <a:lstStyle/>
                    <a:p>
                      <a:pPr algn="ctr"/>
                      <a:r>
                        <a:rPr lang="en-US" dirty="0" smtClean="0">
                          <a:latin typeface="Lucida Bright" panose="02040602050505020304" pitchFamily="18" charset="0"/>
                        </a:rPr>
                        <a:t>$2.15</a:t>
                      </a:r>
                      <a:endParaRPr lang="en-US" dirty="0">
                        <a:latin typeface="Lucida Bright" panose="02040602050505020304" pitchFamily="18" charset="0"/>
                      </a:endParaRPr>
                    </a:p>
                  </a:txBody>
                  <a:tcPr>
                    <a:solidFill>
                      <a:schemeClr val="bg2"/>
                    </a:solidFill>
                  </a:tcPr>
                </a:tc>
                <a:tc>
                  <a:txBody>
                    <a:bodyPr/>
                    <a:lstStyle/>
                    <a:p>
                      <a:pPr algn="ctr"/>
                      <a:r>
                        <a:rPr lang="en-US" dirty="0" smtClean="0">
                          <a:latin typeface="Lucida Bright" panose="02040602050505020304" pitchFamily="18" charset="0"/>
                        </a:rPr>
                        <a:t>43%</a:t>
                      </a:r>
                      <a:endParaRPr lang="en-US" dirty="0">
                        <a:latin typeface="Lucida Bright" panose="02040602050505020304" pitchFamily="18" charset="0"/>
                      </a:endParaRPr>
                    </a:p>
                  </a:txBody>
                  <a:tcPr>
                    <a:solidFill>
                      <a:schemeClr val="bg2"/>
                    </a:solidFill>
                  </a:tcPr>
                </a:tc>
                <a:extLst>
                  <a:ext uri="{0D108BD9-81ED-4DB2-BD59-A6C34878D82A}">
                    <a16:rowId xmlns:a16="http://schemas.microsoft.com/office/drawing/2014/main" val="2681392146"/>
                  </a:ext>
                </a:extLst>
              </a:tr>
              <a:tr h="324585">
                <a:tc>
                  <a:txBody>
                    <a:bodyPr/>
                    <a:lstStyle/>
                    <a:p>
                      <a:pPr algn="ctr"/>
                      <a:r>
                        <a:rPr lang="en-US" dirty="0" smtClean="0">
                          <a:latin typeface="Lucida Bright" panose="02040602050505020304" pitchFamily="18" charset="0"/>
                        </a:rPr>
                        <a:t>South</a:t>
                      </a:r>
                      <a:r>
                        <a:rPr lang="en-US" baseline="0" dirty="0" smtClean="0">
                          <a:latin typeface="Lucida Bright" panose="02040602050505020304" pitchFamily="18" charset="0"/>
                        </a:rPr>
                        <a:t> Africa</a:t>
                      </a:r>
                      <a:endParaRPr lang="en-US" dirty="0">
                        <a:latin typeface="Lucida Bright" panose="02040602050505020304" pitchFamily="18" charset="0"/>
                      </a:endParaRPr>
                    </a:p>
                  </a:txBody>
                  <a:tcPr>
                    <a:solidFill>
                      <a:schemeClr val="bg2">
                        <a:lumMod val="90000"/>
                      </a:schemeClr>
                    </a:solidFill>
                  </a:tcPr>
                </a:tc>
                <a:tc>
                  <a:txBody>
                    <a:bodyPr/>
                    <a:lstStyle/>
                    <a:p>
                      <a:pPr algn="ctr"/>
                      <a:r>
                        <a:rPr lang="en-US" dirty="0" smtClean="0">
                          <a:latin typeface="Lucida Bright" panose="02040602050505020304" pitchFamily="18" charset="0"/>
                        </a:rPr>
                        <a:t>ZAR 26.42</a:t>
                      </a:r>
                      <a:endParaRPr lang="en-US" dirty="0">
                        <a:latin typeface="Lucida Bright" panose="02040602050505020304" pitchFamily="18" charset="0"/>
                      </a:endParaRPr>
                    </a:p>
                  </a:txBody>
                  <a:tcPr>
                    <a:solidFill>
                      <a:schemeClr val="bg2">
                        <a:lumMod val="90000"/>
                      </a:schemeClr>
                    </a:solidFill>
                  </a:tcPr>
                </a:tc>
                <a:tc>
                  <a:txBody>
                    <a:bodyPr/>
                    <a:lstStyle/>
                    <a:p>
                      <a:pPr algn="ctr"/>
                      <a:r>
                        <a:rPr lang="en-US" dirty="0" smtClean="0">
                          <a:latin typeface="Lucida Bright" panose="02040602050505020304" pitchFamily="18" charset="0"/>
                        </a:rPr>
                        <a:t>$1.89</a:t>
                      </a:r>
                      <a:endParaRPr lang="en-US" dirty="0">
                        <a:latin typeface="Lucida Bright" panose="02040602050505020304" pitchFamily="18" charset="0"/>
                      </a:endParaRPr>
                    </a:p>
                  </a:txBody>
                  <a:tcPr>
                    <a:solidFill>
                      <a:schemeClr val="bg2">
                        <a:lumMod val="90000"/>
                      </a:schemeClr>
                    </a:solidFill>
                  </a:tcPr>
                </a:tc>
                <a:tc>
                  <a:txBody>
                    <a:bodyPr/>
                    <a:lstStyle/>
                    <a:p>
                      <a:pPr algn="ctr"/>
                      <a:r>
                        <a:rPr lang="en-US" dirty="0" smtClean="0">
                          <a:latin typeface="Lucida Bright" panose="02040602050505020304" pitchFamily="18" charset="0"/>
                        </a:rPr>
                        <a:t>37%</a:t>
                      </a:r>
                      <a:endParaRPr lang="en-US" dirty="0">
                        <a:latin typeface="Lucida Bright" panose="02040602050505020304" pitchFamily="18" charset="0"/>
                      </a:endParaRPr>
                    </a:p>
                  </a:txBody>
                  <a:tcPr>
                    <a:solidFill>
                      <a:schemeClr val="bg2">
                        <a:lumMod val="90000"/>
                      </a:schemeClr>
                    </a:solidFill>
                  </a:tcPr>
                </a:tc>
                <a:extLst>
                  <a:ext uri="{0D108BD9-81ED-4DB2-BD59-A6C34878D82A}">
                    <a16:rowId xmlns:a16="http://schemas.microsoft.com/office/drawing/2014/main" val="1411430837"/>
                  </a:ext>
                </a:extLst>
              </a:tr>
              <a:tr h="324585">
                <a:tc>
                  <a:txBody>
                    <a:bodyPr/>
                    <a:lstStyle/>
                    <a:p>
                      <a:pPr algn="ctr"/>
                      <a:r>
                        <a:rPr lang="en-US" dirty="0" smtClean="0">
                          <a:latin typeface="Lucida Bright" panose="02040602050505020304" pitchFamily="18" charset="0"/>
                        </a:rPr>
                        <a:t>Sweden</a:t>
                      </a:r>
                      <a:endParaRPr lang="en-US" dirty="0">
                        <a:latin typeface="Lucida Bright" panose="02040602050505020304" pitchFamily="18" charset="0"/>
                      </a:endParaRPr>
                    </a:p>
                  </a:txBody>
                  <a:tcPr>
                    <a:solidFill>
                      <a:schemeClr val="bg2"/>
                    </a:solidFill>
                  </a:tcPr>
                </a:tc>
                <a:tc>
                  <a:txBody>
                    <a:bodyPr/>
                    <a:lstStyle/>
                    <a:p>
                      <a:pPr algn="ctr"/>
                      <a:r>
                        <a:rPr lang="en-US" dirty="0" smtClean="0">
                          <a:latin typeface="Lucida Bright" panose="02040602050505020304" pitchFamily="18" charset="0"/>
                        </a:rPr>
                        <a:t>SEK 48.00 </a:t>
                      </a:r>
                      <a:endParaRPr lang="en-US" dirty="0">
                        <a:latin typeface="Lucida Bright" panose="02040602050505020304" pitchFamily="18" charset="0"/>
                      </a:endParaRPr>
                    </a:p>
                  </a:txBody>
                  <a:tcPr>
                    <a:solidFill>
                      <a:schemeClr val="bg2"/>
                    </a:solidFill>
                  </a:tcPr>
                </a:tc>
                <a:tc>
                  <a:txBody>
                    <a:bodyPr/>
                    <a:lstStyle/>
                    <a:p>
                      <a:pPr algn="ctr"/>
                      <a:r>
                        <a:rPr lang="en-US" dirty="0" smtClean="0">
                          <a:latin typeface="Lucida Bright" panose="02040602050505020304" pitchFamily="18" charset="0"/>
                        </a:rPr>
                        <a:t>$5.26</a:t>
                      </a:r>
                      <a:endParaRPr lang="en-US" dirty="0">
                        <a:latin typeface="Lucida Bright" panose="02040602050505020304" pitchFamily="18" charset="0"/>
                      </a:endParaRPr>
                    </a:p>
                  </a:txBody>
                  <a:tcPr>
                    <a:solidFill>
                      <a:schemeClr val="bg2"/>
                    </a:solidFill>
                  </a:tcPr>
                </a:tc>
                <a:tc>
                  <a:txBody>
                    <a:bodyPr/>
                    <a:lstStyle/>
                    <a:p>
                      <a:pPr algn="ctr"/>
                      <a:r>
                        <a:rPr lang="en-US" dirty="0" smtClean="0">
                          <a:latin typeface="Lucida Bright" panose="02040602050505020304" pitchFamily="18" charset="0"/>
                        </a:rPr>
                        <a:t>104%</a:t>
                      </a:r>
                      <a:endParaRPr lang="en-US" dirty="0">
                        <a:latin typeface="Lucida Bright" panose="02040602050505020304" pitchFamily="18" charset="0"/>
                      </a:endParaRPr>
                    </a:p>
                  </a:txBody>
                  <a:tcPr>
                    <a:solidFill>
                      <a:schemeClr val="bg2"/>
                    </a:solidFill>
                  </a:tcPr>
                </a:tc>
                <a:extLst>
                  <a:ext uri="{0D108BD9-81ED-4DB2-BD59-A6C34878D82A}">
                    <a16:rowId xmlns:a16="http://schemas.microsoft.com/office/drawing/2014/main" val="3617336227"/>
                  </a:ext>
                </a:extLst>
              </a:tr>
              <a:tr h="324585">
                <a:tc>
                  <a:txBody>
                    <a:bodyPr/>
                    <a:lstStyle/>
                    <a:p>
                      <a:pPr algn="ctr"/>
                      <a:r>
                        <a:rPr lang="en-US" dirty="0" smtClean="0">
                          <a:latin typeface="Lucida Bright" panose="02040602050505020304" pitchFamily="18" charset="0"/>
                        </a:rPr>
                        <a:t>Switzerland</a:t>
                      </a:r>
                      <a:endParaRPr lang="en-US" dirty="0">
                        <a:latin typeface="Lucida Bright" panose="02040602050505020304" pitchFamily="18" charset="0"/>
                      </a:endParaRPr>
                    </a:p>
                  </a:txBody>
                  <a:tcPr>
                    <a:solidFill>
                      <a:schemeClr val="bg2">
                        <a:lumMod val="90000"/>
                      </a:schemeClr>
                    </a:solidFill>
                  </a:tcPr>
                </a:tc>
                <a:tc>
                  <a:txBody>
                    <a:bodyPr/>
                    <a:lstStyle/>
                    <a:p>
                      <a:pPr algn="ctr"/>
                      <a:r>
                        <a:rPr lang="en-US" dirty="0" smtClean="0">
                          <a:latin typeface="Lucida Bright" panose="02040602050505020304" pitchFamily="18" charset="0"/>
                        </a:rPr>
                        <a:t>CHF 6.50 </a:t>
                      </a:r>
                      <a:endParaRPr lang="en-US" dirty="0">
                        <a:latin typeface="Lucida Bright" panose="02040602050505020304" pitchFamily="18" charset="0"/>
                      </a:endParaRPr>
                    </a:p>
                  </a:txBody>
                  <a:tcPr>
                    <a:solidFill>
                      <a:schemeClr val="bg2">
                        <a:lumMod val="90000"/>
                      </a:schemeClr>
                    </a:solidFill>
                  </a:tcPr>
                </a:tc>
                <a:tc>
                  <a:txBody>
                    <a:bodyPr/>
                    <a:lstStyle/>
                    <a:p>
                      <a:pPr algn="ctr"/>
                      <a:r>
                        <a:rPr lang="en-US" dirty="0" smtClean="0">
                          <a:latin typeface="Lucida Bright" panose="02040602050505020304" pitchFamily="18" charset="0"/>
                        </a:rPr>
                        <a:t>$6.35</a:t>
                      </a:r>
                      <a:endParaRPr lang="en-US" dirty="0">
                        <a:latin typeface="Lucida Bright" panose="02040602050505020304" pitchFamily="18" charset="0"/>
                      </a:endParaRPr>
                    </a:p>
                  </a:txBody>
                  <a:tcPr>
                    <a:solidFill>
                      <a:schemeClr val="bg2">
                        <a:lumMod val="90000"/>
                      </a:schemeClr>
                    </a:solidFill>
                  </a:tcPr>
                </a:tc>
                <a:tc>
                  <a:txBody>
                    <a:bodyPr/>
                    <a:lstStyle/>
                    <a:p>
                      <a:pPr algn="ctr"/>
                      <a:r>
                        <a:rPr lang="en-US" dirty="0" smtClean="0">
                          <a:latin typeface="Lucida Bright" panose="02040602050505020304" pitchFamily="18" charset="0"/>
                        </a:rPr>
                        <a:t>125%</a:t>
                      </a:r>
                      <a:endParaRPr lang="en-US" dirty="0">
                        <a:latin typeface="Lucida Bright" panose="02040602050505020304" pitchFamily="18" charset="0"/>
                      </a:endParaRPr>
                    </a:p>
                  </a:txBody>
                  <a:tcPr>
                    <a:solidFill>
                      <a:schemeClr val="bg2">
                        <a:lumMod val="90000"/>
                      </a:schemeClr>
                    </a:solidFill>
                  </a:tcPr>
                </a:tc>
                <a:extLst>
                  <a:ext uri="{0D108BD9-81ED-4DB2-BD59-A6C34878D82A}">
                    <a16:rowId xmlns:a16="http://schemas.microsoft.com/office/drawing/2014/main" val="4093340187"/>
                  </a:ext>
                </a:extLst>
              </a:tr>
              <a:tr h="324585">
                <a:tc>
                  <a:txBody>
                    <a:bodyPr/>
                    <a:lstStyle/>
                    <a:p>
                      <a:pPr algn="ctr"/>
                      <a:r>
                        <a:rPr lang="en-US" dirty="0" smtClean="0">
                          <a:latin typeface="Lucida Bright" panose="02040602050505020304" pitchFamily="18" charset="0"/>
                        </a:rPr>
                        <a:t>Ukraine</a:t>
                      </a:r>
                      <a:endParaRPr lang="en-US" dirty="0">
                        <a:latin typeface="Lucida Bright" panose="02040602050505020304" pitchFamily="18" charset="0"/>
                      </a:endParaRPr>
                    </a:p>
                  </a:txBody>
                  <a:tcPr>
                    <a:solidFill>
                      <a:schemeClr val="bg2"/>
                    </a:solidFill>
                  </a:tcPr>
                </a:tc>
                <a:tc>
                  <a:txBody>
                    <a:bodyPr/>
                    <a:lstStyle/>
                    <a:p>
                      <a:pPr algn="ctr"/>
                      <a:r>
                        <a:rPr lang="en-US" dirty="0" smtClean="0">
                          <a:latin typeface="Lucida Bright" panose="02040602050505020304" pitchFamily="18" charset="0"/>
                        </a:rPr>
                        <a:t>UAH</a:t>
                      </a:r>
                      <a:r>
                        <a:rPr lang="en-US" baseline="0" dirty="0" smtClean="0">
                          <a:latin typeface="Lucida Bright" panose="02040602050505020304" pitchFamily="18" charset="0"/>
                        </a:rPr>
                        <a:t> 42.00</a:t>
                      </a:r>
                      <a:endParaRPr lang="en-US" dirty="0">
                        <a:latin typeface="Lucida Bright" panose="02040602050505020304" pitchFamily="18" charset="0"/>
                      </a:endParaRPr>
                    </a:p>
                  </a:txBody>
                  <a:tcPr>
                    <a:solidFill>
                      <a:schemeClr val="bg2"/>
                    </a:solidFill>
                  </a:tcPr>
                </a:tc>
                <a:tc>
                  <a:txBody>
                    <a:bodyPr/>
                    <a:lstStyle/>
                    <a:p>
                      <a:pPr algn="ctr"/>
                      <a:r>
                        <a:rPr lang="en-US" dirty="0" smtClean="0">
                          <a:latin typeface="Lucida Bright" panose="02040602050505020304" pitchFamily="18" charset="0"/>
                        </a:rPr>
                        <a:t>$1.54</a:t>
                      </a:r>
                      <a:endParaRPr lang="en-US" dirty="0">
                        <a:latin typeface="Lucida Bright" panose="02040602050505020304" pitchFamily="18" charset="0"/>
                      </a:endParaRPr>
                    </a:p>
                  </a:txBody>
                  <a:tcPr>
                    <a:solidFill>
                      <a:schemeClr val="bg2"/>
                    </a:solidFill>
                  </a:tcPr>
                </a:tc>
                <a:tc>
                  <a:txBody>
                    <a:bodyPr/>
                    <a:lstStyle/>
                    <a:p>
                      <a:pPr algn="ctr"/>
                      <a:r>
                        <a:rPr lang="en-US" dirty="0" smtClean="0">
                          <a:latin typeface="Lucida Bright" panose="02040602050505020304" pitchFamily="18" charset="0"/>
                        </a:rPr>
                        <a:t>31%</a:t>
                      </a:r>
                      <a:endParaRPr lang="en-US" dirty="0">
                        <a:latin typeface="Lucida Bright" panose="02040602050505020304" pitchFamily="18" charset="0"/>
                      </a:endParaRPr>
                    </a:p>
                  </a:txBody>
                  <a:tcPr>
                    <a:solidFill>
                      <a:schemeClr val="bg2"/>
                    </a:solidFill>
                  </a:tcPr>
                </a:tc>
                <a:extLst>
                  <a:ext uri="{0D108BD9-81ED-4DB2-BD59-A6C34878D82A}">
                    <a16:rowId xmlns:a16="http://schemas.microsoft.com/office/drawing/2014/main" val="2585869753"/>
                  </a:ext>
                </a:extLst>
              </a:tr>
            </a:tbl>
          </a:graphicData>
        </a:graphic>
      </p:graphicFrame>
      <p:sp>
        <p:nvSpPr>
          <p:cNvPr id="9" name="TextBox 8"/>
          <p:cNvSpPr txBox="1"/>
          <p:nvPr/>
        </p:nvSpPr>
        <p:spPr>
          <a:xfrm>
            <a:off x="817296" y="5965281"/>
            <a:ext cx="1519968" cy="307777"/>
          </a:xfrm>
          <a:prstGeom prst="rect">
            <a:avLst/>
          </a:prstGeom>
          <a:noFill/>
        </p:spPr>
        <p:txBody>
          <a:bodyPr wrap="none" rtlCol="0">
            <a:spAutoFit/>
          </a:bodyPr>
          <a:lstStyle/>
          <a:p>
            <a:r>
              <a:rPr lang="en-US" sz="1400" dirty="0" smtClean="0">
                <a:solidFill>
                  <a:schemeClr val="bg1"/>
                </a:solidFill>
                <a:latin typeface="Lucida Bright" panose="02040602050505020304" pitchFamily="18" charset="0"/>
              </a:rPr>
              <a:t>The Economist.</a:t>
            </a:r>
            <a:endParaRPr lang="en-US" sz="1400" dirty="0">
              <a:solidFill>
                <a:schemeClr val="bg1"/>
              </a:solidFill>
              <a:latin typeface="Lucida Bright" panose="02040602050505020304" pitchFamily="18" charset="0"/>
            </a:endParaRPr>
          </a:p>
        </p:txBody>
      </p:sp>
    </p:spTree>
    <p:extLst>
      <p:ext uri="{BB962C8B-B14F-4D97-AF65-F5344CB8AC3E}">
        <p14:creationId xmlns:p14="http://schemas.microsoft.com/office/powerpoint/2010/main" val="478626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Fisher Effect</a:t>
            </a:r>
            <a:endParaRPr lang="en-US" dirty="0"/>
          </a:p>
        </p:txBody>
      </p:sp>
      <p:sp>
        <p:nvSpPr>
          <p:cNvPr id="3" name="Content Placeholder 2"/>
          <p:cNvSpPr>
            <a:spLocks noGrp="1"/>
          </p:cNvSpPr>
          <p:nvPr>
            <p:ph idx="1"/>
          </p:nvPr>
        </p:nvSpPr>
        <p:spPr/>
        <p:txBody>
          <a:bodyPr/>
          <a:lstStyle/>
          <a:p>
            <a:pPr marL="0" indent="0">
              <a:buNone/>
            </a:pPr>
            <a:r>
              <a:rPr lang="en-US" sz="2000" dirty="0"/>
              <a:t>The Fisher effect is an economic theory that holds that the interest rates that businesses and individuals pay to borrow money should be uniform throughout the world and that the nominal interest rates that they actually pay in a given country are composed of this common (“real”) interest rate and the inflation rate of that country.</a:t>
            </a:r>
          </a:p>
          <a:p>
            <a:pPr marL="0" indent="0">
              <a:buNone/>
            </a:pPr>
            <a:r>
              <a:rPr lang="en-US" sz="2000" dirty="0" smtClean="0"/>
              <a:t>Therefore</a:t>
            </a:r>
            <a:r>
              <a:rPr lang="en-US" sz="2000" dirty="0"/>
              <a:t>, if a country has a higher inflation rate than </a:t>
            </a:r>
            <a:r>
              <a:rPr lang="en-US" sz="2000" dirty="0" smtClean="0"/>
              <a:t> others</a:t>
            </a:r>
            <a:r>
              <a:rPr lang="en-US" sz="2000" dirty="0"/>
              <a:t>, its nominal interest rates will also be higher</a:t>
            </a:r>
            <a:r>
              <a:rPr lang="en-US" sz="2000" dirty="0" smtClean="0"/>
              <a:t>:</a:t>
            </a:r>
          </a:p>
          <a:p>
            <a:pPr marL="0" indent="0">
              <a:buNone/>
            </a:pPr>
            <a:r>
              <a:rPr lang="en-US" sz="2000" dirty="0"/>
              <a:t> </a:t>
            </a:r>
            <a:r>
              <a:rPr lang="en-US" sz="2000" dirty="0" smtClean="0"/>
              <a:t>    </a:t>
            </a:r>
            <a:endParaRPr lang="en-US" sz="2000" dirty="0" smtClean="0"/>
          </a:p>
          <a:p>
            <a:pPr marL="0" indent="0">
              <a:buNone/>
            </a:pPr>
            <a:r>
              <a:rPr lang="en-US" sz="2000" dirty="0"/>
              <a:t> </a:t>
            </a:r>
            <a:r>
              <a:rPr lang="en-US" sz="2000" dirty="0" smtClean="0"/>
              <a:t>   </a:t>
            </a:r>
            <a:r>
              <a:rPr lang="en-US" sz="2000" dirty="0" smtClean="0"/>
              <a:t>Nominal </a:t>
            </a:r>
            <a:r>
              <a:rPr lang="en-US" sz="2000" dirty="0"/>
              <a:t>interest rate = real interest rate + inflation rate</a:t>
            </a:r>
          </a:p>
          <a:p>
            <a:pPr marL="0" indent="0">
              <a:buNone/>
            </a:pPr>
            <a:endParaRPr lang="en-US" dirty="0"/>
          </a:p>
        </p:txBody>
      </p:sp>
    </p:spTree>
    <p:extLst>
      <p:ext uri="{BB962C8B-B14F-4D97-AF65-F5344CB8AC3E}">
        <p14:creationId xmlns:p14="http://schemas.microsoft.com/office/powerpoint/2010/main" val="1876763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Fisher Effect</a:t>
            </a:r>
            <a:endParaRPr lang="en-US" dirty="0"/>
          </a:p>
        </p:txBody>
      </p:sp>
      <p:sp>
        <p:nvSpPr>
          <p:cNvPr id="3" name="Content Placeholder 2"/>
          <p:cNvSpPr>
            <a:spLocks noGrp="1"/>
          </p:cNvSpPr>
          <p:nvPr>
            <p:ph idx="1"/>
          </p:nvPr>
        </p:nvSpPr>
        <p:spPr/>
        <p:txBody>
          <a:bodyPr/>
          <a:lstStyle/>
          <a:p>
            <a:pPr marL="0" indent="0">
              <a:buNone/>
            </a:pPr>
            <a:r>
              <a:rPr lang="en-US" sz="2000" dirty="0"/>
              <a:t>The International Fisher effect is an economic theory that holds that the spot exchange rates between two countries’ currencies should change in function of the differences between these two countries’ nominal interest rates. </a:t>
            </a:r>
          </a:p>
          <a:p>
            <a:pPr marL="0" indent="0">
              <a:buNone/>
            </a:pPr>
            <a:r>
              <a:rPr lang="en-US" sz="2000" dirty="0"/>
              <a:t>If a country has a higher nominal interest rate, it means (based on the Fisher effect), that it has a higher inflation </a:t>
            </a:r>
            <a:r>
              <a:rPr lang="en-US" sz="2000" dirty="0" smtClean="0"/>
              <a:t>  rate</a:t>
            </a:r>
            <a:r>
              <a:rPr lang="en-US" sz="2000" dirty="0" smtClean="0"/>
              <a:t>.</a:t>
            </a:r>
            <a:endParaRPr lang="en-US" sz="2000" dirty="0"/>
          </a:p>
          <a:p>
            <a:pPr marL="0" indent="0">
              <a:buNone/>
            </a:pPr>
            <a:r>
              <a:rPr lang="en-US" sz="2000" dirty="0"/>
              <a:t>Therefore, if a country has a higher nominal interest rate </a:t>
            </a:r>
            <a:r>
              <a:rPr lang="en-US" sz="2000" dirty="0" smtClean="0"/>
              <a:t> than </a:t>
            </a:r>
            <a:r>
              <a:rPr lang="en-US" sz="2000" dirty="0"/>
              <a:t>other countries, the value of that country’s currency </a:t>
            </a:r>
            <a:r>
              <a:rPr lang="en-US" sz="2000" dirty="0" smtClean="0"/>
              <a:t>  will </a:t>
            </a:r>
            <a:r>
              <a:rPr lang="en-US" sz="2000" dirty="0"/>
              <a:t>decrease over time.</a:t>
            </a:r>
          </a:p>
          <a:p>
            <a:pPr marL="0" indent="0">
              <a:buNone/>
            </a:pPr>
            <a:endParaRPr lang="en-US" dirty="0"/>
          </a:p>
        </p:txBody>
      </p:sp>
    </p:spTree>
    <p:extLst>
      <p:ext uri="{BB962C8B-B14F-4D97-AF65-F5344CB8AC3E}">
        <p14:creationId xmlns:p14="http://schemas.microsoft.com/office/powerpoint/2010/main" val="215912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 Rate Parity</a:t>
            </a:r>
            <a:endParaRPr lang="en-US" dirty="0"/>
          </a:p>
        </p:txBody>
      </p:sp>
      <p:sp>
        <p:nvSpPr>
          <p:cNvPr id="3" name="Content Placeholder 2"/>
          <p:cNvSpPr>
            <a:spLocks noGrp="1"/>
          </p:cNvSpPr>
          <p:nvPr>
            <p:ph idx="1"/>
          </p:nvPr>
        </p:nvSpPr>
        <p:spPr/>
        <p:txBody>
          <a:bodyPr/>
          <a:lstStyle/>
          <a:p>
            <a:pPr marL="0" indent="0">
              <a:buNone/>
            </a:pPr>
            <a:r>
              <a:rPr lang="en-US" sz="2000" dirty="0"/>
              <a:t>Interest Rate Parity is an economic theory that holds that the forward exchange rate between two currencies should reflect the differences in the interest rates in those two countries. </a:t>
            </a:r>
          </a:p>
          <a:p>
            <a:pPr marL="0" indent="0">
              <a:buNone/>
            </a:pPr>
            <a:r>
              <a:rPr lang="en-US" sz="2000" dirty="0" smtClean="0"/>
              <a:t>If </a:t>
            </a:r>
            <a:r>
              <a:rPr lang="en-US" sz="2000" dirty="0"/>
              <a:t>a country has a higher interest rate than others, </a:t>
            </a:r>
            <a:r>
              <a:rPr lang="en-US" sz="2000" dirty="0" smtClean="0"/>
              <a:t> speculators </a:t>
            </a:r>
            <a:r>
              <a:rPr lang="en-US" sz="2000" dirty="0"/>
              <a:t>would borrow in other countries and invest </a:t>
            </a:r>
            <a:r>
              <a:rPr lang="en-US" sz="2000" dirty="0" smtClean="0"/>
              <a:t>  these </a:t>
            </a:r>
            <a:r>
              <a:rPr lang="en-US" sz="2000" dirty="0"/>
              <a:t>funds in the high-interest country. Since this would create a demand for the high-interest country’s currency, </a:t>
            </a:r>
            <a:r>
              <a:rPr lang="en-US" sz="2000" dirty="0" smtClean="0"/>
              <a:t>   the </a:t>
            </a:r>
            <a:r>
              <a:rPr lang="en-US" sz="2000" dirty="0"/>
              <a:t>value of that country’s currency would go up, quickly negating the higher interest rate.</a:t>
            </a:r>
          </a:p>
          <a:p>
            <a:pPr marL="0" indent="0">
              <a:buNone/>
            </a:pPr>
            <a:endParaRPr lang="en-US" dirty="0"/>
          </a:p>
        </p:txBody>
      </p:sp>
    </p:spTree>
    <p:extLst>
      <p:ext uri="{BB962C8B-B14F-4D97-AF65-F5344CB8AC3E}">
        <p14:creationId xmlns:p14="http://schemas.microsoft.com/office/powerpoint/2010/main" val="3992470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Sales Contract Elements</a:t>
            </a:r>
            <a:endParaRPr lang="en-US" dirty="0"/>
          </a:p>
        </p:txBody>
      </p:sp>
      <p:sp>
        <p:nvSpPr>
          <p:cNvPr id="3" name="Content Placeholder 2"/>
          <p:cNvSpPr>
            <a:spLocks noGrp="1"/>
          </p:cNvSpPr>
          <p:nvPr>
            <p:ph idx="1"/>
          </p:nvPr>
        </p:nvSpPr>
        <p:spPr>
          <a:xfrm>
            <a:off x="498474" y="1981200"/>
            <a:ext cx="7212511" cy="4144963"/>
          </a:xfrm>
        </p:spPr>
        <p:txBody>
          <a:bodyPr>
            <a:normAutofit/>
          </a:bodyPr>
          <a:lstStyle/>
          <a:p>
            <a:r>
              <a:rPr lang="en-US" sz="2000" dirty="0" smtClean="0"/>
              <a:t>Terms of Trade</a:t>
            </a:r>
          </a:p>
          <a:p>
            <a:pPr marL="228600" lvl="1" indent="0">
              <a:buNone/>
            </a:pPr>
            <a:r>
              <a:rPr lang="en-US" dirty="0" smtClean="0"/>
              <a:t>Incoterms® rules determine </a:t>
            </a:r>
            <a:r>
              <a:rPr lang="en-US" dirty="0"/>
              <a:t>the costs the exporter should pay, the costs the importer should pay, and the point at which the responsibility for the cargo shifts from one to the other</a:t>
            </a:r>
            <a:r>
              <a:rPr lang="en-US" dirty="0" smtClean="0"/>
              <a:t>.</a:t>
            </a:r>
          </a:p>
          <a:p>
            <a:r>
              <a:rPr lang="en-US" sz="2000" dirty="0" smtClean="0"/>
              <a:t>Terms of Sale</a:t>
            </a:r>
          </a:p>
          <a:p>
            <a:pPr marL="228600" lvl="1" indent="0">
              <a:buNone/>
            </a:pPr>
            <a:r>
              <a:rPr lang="en-US" dirty="0"/>
              <a:t>The terms of sale determine the method of payment and the intermediaries involved in the payment and the handling of the documents from the importer to the exporter</a:t>
            </a:r>
            <a:r>
              <a:rPr lang="en-US" dirty="0" smtClean="0"/>
              <a:t>.</a:t>
            </a:r>
          </a:p>
          <a:p>
            <a:r>
              <a:rPr lang="en-US" sz="2000" dirty="0" smtClean="0"/>
              <a:t>Currency</a:t>
            </a:r>
          </a:p>
          <a:p>
            <a:pPr marL="228600" lvl="1" indent="0">
              <a:buNone/>
            </a:pPr>
            <a:r>
              <a:rPr lang="en-US" dirty="0"/>
              <a:t>The currency in which the transaction is undertaken: it can be the exporter's country's currency, the importer's country's currency, or a third country's currency. </a:t>
            </a:r>
            <a:endParaRPr lang="en-US" sz="1100" b="1" dirty="0"/>
          </a:p>
          <a:p>
            <a:pPr marL="228600" lvl="1" indent="0">
              <a:buNone/>
            </a:pPr>
            <a:endParaRPr lang="en-US" dirty="0"/>
          </a:p>
          <a:p>
            <a:endParaRPr lang="en-US" b="1" dirty="0"/>
          </a:p>
          <a:p>
            <a:pPr marL="228600" lvl="1" indent="0">
              <a:buNone/>
            </a:pPr>
            <a:endParaRPr lang="en-US" dirty="0"/>
          </a:p>
        </p:txBody>
      </p:sp>
    </p:spTree>
    <p:extLst>
      <p:ext uri="{BB962C8B-B14F-4D97-AF65-F5344CB8AC3E}">
        <p14:creationId xmlns:p14="http://schemas.microsoft.com/office/powerpoint/2010/main" val="2513869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Forward Exchange Rates</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Forward </a:t>
            </a:r>
            <a:r>
              <a:rPr lang="en-US" sz="2000" dirty="0" smtClean="0"/>
              <a:t>exchange rates theory is </a:t>
            </a:r>
            <a:r>
              <a:rPr lang="en-US" sz="2000" dirty="0"/>
              <a:t>an economic theory that holds that forward exchange rates for currencies are good predictors of the future spot exchange rates of that currency</a:t>
            </a:r>
            <a:r>
              <a:rPr lang="en-US" sz="2000" dirty="0" smtClean="0"/>
              <a:t>.</a:t>
            </a:r>
            <a:endParaRPr lang="en-US" sz="2000" dirty="0"/>
          </a:p>
          <a:p>
            <a:pPr marL="0" indent="0">
              <a:buNone/>
            </a:pPr>
            <a:r>
              <a:rPr lang="en-US" sz="2000" dirty="0"/>
              <a:t>It is self-evident that speculators forecast, from all of the information available on interest rates, inflation rates and other economic factors, what the future value of a currency will be. These forecasts are reflected in the forward </a:t>
            </a:r>
            <a:r>
              <a:rPr lang="en-US" sz="2000" dirty="0" smtClean="0"/>
              <a:t>  exchange </a:t>
            </a:r>
            <a:r>
              <a:rPr lang="en-US" sz="2000" dirty="0"/>
              <a:t>rates for that currency.</a:t>
            </a:r>
          </a:p>
          <a:p>
            <a:pPr marL="0" indent="0">
              <a:buNone/>
            </a:pPr>
            <a:r>
              <a:rPr lang="en-US" sz="2000" dirty="0" smtClean="0"/>
              <a:t>In </a:t>
            </a:r>
            <a:r>
              <a:rPr lang="en-US" sz="2000" dirty="0"/>
              <a:t>essence, the forward exchange rate of a currency reflects the collective consensus of currency forecasters and speculators.</a:t>
            </a:r>
          </a:p>
          <a:p>
            <a:pPr marL="0" indent="0">
              <a:buNone/>
            </a:pPr>
            <a:endParaRPr lang="en-US" dirty="0"/>
          </a:p>
        </p:txBody>
      </p:sp>
    </p:spTree>
    <p:extLst>
      <p:ext uri="{BB962C8B-B14F-4D97-AF65-F5344CB8AC3E}">
        <p14:creationId xmlns:p14="http://schemas.microsoft.com/office/powerpoint/2010/main" val="65567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sp>
        <p:nvSpPr>
          <p:cNvPr id="4" name="Rounded Rectangle 3"/>
          <p:cNvSpPr/>
          <p:nvPr/>
        </p:nvSpPr>
        <p:spPr>
          <a:xfrm>
            <a:off x="597089" y="2698845"/>
            <a:ext cx="2493818" cy="1371600"/>
          </a:xfrm>
          <a:prstGeom prst="roundRect">
            <a:avLst/>
          </a:prstGeom>
          <a:solidFill>
            <a:schemeClr val="accent1">
              <a:lumMod val="40000"/>
              <a:lumOff val="60000"/>
            </a:schemeClr>
          </a:solidFill>
          <a:ln>
            <a:solidFill>
              <a:schemeClr val="bg1">
                <a:lumMod val="75000"/>
              </a:schemeClr>
            </a:solidFill>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dirty="0" smtClean="0">
                <a:solidFill>
                  <a:srgbClr val="000000"/>
                </a:solidFill>
              </a:rPr>
              <a:t>Forecasted Difference in Inflation Rates</a:t>
            </a:r>
            <a:endParaRPr lang="en-US" dirty="0">
              <a:solidFill>
                <a:srgbClr val="000000"/>
              </a:solidFill>
            </a:endParaRPr>
          </a:p>
        </p:txBody>
      </p:sp>
      <p:sp>
        <p:nvSpPr>
          <p:cNvPr id="5" name="Rounded Rectangle 4"/>
          <p:cNvSpPr/>
          <p:nvPr/>
        </p:nvSpPr>
        <p:spPr>
          <a:xfrm>
            <a:off x="3353937" y="5291920"/>
            <a:ext cx="2493818" cy="1371600"/>
          </a:xfrm>
          <a:prstGeom prst="roundRect">
            <a:avLst/>
          </a:prstGeom>
          <a:solidFill>
            <a:schemeClr val="accent1">
              <a:lumMod val="40000"/>
              <a:lumOff val="60000"/>
            </a:schemeClr>
          </a:solidFill>
          <a:ln>
            <a:solidFill>
              <a:schemeClr val="bg1">
                <a:lumMod val="75000"/>
              </a:schemeClr>
            </a:solidFill>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dirty="0" smtClean="0">
                <a:solidFill>
                  <a:srgbClr val="000000"/>
                </a:solidFill>
              </a:rPr>
              <a:t>Change in Expected Spot Exchange Rate</a:t>
            </a:r>
            <a:endParaRPr lang="en-US" dirty="0">
              <a:solidFill>
                <a:srgbClr val="000000"/>
              </a:solidFill>
            </a:endParaRPr>
          </a:p>
        </p:txBody>
      </p:sp>
      <p:sp>
        <p:nvSpPr>
          <p:cNvPr id="6" name="Rounded Rectangle 5"/>
          <p:cNvSpPr/>
          <p:nvPr/>
        </p:nvSpPr>
        <p:spPr>
          <a:xfrm>
            <a:off x="6124432" y="2698845"/>
            <a:ext cx="2493818" cy="1371600"/>
          </a:xfrm>
          <a:prstGeom prst="roundRect">
            <a:avLst/>
          </a:prstGeom>
          <a:solidFill>
            <a:schemeClr val="accent1">
              <a:lumMod val="40000"/>
              <a:lumOff val="60000"/>
            </a:schemeClr>
          </a:solidFill>
          <a:ln>
            <a:solidFill>
              <a:schemeClr val="bg1">
                <a:lumMod val="75000"/>
              </a:schemeClr>
            </a:solidFill>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dirty="0" smtClean="0">
                <a:solidFill>
                  <a:srgbClr val="000000"/>
                </a:solidFill>
              </a:rPr>
              <a:t>Forward Exchange Rate Discount/Premium</a:t>
            </a:r>
            <a:endParaRPr lang="en-US" dirty="0">
              <a:solidFill>
                <a:srgbClr val="000000"/>
              </a:solidFill>
            </a:endParaRPr>
          </a:p>
        </p:txBody>
      </p:sp>
      <p:sp>
        <p:nvSpPr>
          <p:cNvPr id="7" name="Rounded Rectangle 6"/>
          <p:cNvSpPr/>
          <p:nvPr/>
        </p:nvSpPr>
        <p:spPr>
          <a:xfrm>
            <a:off x="3353937" y="242248"/>
            <a:ext cx="2493818" cy="1371600"/>
          </a:xfrm>
          <a:prstGeom prst="roundRect">
            <a:avLst/>
          </a:prstGeom>
          <a:solidFill>
            <a:schemeClr val="accent1">
              <a:lumMod val="40000"/>
              <a:lumOff val="60000"/>
            </a:schemeClr>
          </a:solidFill>
          <a:ln>
            <a:solidFill>
              <a:schemeClr val="bg1">
                <a:lumMod val="75000"/>
              </a:schemeClr>
            </a:solidFill>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dirty="0" smtClean="0">
                <a:solidFill>
                  <a:srgbClr val="000000"/>
                </a:solidFill>
              </a:rPr>
              <a:t>Difference in Nominal Interest Rates</a:t>
            </a:r>
            <a:endParaRPr lang="en-US" dirty="0">
              <a:solidFill>
                <a:srgbClr val="000000"/>
              </a:solidFill>
            </a:endParaRPr>
          </a:p>
        </p:txBody>
      </p:sp>
      <p:sp>
        <p:nvSpPr>
          <p:cNvPr id="8" name="Left-Right Arrow 7"/>
          <p:cNvSpPr/>
          <p:nvPr/>
        </p:nvSpPr>
        <p:spPr>
          <a:xfrm rot="18922703">
            <a:off x="1462299" y="1563696"/>
            <a:ext cx="2002230" cy="457200"/>
          </a:xfrm>
          <a:prstGeom prst="leftRightArrow">
            <a:avLst>
              <a:gd name="adj1" fmla="val 50000"/>
              <a:gd name="adj2" fmla="val 50000"/>
            </a:avLst>
          </a:prstGeom>
          <a:solidFill>
            <a:schemeClr val="tx2">
              <a:lumMod val="60000"/>
              <a:lumOff val="40000"/>
            </a:schemeClr>
          </a:solidFill>
          <a:ln>
            <a:solidFill>
              <a:schemeClr val="tx2">
                <a:lumMod val="75000"/>
              </a:schemeClr>
            </a:solidFill>
          </a:ln>
          <a:scene3d>
            <a:camera prst="orthographicFront"/>
            <a:lightRig rig="threePt" dir="t">
              <a:rot lat="0" lon="0" rev="120000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dirty="0">
              <a:solidFill>
                <a:srgbClr val="000000"/>
              </a:solidFill>
            </a:endParaRPr>
          </a:p>
        </p:txBody>
      </p:sp>
      <p:sp>
        <p:nvSpPr>
          <p:cNvPr id="9" name="Left-Right Arrow 8"/>
          <p:cNvSpPr/>
          <p:nvPr/>
        </p:nvSpPr>
        <p:spPr>
          <a:xfrm rot="19036400">
            <a:off x="5818414" y="4732360"/>
            <a:ext cx="2176715" cy="457200"/>
          </a:xfrm>
          <a:prstGeom prst="leftRightArrow">
            <a:avLst>
              <a:gd name="adj1" fmla="val 50000"/>
              <a:gd name="adj2" fmla="val 50000"/>
            </a:avLst>
          </a:prstGeom>
          <a:solidFill>
            <a:schemeClr val="tx2">
              <a:lumMod val="60000"/>
              <a:lumOff val="40000"/>
            </a:schemeClr>
          </a:solidFill>
          <a:ln>
            <a:solidFill>
              <a:schemeClr val="tx2">
                <a:lumMod val="75000"/>
              </a:schemeClr>
            </a:solidFill>
          </a:ln>
          <a:scene3d>
            <a:camera prst="orthographicFront"/>
            <a:lightRig rig="threePt" dir="t">
              <a:rot lat="0" lon="0" rev="120000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dirty="0">
              <a:solidFill>
                <a:srgbClr val="000000"/>
              </a:solidFill>
            </a:endParaRPr>
          </a:p>
        </p:txBody>
      </p:sp>
      <p:sp>
        <p:nvSpPr>
          <p:cNvPr id="10" name="Left-Right Arrow 9"/>
          <p:cNvSpPr/>
          <p:nvPr/>
        </p:nvSpPr>
        <p:spPr>
          <a:xfrm rot="2597426">
            <a:off x="5936605" y="1533997"/>
            <a:ext cx="1948833" cy="457200"/>
          </a:xfrm>
          <a:prstGeom prst="leftRightArrow">
            <a:avLst>
              <a:gd name="adj1" fmla="val 50000"/>
              <a:gd name="adj2" fmla="val 50000"/>
            </a:avLst>
          </a:prstGeom>
          <a:solidFill>
            <a:schemeClr val="tx2">
              <a:lumMod val="60000"/>
              <a:lumOff val="40000"/>
            </a:schemeClr>
          </a:solidFill>
          <a:ln>
            <a:solidFill>
              <a:schemeClr val="tx2">
                <a:lumMod val="75000"/>
              </a:schemeClr>
            </a:solidFill>
          </a:ln>
          <a:scene3d>
            <a:camera prst="orthographicFront"/>
            <a:lightRig rig="threePt" dir="t">
              <a:rot lat="0" lon="0" rev="120000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dirty="0">
              <a:solidFill>
                <a:srgbClr val="000000"/>
              </a:solidFill>
            </a:endParaRPr>
          </a:p>
        </p:txBody>
      </p:sp>
      <p:sp>
        <p:nvSpPr>
          <p:cNvPr id="11" name="Left-Right Arrow 10"/>
          <p:cNvSpPr/>
          <p:nvPr/>
        </p:nvSpPr>
        <p:spPr>
          <a:xfrm rot="2597426">
            <a:off x="1450597" y="4676394"/>
            <a:ext cx="1948833" cy="457200"/>
          </a:xfrm>
          <a:prstGeom prst="leftRightArrow">
            <a:avLst>
              <a:gd name="adj1" fmla="val 50000"/>
              <a:gd name="adj2" fmla="val 50000"/>
            </a:avLst>
          </a:prstGeom>
          <a:solidFill>
            <a:schemeClr val="tx2">
              <a:lumMod val="60000"/>
              <a:lumOff val="40000"/>
            </a:schemeClr>
          </a:solidFill>
          <a:ln>
            <a:solidFill>
              <a:schemeClr val="tx2">
                <a:lumMod val="75000"/>
              </a:schemeClr>
            </a:solidFill>
          </a:ln>
          <a:scene3d>
            <a:camera prst="orthographicFront"/>
            <a:lightRig rig="threePt" dir="t">
              <a:rot lat="0" lon="0" rev="120000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dirty="0">
              <a:solidFill>
                <a:srgbClr val="000000"/>
              </a:solidFill>
            </a:endParaRPr>
          </a:p>
        </p:txBody>
      </p:sp>
      <p:sp>
        <p:nvSpPr>
          <p:cNvPr id="12" name="Left-Right Arrow 11"/>
          <p:cNvSpPr/>
          <p:nvPr/>
        </p:nvSpPr>
        <p:spPr>
          <a:xfrm rot="5400000">
            <a:off x="2966062" y="3180366"/>
            <a:ext cx="3269567" cy="457200"/>
          </a:xfrm>
          <a:prstGeom prst="leftRightArrow">
            <a:avLst>
              <a:gd name="adj1" fmla="val 50000"/>
              <a:gd name="adj2" fmla="val 50000"/>
            </a:avLst>
          </a:prstGeom>
          <a:solidFill>
            <a:schemeClr val="tx2">
              <a:lumMod val="60000"/>
              <a:lumOff val="40000"/>
            </a:schemeClr>
          </a:solidFill>
          <a:ln>
            <a:solidFill>
              <a:schemeClr val="tx2">
                <a:lumMod val="75000"/>
              </a:schemeClr>
            </a:solidFill>
          </a:ln>
          <a:scene3d>
            <a:camera prst="orthographicFront"/>
            <a:lightRig rig="threePt" dir="t">
              <a:rot lat="0" lon="0" rev="120000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dirty="0">
              <a:solidFill>
                <a:srgbClr val="000000"/>
              </a:solidFill>
            </a:endParaRPr>
          </a:p>
        </p:txBody>
      </p:sp>
      <p:sp>
        <p:nvSpPr>
          <p:cNvPr id="13" name="TextBox 12"/>
          <p:cNvSpPr txBox="1"/>
          <p:nvPr/>
        </p:nvSpPr>
        <p:spPr>
          <a:xfrm>
            <a:off x="1090074" y="4581828"/>
            <a:ext cx="2056973" cy="646331"/>
          </a:xfrm>
          <a:prstGeom prst="rect">
            <a:avLst/>
          </a:prstGeom>
          <a:solidFill>
            <a:srgbClr val="384B59"/>
          </a:solidFill>
          <a:ln>
            <a:solidFill>
              <a:srgbClr val="FFFFFF"/>
            </a:solidFill>
          </a:ln>
        </p:spPr>
        <p:txBody>
          <a:bodyPr wrap="none" rtlCol="0">
            <a:spAutoFit/>
          </a:bodyPr>
          <a:lstStyle/>
          <a:p>
            <a:pPr algn="ctr"/>
            <a:r>
              <a:rPr lang="en-US" dirty="0" smtClean="0">
                <a:solidFill>
                  <a:srgbClr val="FFFFFF"/>
                </a:solidFill>
              </a:rPr>
              <a:t>Purchasing Power</a:t>
            </a:r>
          </a:p>
          <a:p>
            <a:pPr algn="ctr"/>
            <a:r>
              <a:rPr lang="en-US" dirty="0" smtClean="0">
                <a:solidFill>
                  <a:srgbClr val="FFFFFF"/>
                </a:solidFill>
              </a:rPr>
              <a:t>Parity </a:t>
            </a:r>
            <a:endParaRPr lang="en-US" dirty="0">
              <a:solidFill>
                <a:srgbClr val="FFFFFF"/>
              </a:solidFill>
            </a:endParaRPr>
          </a:p>
        </p:txBody>
      </p:sp>
      <p:sp>
        <p:nvSpPr>
          <p:cNvPr id="14" name="TextBox 13"/>
          <p:cNvSpPr txBox="1"/>
          <p:nvPr/>
        </p:nvSpPr>
        <p:spPr>
          <a:xfrm>
            <a:off x="1615182" y="1577931"/>
            <a:ext cx="1475725" cy="369332"/>
          </a:xfrm>
          <a:prstGeom prst="rect">
            <a:avLst/>
          </a:prstGeom>
          <a:solidFill>
            <a:srgbClr val="384B59"/>
          </a:solidFill>
          <a:ln>
            <a:solidFill>
              <a:srgbClr val="FFFFFF"/>
            </a:solidFill>
          </a:ln>
        </p:spPr>
        <p:txBody>
          <a:bodyPr wrap="none" rtlCol="0">
            <a:spAutoFit/>
          </a:bodyPr>
          <a:lstStyle/>
          <a:p>
            <a:pPr algn="ctr"/>
            <a:r>
              <a:rPr lang="en-US" dirty="0" smtClean="0">
                <a:solidFill>
                  <a:srgbClr val="FFFFFF"/>
                </a:solidFill>
              </a:rPr>
              <a:t>Fisher Effect</a:t>
            </a:r>
            <a:endParaRPr lang="en-US" dirty="0">
              <a:solidFill>
                <a:srgbClr val="FFFFFF"/>
              </a:solidFill>
            </a:endParaRPr>
          </a:p>
        </p:txBody>
      </p:sp>
      <p:sp>
        <p:nvSpPr>
          <p:cNvPr id="15" name="TextBox 14"/>
          <p:cNvSpPr txBox="1"/>
          <p:nvPr/>
        </p:nvSpPr>
        <p:spPr>
          <a:xfrm>
            <a:off x="6188442" y="1439431"/>
            <a:ext cx="1505540" cy="646331"/>
          </a:xfrm>
          <a:prstGeom prst="rect">
            <a:avLst/>
          </a:prstGeom>
          <a:solidFill>
            <a:srgbClr val="384B59"/>
          </a:solidFill>
          <a:ln>
            <a:solidFill>
              <a:srgbClr val="FFFFFF"/>
            </a:solidFill>
          </a:ln>
        </p:spPr>
        <p:txBody>
          <a:bodyPr wrap="none" rtlCol="0">
            <a:spAutoFit/>
          </a:bodyPr>
          <a:lstStyle/>
          <a:p>
            <a:pPr algn="ctr"/>
            <a:r>
              <a:rPr lang="en-US" dirty="0" smtClean="0">
                <a:solidFill>
                  <a:srgbClr val="FFFFFF"/>
                </a:solidFill>
              </a:rPr>
              <a:t>Interest Rate</a:t>
            </a:r>
          </a:p>
          <a:p>
            <a:pPr algn="ctr"/>
            <a:r>
              <a:rPr lang="en-US" dirty="0" smtClean="0">
                <a:solidFill>
                  <a:srgbClr val="FFFFFF"/>
                </a:solidFill>
              </a:rPr>
              <a:t>Parity</a:t>
            </a:r>
            <a:endParaRPr lang="en-US" dirty="0">
              <a:solidFill>
                <a:srgbClr val="FFFFFF"/>
              </a:solidFill>
            </a:endParaRPr>
          </a:p>
        </p:txBody>
      </p:sp>
      <p:sp>
        <p:nvSpPr>
          <p:cNvPr id="16" name="TextBox 15"/>
          <p:cNvSpPr txBox="1"/>
          <p:nvPr/>
        </p:nvSpPr>
        <p:spPr>
          <a:xfrm>
            <a:off x="6188442" y="4581828"/>
            <a:ext cx="1505539" cy="646331"/>
          </a:xfrm>
          <a:prstGeom prst="rect">
            <a:avLst/>
          </a:prstGeom>
          <a:solidFill>
            <a:srgbClr val="384B59"/>
          </a:solidFill>
          <a:ln>
            <a:solidFill>
              <a:srgbClr val="FFFFFF"/>
            </a:solidFill>
          </a:ln>
        </p:spPr>
        <p:txBody>
          <a:bodyPr wrap="square" rtlCol="0">
            <a:spAutoFit/>
          </a:bodyPr>
          <a:lstStyle/>
          <a:p>
            <a:pPr algn="ctr"/>
            <a:r>
              <a:rPr lang="en-US" dirty="0" smtClean="0">
                <a:solidFill>
                  <a:srgbClr val="FFFFFF"/>
                </a:solidFill>
              </a:rPr>
              <a:t>Unbiased</a:t>
            </a:r>
          </a:p>
          <a:p>
            <a:pPr algn="ctr"/>
            <a:r>
              <a:rPr lang="en-US" dirty="0" smtClean="0">
                <a:solidFill>
                  <a:srgbClr val="FFFFFF"/>
                </a:solidFill>
              </a:rPr>
              <a:t>Predictor</a:t>
            </a:r>
            <a:endParaRPr lang="en-US" dirty="0">
              <a:solidFill>
                <a:srgbClr val="FFFFFF"/>
              </a:solidFill>
            </a:endParaRPr>
          </a:p>
        </p:txBody>
      </p:sp>
      <p:sp>
        <p:nvSpPr>
          <p:cNvPr id="17" name="TextBox 16"/>
          <p:cNvSpPr txBox="1"/>
          <p:nvPr/>
        </p:nvSpPr>
        <p:spPr>
          <a:xfrm>
            <a:off x="3862985" y="2929312"/>
            <a:ext cx="1475725" cy="646331"/>
          </a:xfrm>
          <a:prstGeom prst="rect">
            <a:avLst/>
          </a:prstGeom>
          <a:solidFill>
            <a:srgbClr val="384B59"/>
          </a:solidFill>
          <a:ln>
            <a:solidFill>
              <a:srgbClr val="FFFFFF"/>
            </a:solidFill>
          </a:ln>
        </p:spPr>
        <p:txBody>
          <a:bodyPr wrap="none" rtlCol="0">
            <a:spAutoFit/>
          </a:bodyPr>
          <a:lstStyle/>
          <a:p>
            <a:pPr algn="ctr"/>
            <a:r>
              <a:rPr lang="en-US" dirty="0" smtClean="0">
                <a:solidFill>
                  <a:srgbClr val="FFFFFF"/>
                </a:solidFill>
              </a:rPr>
              <a:t>International</a:t>
            </a:r>
          </a:p>
          <a:p>
            <a:pPr algn="ctr"/>
            <a:r>
              <a:rPr lang="en-US" dirty="0" smtClean="0">
                <a:solidFill>
                  <a:srgbClr val="FFFFFF"/>
                </a:solidFill>
              </a:rPr>
              <a:t>Fisher Effect</a:t>
            </a:r>
            <a:endParaRPr lang="en-US" dirty="0">
              <a:solidFill>
                <a:srgbClr val="FFFFFF"/>
              </a:solidFill>
            </a:endParaRPr>
          </a:p>
        </p:txBody>
      </p:sp>
    </p:spTree>
    <p:extLst>
      <p:ext uri="{BB962C8B-B14F-4D97-AF65-F5344CB8AC3E}">
        <p14:creationId xmlns:p14="http://schemas.microsoft.com/office/powerpoint/2010/main" val="9303854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Exchange Rate Forecasting (I)</a:t>
            </a:r>
            <a:endParaRPr lang="en-US" dirty="0"/>
          </a:p>
        </p:txBody>
      </p:sp>
      <p:sp>
        <p:nvSpPr>
          <p:cNvPr id="3" name="Content Placeholder 2"/>
          <p:cNvSpPr>
            <a:spLocks noGrp="1"/>
          </p:cNvSpPr>
          <p:nvPr>
            <p:ph idx="1"/>
          </p:nvPr>
        </p:nvSpPr>
        <p:spPr/>
        <p:txBody>
          <a:bodyPr/>
          <a:lstStyle/>
          <a:p>
            <a:r>
              <a:rPr lang="en-US" sz="2000" dirty="0" smtClean="0"/>
              <a:t>Technical Forecasting</a:t>
            </a:r>
          </a:p>
          <a:p>
            <a:pPr marL="228600" lvl="1" indent="0">
              <a:buNone/>
            </a:pPr>
            <a:r>
              <a:rPr lang="en-US" dirty="0"/>
              <a:t>A method of forecasting exchange rates based upon time-series analysis. Future movements in the value of a currency are “mathematically” linked to its past movements.</a:t>
            </a:r>
          </a:p>
          <a:p>
            <a:pPr marL="228600" lvl="1" indent="0">
              <a:buNone/>
            </a:pPr>
            <a:endParaRPr lang="en-US" dirty="0" smtClean="0"/>
          </a:p>
          <a:p>
            <a:r>
              <a:rPr lang="en-US" sz="2000" dirty="0" smtClean="0"/>
              <a:t>Fundamental Forecasting</a:t>
            </a:r>
            <a:endParaRPr lang="en-US" sz="2000" dirty="0"/>
          </a:p>
          <a:p>
            <a:pPr marL="228600" lvl="1" indent="0">
              <a:buNone/>
            </a:pPr>
            <a:r>
              <a:rPr lang="en-US" dirty="0"/>
              <a:t>A mathematical model that uses the exchange rate of a specific currency as the dependent variable and the expected inflation rates, nominal interest rates, forward interest rates, and real interest rates as the independent variables.</a:t>
            </a:r>
          </a:p>
          <a:p>
            <a:pPr marL="228600" lvl="1" indent="0">
              <a:buNone/>
            </a:pPr>
            <a:endParaRPr lang="en-US" dirty="0" smtClean="0"/>
          </a:p>
        </p:txBody>
      </p:sp>
    </p:spTree>
    <p:extLst>
      <p:ext uri="{BB962C8B-B14F-4D97-AF65-F5344CB8AC3E}">
        <p14:creationId xmlns:p14="http://schemas.microsoft.com/office/powerpoint/2010/main" val="1947493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Exchange Rate Forecasting (II)</a:t>
            </a:r>
            <a:endParaRPr lang="en-US" dirty="0"/>
          </a:p>
        </p:txBody>
      </p:sp>
      <p:sp>
        <p:nvSpPr>
          <p:cNvPr id="3" name="Content Placeholder 2"/>
          <p:cNvSpPr>
            <a:spLocks noGrp="1"/>
          </p:cNvSpPr>
          <p:nvPr>
            <p:ph idx="1"/>
          </p:nvPr>
        </p:nvSpPr>
        <p:spPr/>
        <p:txBody>
          <a:bodyPr/>
          <a:lstStyle/>
          <a:p>
            <a:r>
              <a:rPr lang="en-US" sz="2000" dirty="0" smtClean="0"/>
              <a:t>Market-based Forecasting</a:t>
            </a:r>
          </a:p>
          <a:p>
            <a:pPr marL="228600" lvl="1" indent="0">
              <a:buNone/>
            </a:pPr>
            <a:r>
              <a:rPr lang="en-US" dirty="0"/>
              <a:t>A method of forecasting based on the premise that “the market knows best” and that, therefore, the forward exchange rate of a given currency is the best unbiased predictor of the future spot rate of a particular </a:t>
            </a:r>
            <a:r>
              <a:rPr lang="en-US" dirty="0" smtClean="0"/>
              <a:t>currency.</a:t>
            </a:r>
            <a:endParaRPr lang="en-US" dirty="0"/>
          </a:p>
        </p:txBody>
      </p:sp>
    </p:spTree>
    <p:extLst>
      <p:ext uri="{BB962C8B-B14F-4D97-AF65-F5344CB8AC3E}">
        <p14:creationId xmlns:p14="http://schemas.microsoft.com/office/powerpoint/2010/main" val="14346784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Transaction Exposure</a:t>
            </a:r>
            <a:endParaRPr lang="en-US" dirty="0"/>
          </a:p>
        </p:txBody>
      </p:sp>
      <p:sp>
        <p:nvSpPr>
          <p:cNvPr id="3" name="Content Placeholder 2"/>
          <p:cNvSpPr>
            <a:spLocks noGrp="1"/>
          </p:cNvSpPr>
          <p:nvPr>
            <p:ph idx="1"/>
          </p:nvPr>
        </p:nvSpPr>
        <p:spPr/>
        <p:txBody>
          <a:bodyPr/>
          <a:lstStyle/>
          <a:p>
            <a:pPr marL="0" indent="0">
              <a:buNone/>
            </a:pPr>
            <a:r>
              <a:rPr lang="en-US" sz="2000" dirty="0"/>
              <a:t>Transaction exposure is the risk represented by the fluctuation in exchange rates between the time at which two companies enter in an international contract and the time at which that contract is paid. </a:t>
            </a:r>
          </a:p>
          <a:p>
            <a:pPr marL="0" indent="0">
              <a:buNone/>
            </a:pPr>
            <a:r>
              <a:rPr lang="en-US" sz="2000" dirty="0" smtClean="0"/>
              <a:t>These </a:t>
            </a:r>
            <a:r>
              <a:rPr lang="en-US" sz="2000" dirty="0"/>
              <a:t>risks can be retained by the firm or be “hedged.” </a:t>
            </a:r>
            <a:endParaRPr lang="en-US" sz="2000" dirty="0" smtClean="0"/>
          </a:p>
          <a:p>
            <a:pPr marL="0" indent="0">
              <a:buNone/>
            </a:pPr>
            <a:r>
              <a:rPr lang="en-US" sz="2000" dirty="0"/>
              <a:t>Hedging is a term used to represent several techniques designed to reduce the uncertainty of exchange rate fluctuations</a:t>
            </a:r>
            <a:r>
              <a:rPr lang="en-US" sz="2000" dirty="0" smtClean="0"/>
              <a:t>.</a:t>
            </a:r>
            <a:endParaRPr lang="en-US" sz="2000" dirty="0"/>
          </a:p>
          <a:p>
            <a:pPr marL="0" indent="0">
              <a:buNone/>
            </a:pPr>
            <a:r>
              <a:rPr lang="en-US" sz="2000" dirty="0"/>
              <a:t>By hedging, a firm does not eliminate its transaction exposure, it only manages it. </a:t>
            </a:r>
          </a:p>
          <a:p>
            <a:pPr marL="0" indent="0">
              <a:buNone/>
            </a:pPr>
            <a:endParaRPr lang="en-US" dirty="0"/>
          </a:p>
        </p:txBody>
      </p:sp>
    </p:spTree>
    <p:extLst>
      <p:ext uri="{BB962C8B-B14F-4D97-AF65-F5344CB8AC3E}">
        <p14:creationId xmlns:p14="http://schemas.microsoft.com/office/powerpoint/2010/main" val="41050223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Retention</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Risk retention strategy is a risk management strategy in which a company elects to retain a certain type of risk and decides not to insure that risk</a:t>
            </a:r>
            <a:r>
              <a:rPr lang="en-US" sz="2000" dirty="0" smtClean="0"/>
              <a:t>.</a:t>
            </a:r>
            <a:endParaRPr lang="en-US" sz="2000" dirty="0"/>
          </a:p>
          <a:p>
            <a:pPr marL="0" indent="0">
              <a:buNone/>
            </a:pPr>
            <a:r>
              <a:rPr lang="en-US" sz="2000" dirty="0"/>
              <a:t>Three types of companies typically choose this option</a:t>
            </a:r>
            <a:r>
              <a:rPr lang="en-US" sz="2000" dirty="0" smtClean="0"/>
              <a:t>:</a:t>
            </a:r>
            <a:endParaRPr lang="en-US" sz="2000" dirty="0"/>
          </a:p>
          <a:p>
            <a:pPr marL="800100" lvl="1" indent="-342900"/>
            <a:r>
              <a:rPr lang="en-US" sz="2000" dirty="0"/>
              <a:t>Very large </a:t>
            </a:r>
            <a:r>
              <a:rPr lang="en-US" sz="2000" dirty="0" smtClean="0"/>
              <a:t>traders</a:t>
            </a:r>
            <a:endParaRPr lang="en-US" sz="2000" dirty="0"/>
          </a:p>
          <a:p>
            <a:pPr marL="800100" lvl="1" indent="-342900"/>
            <a:r>
              <a:rPr lang="en-US" sz="2000" dirty="0"/>
              <a:t>Exporters or importers that have little </a:t>
            </a:r>
            <a:r>
              <a:rPr lang="en-US" sz="2000" dirty="0" smtClean="0"/>
              <a:t>exposure</a:t>
            </a:r>
            <a:endParaRPr lang="en-US" sz="2000" dirty="0"/>
          </a:p>
          <a:p>
            <a:pPr marL="800100" lvl="1" indent="-342900"/>
            <a:r>
              <a:rPr lang="en-US" sz="2000" dirty="0"/>
              <a:t>Firms that do not evaluate the international currency transaction risks clearly; they have no policy, or </a:t>
            </a:r>
            <a:r>
              <a:rPr lang="en-US" sz="2000" dirty="0" smtClean="0"/>
              <a:t>have   </a:t>
            </a:r>
            <a:r>
              <a:rPr lang="en-US" sz="2000" dirty="0"/>
              <a:t>a management that is not well versed in the </a:t>
            </a:r>
            <a:r>
              <a:rPr lang="en-US" sz="2000" dirty="0" smtClean="0"/>
              <a:t>  intricacies </a:t>
            </a:r>
            <a:r>
              <a:rPr lang="en-US" sz="2000" dirty="0"/>
              <a:t>of international trade. </a:t>
            </a:r>
          </a:p>
          <a:p>
            <a:endParaRPr lang="en-US" dirty="0"/>
          </a:p>
        </p:txBody>
      </p:sp>
    </p:spTree>
    <p:extLst>
      <p:ext uri="{BB962C8B-B14F-4D97-AF65-F5344CB8AC3E}">
        <p14:creationId xmlns:p14="http://schemas.microsoft.com/office/powerpoint/2010/main" val="18396149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Hedging Strategy</a:t>
            </a:r>
            <a:endParaRPr lang="en-US" dirty="0"/>
          </a:p>
        </p:txBody>
      </p:sp>
      <p:sp>
        <p:nvSpPr>
          <p:cNvPr id="3" name="Content Placeholder 2"/>
          <p:cNvSpPr>
            <a:spLocks noGrp="1"/>
          </p:cNvSpPr>
          <p:nvPr>
            <p:ph idx="1"/>
          </p:nvPr>
        </p:nvSpPr>
        <p:spPr/>
        <p:txBody>
          <a:bodyPr/>
          <a:lstStyle/>
          <a:p>
            <a:pPr marL="0" indent="0">
              <a:buNone/>
              <a:tabLst>
                <a:tab pos="463550" algn="l"/>
              </a:tabLst>
            </a:pPr>
            <a:r>
              <a:rPr lang="en-US" sz="2000" dirty="0"/>
              <a:t>There are two possible strategies for a firm with transaction exposures</a:t>
            </a:r>
            <a:r>
              <a:rPr lang="en-US" sz="2000" dirty="0" smtClean="0"/>
              <a:t>:</a:t>
            </a:r>
            <a:endParaRPr lang="en-US" sz="2000" dirty="0"/>
          </a:p>
          <a:p>
            <a:pPr marL="804863" lvl="1" indent="-347663">
              <a:tabLst>
                <a:tab pos="463550" algn="l"/>
              </a:tabLst>
            </a:pPr>
            <a:r>
              <a:rPr lang="en-US" sz="2000" dirty="0"/>
              <a:t>Determine what its decision should be on an invoice-by-invoice basis, depending on the currency at stake, the amount of the invoice, and its forecast of currency’s exchange rate</a:t>
            </a:r>
            <a:r>
              <a:rPr lang="en-US" sz="2000" dirty="0" smtClean="0"/>
              <a:t>.</a:t>
            </a:r>
            <a:endParaRPr lang="en-US" sz="2000" dirty="0"/>
          </a:p>
          <a:p>
            <a:pPr marL="804863" lvl="1" indent="-347663">
              <a:tabLst>
                <a:tab pos="463550" algn="l"/>
              </a:tabLst>
            </a:pPr>
            <a:r>
              <a:rPr lang="en-US" sz="2000" dirty="0"/>
              <a:t>Set a policy that the firm follows for all of its foreign currency receivables and payables.  </a:t>
            </a:r>
          </a:p>
          <a:p>
            <a:endParaRPr lang="en-US" dirty="0"/>
          </a:p>
        </p:txBody>
      </p:sp>
    </p:spTree>
    <p:extLst>
      <p:ext uri="{BB962C8B-B14F-4D97-AF65-F5344CB8AC3E}">
        <p14:creationId xmlns:p14="http://schemas.microsoft.com/office/powerpoint/2010/main" val="1123597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Hedging Techniques</a:t>
            </a:r>
            <a:endParaRPr lang="en-US" dirty="0"/>
          </a:p>
        </p:txBody>
      </p:sp>
      <p:sp>
        <p:nvSpPr>
          <p:cNvPr id="3" name="Content Placeholder 2"/>
          <p:cNvSpPr>
            <a:spLocks noGrp="1"/>
          </p:cNvSpPr>
          <p:nvPr>
            <p:ph idx="1"/>
          </p:nvPr>
        </p:nvSpPr>
        <p:spPr/>
        <p:txBody>
          <a:bodyPr/>
          <a:lstStyle/>
          <a:p>
            <a:r>
              <a:rPr lang="en-US" sz="2000" dirty="0" smtClean="0"/>
              <a:t>Forward-Market Hedging</a:t>
            </a:r>
          </a:p>
          <a:p>
            <a:pPr marL="228600" lvl="1" indent="0">
              <a:buNone/>
            </a:pPr>
            <a:r>
              <a:rPr lang="en-US" dirty="0"/>
              <a:t>A technique that utilizes the forward market for currencies to manage a firm’s transaction exposure.  </a:t>
            </a:r>
          </a:p>
          <a:p>
            <a:r>
              <a:rPr lang="en-US" sz="2000" dirty="0" smtClean="0"/>
              <a:t>Money-Market Hedging</a:t>
            </a:r>
          </a:p>
          <a:p>
            <a:pPr marL="228600" lvl="1" indent="0">
              <a:buNone/>
            </a:pPr>
            <a:r>
              <a:rPr lang="en-US" dirty="0"/>
              <a:t>A technique that utilizes the banking system in the foreign </a:t>
            </a:r>
            <a:r>
              <a:rPr lang="en-US" dirty="0" smtClean="0"/>
              <a:t>country </a:t>
            </a:r>
            <a:r>
              <a:rPr lang="en-US" dirty="0"/>
              <a:t>to manage a firm’s transaction </a:t>
            </a:r>
            <a:r>
              <a:rPr lang="en-US" dirty="0" smtClean="0"/>
              <a:t>exposure.</a:t>
            </a:r>
          </a:p>
          <a:p>
            <a:r>
              <a:rPr lang="en-US" sz="2000" dirty="0" smtClean="0"/>
              <a:t>Options-Market Hedging</a:t>
            </a:r>
          </a:p>
          <a:p>
            <a:pPr marL="228600" lvl="1" indent="0">
              <a:buNone/>
            </a:pPr>
            <a:r>
              <a:rPr lang="en-US" dirty="0"/>
              <a:t>A technique that utilizes the options market for currencies to manage a firm’s transaction exposure.</a:t>
            </a:r>
          </a:p>
          <a:p>
            <a:pPr marL="228600" lvl="1" indent="0">
              <a:buNone/>
            </a:pPr>
            <a:endParaRPr lang="en-US" dirty="0" smtClean="0"/>
          </a:p>
        </p:txBody>
      </p:sp>
    </p:spTree>
    <p:extLst>
      <p:ext uri="{BB962C8B-B14F-4D97-AF65-F5344CB8AC3E}">
        <p14:creationId xmlns:p14="http://schemas.microsoft.com/office/powerpoint/2010/main" val="1907094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Forward Market Hedging</a:t>
            </a:r>
            <a:br>
              <a:rPr lang="en-US" dirty="0" smtClean="0"/>
            </a:br>
            <a:r>
              <a:rPr lang="en-US" dirty="0" smtClean="0"/>
              <a:t>(for an Exporter)</a:t>
            </a:r>
            <a:endParaRPr lang="en-US" dirty="0"/>
          </a:p>
        </p:txBody>
      </p:sp>
      <p:sp>
        <p:nvSpPr>
          <p:cNvPr id="7" name="Content Placeholder 6"/>
          <p:cNvSpPr>
            <a:spLocks noGrp="1"/>
          </p:cNvSpPr>
          <p:nvPr>
            <p:ph idx="1"/>
          </p:nvPr>
        </p:nvSpPr>
        <p:spPr/>
        <p:txBody>
          <a:bodyPr>
            <a:normAutofit/>
          </a:bodyPr>
          <a:lstStyle/>
          <a:p>
            <a:pPr marL="0" indent="0">
              <a:buNone/>
            </a:pPr>
            <a:r>
              <a:rPr lang="en-US" sz="2000" dirty="0"/>
              <a:t>A U.S. company is selling a product to an Italian firm on March 1, </a:t>
            </a:r>
            <a:r>
              <a:rPr lang="en-US" sz="2000" dirty="0" smtClean="0"/>
              <a:t>201_; </a:t>
            </a:r>
            <a:r>
              <a:rPr lang="en-US" sz="2000" dirty="0"/>
              <a:t>the invoice is payable in euros on June 2, </a:t>
            </a:r>
            <a:r>
              <a:rPr lang="en-US" sz="2000" dirty="0" smtClean="0"/>
              <a:t>201_ </a:t>
            </a:r>
            <a:r>
              <a:rPr lang="en-US" sz="2000" dirty="0"/>
              <a:t>(90-day credit). The amount that the firm would like to collect is $200,000. </a:t>
            </a:r>
          </a:p>
          <a:p>
            <a:pPr marL="0" indent="0">
              <a:buNone/>
            </a:pPr>
            <a:r>
              <a:rPr lang="en-US" sz="2000" dirty="0"/>
              <a:t>If it used the spot exchange rate on March 1, </a:t>
            </a:r>
            <a:r>
              <a:rPr lang="en-US" sz="2000" dirty="0" smtClean="0"/>
              <a:t>201_ </a:t>
            </a:r>
            <a:r>
              <a:rPr lang="en-US" sz="2000" dirty="0"/>
              <a:t>(U.S. $1.2661/€), the firm would bill the customer for € 157,965.00</a:t>
            </a:r>
            <a:r>
              <a:rPr lang="en-US" sz="2000" dirty="0" smtClean="0"/>
              <a:t>.</a:t>
            </a:r>
            <a:endParaRPr lang="en-US" sz="2000" dirty="0"/>
          </a:p>
          <a:p>
            <a:pPr marL="0" indent="0">
              <a:buNone/>
            </a:pPr>
            <a:r>
              <a:rPr lang="en-US" sz="2000" dirty="0"/>
              <a:t>However, as of March 1, </a:t>
            </a:r>
            <a:r>
              <a:rPr lang="en-US" sz="2000" dirty="0" smtClean="0"/>
              <a:t>201_, </a:t>
            </a:r>
            <a:r>
              <a:rPr lang="en-US" sz="2000" dirty="0"/>
              <a:t>the 90-day forward </a:t>
            </a:r>
            <a:r>
              <a:rPr lang="en-US" sz="2000" dirty="0" smtClean="0"/>
              <a:t>exchange rate </a:t>
            </a:r>
            <a:r>
              <a:rPr lang="en-US" sz="2000" dirty="0"/>
              <a:t>for the euro is U.S. $1.2530/€</a:t>
            </a:r>
            <a:r>
              <a:rPr lang="en-US" sz="2000" i="1" dirty="0"/>
              <a:t> </a:t>
            </a:r>
            <a:r>
              <a:rPr lang="en-US" sz="2000" dirty="0"/>
              <a:t>indicating that the market is expecting a decrease in the value of the euro against the U.S. dollar. </a:t>
            </a:r>
          </a:p>
          <a:p>
            <a:pPr marL="0" indent="0">
              <a:buNone/>
            </a:pPr>
            <a:r>
              <a:rPr lang="en-US" sz="2000" dirty="0"/>
              <a:t>The firm therefore decides to invoice its customer for</a:t>
            </a:r>
            <a:r>
              <a:rPr lang="en-US" sz="2000" dirty="0" smtClean="0"/>
              <a:t>:</a:t>
            </a:r>
            <a:endParaRPr lang="en-US" sz="2000" dirty="0"/>
          </a:p>
          <a:p>
            <a:pPr marL="0" indent="0">
              <a:buNone/>
            </a:pPr>
            <a:r>
              <a:rPr lang="en-US" sz="2000" dirty="0"/>
              <a:t>	$200,000/1.2530 = € 159,617.00. </a:t>
            </a:r>
          </a:p>
          <a:p>
            <a:endParaRPr lang="en-US" dirty="0"/>
          </a:p>
        </p:txBody>
      </p:sp>
    </p:spTree>
    <p:extLst>
      <p:ext uri="{BB962C8B-B14F-4D97-AF65-F5344CB8AC3E}">
        <p14:creationId xmlns:p14="http://schemas.microsoft.com/office/powerpoint/2010/main" val="31023520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Forward Market Hedging</a:t>
            </a:r>
            <a:br>
              <a:rPr lang="en-US" dirty="0" smtClean="0"/>
            </a:br>
            <a:r>
              <a:rPr lang="en-US" dirty="0" smtClean="0"/>
              <a:t>(for an Exporter)</a:t>
            </a:r>
            <a:endParaRPr lang="en-US" dirty="0"/>
          </a:p>
        </p:txBody>
      </p:sp>
      <p:sp>
        <p:nvSpPr>
          <p:cNvPr id="7" name="Content Placeholder 6"/>
          <p:cNvSpPr>
            <a:spLocks noGrp="1"/>
          </p:cNvSpPr>
          <p:nvPr>
            <p:ph idx="1"/>
          </p:nvPr>
        </p:nvSpPr>
        <p:spPr/>
        <p:txBody>
          <a:bodyPr>
            <a:normAutofit/>
          </a:bodyPr>
          <a:lstStyle/>
          <a:p>
            <a:pPr marL="0" indent="0">
              <a:buNone/>
            </a:pPr>
            <a:r>
              <a:rPr lang="en-US" sz="2000" dirty="0"/>
              <a:t>A forward market hedge, in this case, would consist of the U.S. firm entering a forward contract with a bank, in which it would promise to sell € 159,617.00 to the bank on June 2, </a:t>
            </a:r>
            <a:r>
              <a:rPr lang="en-US" sz="2000" dirty="0" smtClean="0"/>
              <a:t>201_, </a:t>
            </a:r>
            <a:r>
              <a:rPr lang="en-US" sz="2000" dirty="0"/>
              <a:t>at the predetermined (forward) exchange rate of U.S. $1.2530/€. </a:t>
            </a:r>
          </a:p>
          <a:p>
            <a:pPr marL="0" indent="0">
              <a:buNone/>
            </a:pPr>
            <a:r>
              <a:rPr lang="en-US" sz="2000" dirty="0"/>
              <a:t>On that date, the U.S. company presents €159,617.00 to the </a:t>
            </a:r>
            <a:r>
              <a:rPr lang="en-US" sz="2000" dirty="0" smtClean="0"/>
              <a:t>bank and </a:t>
            </a:r>
            <a:r>
              <a:rPr lang="en-US" sz="2000" dirty="0"/>
              <a:t>collects the U.S. $200,000 it wanted to collect. </a:t>
            </a:r>
          </a:p>
          <a:p>
            <a:pPr marL="0" indent="0">
              <a:buNone/>
            </a:pPr>
            <a:r>
              <a:rPr lang="en-US" sz="2000" dirty="0"/>
              <a:t>The U.S. firm is unconcerned about the spot exchange rate </a:t>
            </a:r>
            <a:r>
              <a:rPr lang="en-US" sz="2000" dirty="0" smtClean="0"/>
              <a:t>  of </a:t>
            </a:r>
            <a:r>
              <a:rPr lang="en-US" sz="2000" dirty="0"/>
              <a:t>the euro on June 2, </a:t>
            </a:r>
            <a:r>
              <a:rPr lang="en-US" sz="2000" dirty="0" smtClean="0"/>
              <a:t>201_.</a:t>
            </a:r>
            <a:endParaRPr lang="en-US" sz="2000" dirty="0"/>
          </a:p>
          <a:p>
            <a:endParaRPr lang="en-US" dirty="0"/>
          </a:p>
        </p:txBody>
      </p:sp>
    </p:spTree>
    <p:extLst>
      <p:ext uri="{BB962C8B-B14F-4D97-AF65-F5344CB8AC3E}">
        <p14:creationId xmlns:p14="http://schemas.microsoft.com/office/powerpoint/2010/main" val="215593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Sales Contract’s Currency</a:t>
            </a:r>
            <a:endParaRPr lang="en-US" dirty="0"/>
          </a:p>
        </p:txBody>
      </p:sp>
      <p:sp>
        <p:nvSpPr>
          <p:cNvPr id="3" name="Content Placeholder 2"/>
          <p:cNvSpPr>
            <a:spLocks noGrp="1"/>
          </p:cNvSpPr>
          <p:nvPr>
            <p:ph idx="1"/>
          </p:nvPr>
        </p:nvSpPr>
        <p:spPr/>
        <p:txBody>
          <a:bodyPr/>
          <a:lstStyle/>
          <a:p>
            <a:pPr marL="0" indent="0">
              <a:buNone/>
            </a:pPr>
            <a:r>
              <a:rPr lang="en-US" sz="2000" dirty="0"/>
              <a:t>Two factors should be considered when choosing a currency for </a:t>
            </a:r>
            <a:r>
              <a:rPr lang="en-US" sz="2000" dirty="0" smtClean="0"/>
              <a:t>the </a:t>
            </a:r>
            <a:r>
              <a:rPr lang="en-US" sz="2000" dirty="0"/>
              <a:t>sales contract</a:t>
            </a:r>
            <a:r>
              <a:rPr lang="en-US" sz="2000" dirty="0" smtClean="0"/>
              <a:t>:</a:t>
            </a:r>
          </a:p>
          <a:p>
            <a:r>
              <a:rPr lang="en-US" sz="2000" dirty="0" smtClean="0"/>
              <a:t>Risk of Currency Fluctuation</a:t>
            </a:r>
          </a:p>
          <a:p>
            <a:pPr marL="228600" lvl="1" indent="0">
              <a:buNone/>
            </a:pPr>
            <a:r>
              <a:rPr lang="en-US" dirty="0"/>
              <a:t>A speculative risk: the risk could result in positive or negative outcomes, depending on which way the exchange rate fluctuates. </a:t>
            </a:r>
            <a:endParaRPr lang="en-US" sz="1100" dirty="0"/>
          </a:p>
          <a:p>
            <a:r>
              <a:rPr lang="en-US" sz="2000" dirty="0" smtClean="0"/>
              <a:t>Risk of Currency Convertibility</a:t>
            </a:r>
          </a:p>
          <a:p>
            <a:pPr marL="228600" lvl="1" indent="0">
              <a:buNone/>
            </a:pPr>
            <a:r>
              <a:rPr lang="en-US" dirty="0"/>
              <a:t>A pure risk: a payment received in a foreign currency cannot be converted into the exporter’s currency.</a:t>
            </a:r>
            <a:endParaRPr lang="en-US" sz="1100" b="1" dirty="0"/>
          </a:p>
          <a:p>
            <a:pPr marL="228600" lvl="1" indent="0">
              <a:buNone/>
            </a:pPr>
            <a:endParaRPr lang="en-US" dirty="0"/>
          </a:p>
          <a:p>
            <a:pPr marL="0" indent="0">
              <a:buNone/>
            </a:pPr>
            <a:endParaRPr lang="en-US" dirty="0"/>
          </a:p>
        </p:txBody>
      </p:sp>
    </p:spTree>
    <p:extLst>
      <p:ext uri="{BB962C8B-B14F-4D97-AF65-F5344CB8AC3E}">
        <p14:creationId xmlns:p14="http://schemas.microsoft.com/office/powerpoint/2010/main" val="5180261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Forward Market Hedging</a:t>
            </a:r>
            <a:br>
              <a:rPr lang="en-US" dirty="0" smtClean="0"/>
            </a:br>
            <a:r>
              <a:rPr lang="en-US" dirty="0" smtClean="0"/>
              <a:t>(for an Importer)</a:t>
            </a:r>
            <a:endParaRPr lang="en-US" dirty="0"/>
          </a:p>
        </p:txBody>
      </p:sp>
      <p:sp>
        <p:nvSpPr>
          <p:cNvPr id="7" name="Content Placeholder 6"/>
          <p:cNvSpPr>
            <a:spLocks noGrp="1"/>
          </p:cNvSpPr>
          <p:nvPr>
            <p:ph idx="1"/>
          </p:nvPr>
        </p:nvSpPr>
        <p:spPr/>
        <p:txBody>
          <a:bodyPr>
            <a:normAutofit/>
          </a:bodyPr>
          <a:lstStyle/>
          <a:p>
            <a:pPr marL="0" indent="0">
              <a:buNone/>
            </a:pPr>
            <a:r>
              <a:rPr lang="en-US" sz="2000" dirty="0"/>
              <a:t>A German firm is purchasing a machine from a British firm for £250,000.00. The machine is delivered on April 4, </a:t>
            </a:r>
            <a:r>
              <a:rPr lang="en-US" sz="2000" dirty="0" smtClean="0"/>
              <a:t>201_, </a:t>
            </a:r>
            <a:r>
              <a:rPr lang="en-US" sz="2000" dirty="0"/>
              <a:t>and payment is expected (in pounds) on July 6, </a:t>
            </a:r>
            <a:r>
              <a:rPr lang="en-US" sz="2000" dirty="0" smtClean="0"/>
              <a:t>201_. </a:t>
            </a:r>
            <a:endParaRPr lang="en-US" sz="2000" dirty="0"/>
          </a:p>
          <a:p>
            <a:pPr marL="0" indent="0">
              <a:buNone/>
            </a:pPr>
            <a:r>
              <a:rPr lang="en-US" sz="2000" dirty="0"/>
              <a:t>On April 4, </a:t>
            </a:r>
            <a:r>
              <a:rPr lang="en-US" sz="2000" dirty="0" smtClean="0"/>
              <a:t>201_, </a:t>
            </a:r>
            <a:r>
              <a:rPr lang="en-US" sz="2000" dirty="0"/>
              <a:t>this amount was equivalent to € 272,200.00 because the spot exchange rate between the U.K. pound and the euro was € 1.1008</a:t>
            </a:r>
            <a:r>
              <a:rPr lang="en-US" sz="2000" dirty="0" smtClean="0"/>
              <a:t>/£.</a:t>
            </a:r>
            <a:endParaRPr lang="en-US" sz="2000" dirty="0"/>
          </a:p>
          <a:p>
            <a:pPr marL="0" indent="0">
              <a:buNone/>
            </a:pPr>
            <a:r>
              <a:rPr lang="en-US" sz="2000" dirty="0"/>
              <a:t>However, on April 4, </a:t>
            </a:r>
            <a:r>
              <a:rPr lang="en-US" sz="2000" dirty="0" smtClean="0"/>
              <a:t>201_, </a:t>
            </a:r>
            <a:r>
              <a:rPr lang="en-US" sz="2000" dirty="0"/>
              <a:t>the pound was expected to rise </a:t>
            </a:r>
            <a:r>
              <a:rPr lang="en-US" sz="2000" dirty="0" smtClean="0"/>
              <a:t>in value</a:t>
            </a:r>
            <a:r>
              <a:rPr lang="en-US" sz="2000" dirty="0"/>
              <a:t>, and the 90-day forward exchange rate with the euro was  </a:t>
            </a:r>
            <a:r>
              <a:rPr lang="en-US" sz="2000" dirty="0" smtClean="0"/>
              <a:t>  € </a:t>
            </a:r>
            <a:r>
              <a:rPr lang="en-US" sz="2000" dirty="0"/>
              <a:t>1.1220/£.</a:t>
            </a:r>
          </a:p>
        </p:txBody>
      </p:sp>
    </p:spTree>
    <p:extLst>
      <p:ext uri="{BB962C8B-B14F-4D97-AF65-F5344CB8AC3E}">
        <p14:creationId xmlns:p14="http://schemas.microsoft.com/office/powerpoint/2010/main" val="30891786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Forward Market Hedging</a:t>
            </a:r>
            <a:br>
              <a:rPr lang="en-US" dirty="0" smtClean="0"/>
            </a:br>
            <a:r>
              <a:rPr lang="en-US" dirty="0" smtClean="0"/>
              <a:t>(for an Importer)</a:t>
            </a:r>
            <a:endParaRPr lang="en-US" dirty="0"/>
          </a:p>
        </p:txBody>
      </p:sp>
      <p:sp>
        <p:nvSpPr>
          <p:cNvPr id="7" name="Content Placeholder 6"/>
          <p:cNvSpPr>
            <a:spLocks noGrp="1"/>
          </p:cNvSpPr>
          <p:nvPr>
            <p:ph idx="1"/>
          </p:nvPr>
        </p:nvSpPr>
        <p:spPr/>
        <p:txBody>
          <a:bodyPr>
            <a:normAutofit/>
          </a:bodyPr>
          <a:lstStyle/>
          <a:p>
            <a:pPr marL="0" indent="0">
              <a:buNone/>
            </a:pPr>
            <a:r>
              <a:rPr lang="en-US" sz="2000" dirty="0"/>
              <a:t>A forward market hedge in this case would consist of the German firm entering into a contract with a bank from which it promises to purchase £250,000 on July 6, </a:t>
            </a:r>
            <a:r>
              <a:rPr lang="en-US" sz="2000" dirty="0" smtClean="0"/>
              <a:t>201_, </a:t>
            </a:r>
            <a:r>
              <a:rPr lang="en-US" sz="2000" dirty="0"/>
              <a:t>at a predetermined (forward) exchange rate of € 1.1220/£. </a:t>
            </a:r>
          </a:p>
          <a:p>
            <a:pPr marL="0" indent="0">
              <a:buNone/>
            </a:pPr>
            <a:r>
              <a:rPr lang="en-US" sz="2000" dirty="0"/>
              <a:t>On that date, the German firm hands € 280,500.00 to the bank and obtains in exchange the £250,000 that it needs to pay its British supplier. </a:t>
            </a:r>
          </a:p>
          <a:p>
            <a:pPr marL="0" indent="0">
              <a:buNone/>
            </a:pPr>
            <a:r>
              <a:rPr lang="en-US" sz="2000" dirty="0"/>
              <a:t>The German firm could determine on April 4, </a:t>
            </a:r>
            <a:r>
              <a:rPr lang="en-US" sz="2000" dirty="0" smtClean="0"/>
              <a:t>201_, </a:t>
            </a:r>
            <a:r>
              <a:rPr lang="en-US" sz="2000" dirty="0"/>
              <a:t>exactly how much it had to pay for the machine and is </a:t>
            </a:r>
            <a:r>
              <a:rPr lang="en-US" sz="2000" dirty="0" smtClean="0"/>
              <a:t>    unconcerned </a:t>
            </a:r>
            <a:r>
              <a:rPr lang="en-US" sz="2000" dirty="0"/>
              <a:t>about the spot exchange rate of the British pound on </a:t>
            </a:r>
            <a:r>
              <a:rPr lang="en-US" sz="2000" dirty="0" smtClean="0"/>
              <a:t>July </a:t>
            </a:r>
            <a:r>
              <a:rPr lang="en-US" sz="2000" dirty="0"/>
              <a:t>6, </a:t>
            </a:r>
            <a:r>
              <a:rPr lang="en-US" sz="2000" dirty="0" smtClean="0"/>
              <a:t>201_.</a:t>
            </a:r>
            <a:endParaRPr lang="en-US" sz="2000" dirty="0"/>
          </a:p>
        </p:txBody>
      </p:sp>
    </p:spTree>
    <p:extLst>
      <p:ext uri="{BB962C8B-B14F-4D97-AF65-F5344CB8AC3E}">
        <p14:creationId xmlns:p14="http://schemas.microsoft.com/office/powerpoint/2010/main" val="18570528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Money Market Hedging</a:t>
            </a:r>
            <a:br>
              <a:rPr lang="en-US" dirty="0" smtClean="0"/>
            </a:br>
            <a:r>
              <a:rPr lang="en-US" dirty="0" smtClean="0"/>
              <a:t>(for an Exporter)</a:t>
            </a:r>
            <a:endParaRPr lang="en-US" dirty="0"/>
          </a:p>
        </p:txBody>
      </p:sp>
      <p:sp>
        <p:nvSpPr>
          <p:cNvPr id="7" name="Content Placeholder 6"/>
          <p:cNvSpPr>
            <a:spLocks noGrp="1"/>
          </p:cNvSpPr>
          <p:nvPr>
            <p:ph idx="1"/>
          </p:nvPr>
        </p:nvSpPr>
        <p:spPr/>
        <p:txBody>
          <a:bodyPr>
            <a:normAutofit/>
          </a:bodyPr>
          <a:lstStyle/>
          <a:p>
            <a:pPr marL="0" indent="0">
              <a:buNone/>
            </a:pPr>
            <a:r>
              <a:rPr lang="en-US" sz="2000" dirty="0"/>
              <a:t>A firm located in Switzerland sells a piece of machinery to a firm located in Japan for the equivalent of SwF 150,000.00. It bills the customer in Japanese yen. </a:t>
            </a:r>
          </a:p>
          <a:p>
            <a:pPr marL="0" indent="0">
              <a:buNone/>
            </a:pPr>
            <a:r>
              <a:rPr lang="en-US" sz="2000" dirty="0" smtClean="0"/>
              <a:t>The </a:t>
            </a:r>
            <a:r>
              <a:rPr lang="en-US" sz="2000" dirty="0"/>
              <a:t>transaction takes place on January 16, </a:t>
            </a:r>
            <a:r>
              <a:rPr lang="en-US" sz="2000" dirty="0" smtClean="0"/>
              <a:t>201_, </a:t>
            </a:r>
            <a:r>
              <a:rPr lang="en-US" sz="2000" dirty="0"/>
              <a:t>with a payment date of March 15, </a:t>
            </a:r>
            <a:r>
              <a:rPr lang="en-US" sz="2000" dirty="0" smtClean="0"/>
              <a:t>201_. </a:t>
            </a:r>
            <a:r>
              <a:rPr lang="en-US" sz="2000" dirty="0"/>
              <a:t>The transaction amount is ¥12,115,545.00, because the exchange rate on January 16, </a:t>
            </a:r>
            <a:r>
              <a:rPr lang="en-US" sz="2000" dirty="0" smtClean="0"/>
              <a:t>201_, </a:t>
            </a:r>
            <a:r>
              <a:rPr lang="en-US" sz="2000" dirty="0"/>
              <a:t>is ¥80.7703/SwF.</a:t>
            </a:r>
          </a:p>
          <a:p>
            <a:pPr marL="0" indent="0">
              <a:buNone/>
            </a:pPr>
            <a:r>
              <a:rPr lang="en-US" sz="2000" dirty="0" smtClean="0"/>
              <a:t>The </a:t>
            </a:r>
            <a:r>
              <a:rPr lang="en-US" sz="2000" dirty="0"/>
              <a:t>Swiss firm can use a money market hedge, by borrowing from </a:t>
            </a:r>
            <a:r>
              <a:rPr lang="en-US" sz="2000" dirty="0" smtClean="0"/>
              <a:t>a Japanese </a:t>
            </a:r>
            <a:r>
              <a:rPr lang="en-US" sz="2000" dirty="0"/>
              <a:t>bank the present value (as of January 16, </a:t>
            </a:r>
            <a:r>
              <a:rPr lang="en-US" sz="2000" dirty="0" smtClean="0"/>
              <a:t>201_) </a:t>
            </a:r>
            <a:r>
              <a:rPr lang="en-US" sz="2000" dirty="0"/>
              <a:t>of ¥12,115,545.00 on March 15, </a:t>
            </a:r>
            <a:r>
              <a:rPr lang="en-US" sz="2000" dirty="0" smtClean="0"/>
              <a:t>201_. </a:t>
            </a:r>
            <a:endParaRPr lang="en-US" sz="2000" dirty="0"/>
          </a:p>
        </p:txBody>
      </p:sp>
    </p:spTree>
    <p:extLst>
      <p:ext uri="{BB962C8B-B14F-4D97-AF65-F5344CB8AC3E}">
        <p14:creationId xmlns:p14="http://schemas.microsoft.com/office/powerpoint/2010/main" val="16022115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Money Market Hedging</a:t>
            </a:r>
            <a:br>
              <a:rPr lang="en-US" dirty="0" smtClean="0"/>
            </a:br>
            <a:r>
              <a:rPr lang="en-US" dirty="0" smtClean="0"/>
              <a:t>(for an Exporter)</a:t>
            </a:r>
            <a:endParaRPr lang="en-US" dirty="0"/>
          </a:p>
        </p:txBody>
      </p:sp>
      <p:sp>
        <p:nvSpPr>
          <p:cNvPr id="7" name="Content Placeholder 6"/>
          <p:cNvSpPr>
            <a:spLocks noGrp="1"/>
          </p:cNvSpPr>
          <p:nvPr>
            <p:ph idx="1"/>
          </p:nvPr>
        </p:nvSpPr>
        <p:spPr/>
        <p:txBody>
          <a:bodyPr>
            <a:normAutofit/>
          </a:bodyPr>
          <a:lstStyle/>
          <a:p>
            <a:pPr marL="0" indent="0">
              <a:buNone/>
            </a:pPr>
            <a:r>
              <a:rPr lang="en-US" sz="2000" dirty="0" smtClean="0"/>
              <a:t>If </a:t>
            </a:r>
            <a:r>
              <a:rPr lang="en-US" sz="2000" dirty="0"/>
              <a:t>the commercial lending rate in Japan is 3 percent per annum (about 0.5 percent for two months), the amount the Swiss firm borrows is</a:t>
            </a:r>
          </a:p>
          <a:p>
            <a:pPr marL="0" indent="0">
              <a:buNone/>
            </a:pPr>
            <a:r>
              <a:rPr lang="en-US" sz="2000" dirty="0" smtClean="0"/>
              <a:t>	¥ </a:t>
            </a:r>
            <a:r>
              <a:rPr lang="en-US" sz="2000" dirty="0"/>
              <a:t>(1-0.005) x 12,115,545.00 = 12,054,967.28.</a:t>
            </a:r>
          </a:p>
          <a:p>
            <a:pPr marL="0" indent="0">
              <a:buNone/>
            </a:pPr>
            <a:r>
              <a:rPr lang="en-US" sz="2000" dirty="0" smtClean="0"/>
              <a:t>On </a:t>
            </a:r>
            <a:r>
              <a:rPr lang="en-US" sz="2000" dirty="0"/>
              <a:t>March 15, </a:t>
            </a:r>
            <a:r>
              <a:rPr lang="en-US" sz="2000" dirty="0" smtClean="0"/>
              <a:t>201_, </a:t>
            </a:r>
            <a:r>
              <a:rPr lang="en-US" sz="2000" dirty="0"/>
              <a:t>the Swiss firm pays the bank back, using the payment of ¥12,115,545.00 made by its customer. </a:t>
            </a:r>
          </a:p>
        </p:txBody>
      </p:sp>
    </p:spTree>
    <p:extLst>
      <p:ext uri="{BB962C8B-B14F-4D97-AF65-F5344CB8AC3E}">
        <p14:creationId xmlns:p14="http://schemas.microsoft.com/office/powerpoint/2010/main" val="28420672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Money Market Hedging</a:t>
            </a:r>
            <a:br>
              <a:rPr lang="en-US" dirty="0" smtClean="0"/>
            </a:br>
            <a:r>
              <a:rPr lang="en-US" dirty="0" smtClean="0"/>
              <a:t>(for an Exporter)</a:t>
            </a:r>
            <a:endParaRPr lang="en-US" dirty="0"/>
          </a:p>
        </p:txBody>
      </p:sp>
      <p:sp>
        <p:nvSpPr>
          <p:cNvPr id="7" name="Content Placeholder 6"/>
          <p:cNvSpPr>
            <a:spLocks noGrp="1"/>
          </p:cNvSpPr>
          <p:nvPr>
            <p:ph idx="1"/>
          </p:nvPr>
        </p:nvSpPr>
        <p:spPr/>
        <p:txBody>
          <a:bodyPr>
            <a:normAutofit/>
          </a:bodyPr>
          <a:lstStyle/>
          <a:p>
            <a:pPr marL="0" indent="0">
              <a:buNone/>
            </a:pPr>
            <a:r>
              <a:rPr lang="en-US" sz="2000" dirty="0"/>
              <a:t>On January 16, </a:t>
            </a:r>
            <a:r>
              <a:rPr lang="en-US" sz="2000" dirty="0" smtClean="0"/>
              <a:t>201_, </a:t>
            </a:r>
            <a:r>
              <a:rPr lang="en-US" sz="2000" dirty="0"/>
              <a:t>the Swiss firm would exchange the proceeds from the loan (¥12,054,967.28) for SwF 149,250.00 (the exchange rate on January 16, </a:t>
            </a:r>
            <a:r>
              <a:rPr lang="en-US" sz="2000" dirty="0" smtClean="0"/>
              <a:t>201_ </a:t>
            </a:r>
            <a:r>
              <a:rPr lang="en-US" sz="2000" dirty="0"/>
              <a:t>is ¥80.7703/SwF). </a:t>
            </a:r>
            <a:r>
              <a:rPr lang="en-US" sz="2000" dirty="0" smtClean="0"/>
              <a:t> </a:t>
            </a:r>
          </a:p>
          <a:p>
            <a:pPr marL="0" indent="0">
              <a:buNone/>
            </a:pPr>
            <a:r>
              <a:rPr lang="en-US" sz="2000" dirty="0" smtClean="0"/>
              <a:t>This </a:t>
            </a:r>
            <a:r>
              <a:rPr lang="en-US" sz="2000" dirty="0"/>
              <a:t>amount is roughly equal to the payment of SwF 150,000.00 it had expected, decreased by the cost of getting the money two months earlier. </a:t>
            </a:r>
          </a:p>
          <a:p>
            <a:pPr marL="0" indent="0">
              <a:buNone/>
            </a:pPr>
            <a:r>
              <a:rPr lang="en-US" sz="2000" dirty="0"/>
              <a:t>The Swiss firm is unconcerned about the spot exchange rate of the yen on March 15, </a:t>
            </a:r>
            <a:r>
              <a:rPr lang="en-US" sz="2000" dirty="0" smtClean="0"/>
              <a:t>201_.</a:t>
            </a:r>
            <a:endParaRPr lang="en-US" sz="2000" dirty="0"/>
          </a:p>
        </p:txBody>
      </p:sp>
    </p:spTree>
    <p:extLst>
      <p:ext uri="{BB962C8B-B14F-4D97-AF65-F5344CB8AC3E}">
        <p14:creationId xmlns:p14="http://schemas.microsoft.com/office/powerpoint/2010/main" val="31431173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Money Market Hedging</a:t>
            </a:r>
            <a:br>
              <a:rPr lang="en-US" dirty="0" smtClean="0"/>
            </a:br>
            <a:r>
              <a:rPr lang="en-US" dirty="0" smtClean="0"/>
              <a:t>(for an Importer)</a:t>
            </a:r>
            <a:endParaRPr lang="en-US" dirty="0"/>
          </a:p>
        </p:txBody>
      </p:sp>
      <p:sp>
        <p:nvSpPr>
          <p:cNvPr id="7" name="Content Placeholder 6"/>
          <p:cNvSpPr>
            <a:spLocks noGrp="1"/>
          </p:cNvSpPr>
          <p:nvPr>
            <p:ph idx="1"/>
          </p:nvPr>
        </p:nvSpPr>
        <p:spPr/>
        <p:txBody>
          <a:bodyPr>
            <a:normAutofit/>
          </a:bodyPr>
          <a:lstStyle/>
          <a:p>
            <a:pPr marL="0" indent="0">
              <a:buNone/>
            </a:pPr>
            <a:r>
              <a:rPr lang="en-US" sz="2000" dirty="0"/>
              <a:t>On May 2, </a:t>
            </a:r>
            <a:r>
              <a:rPr lang="en-US" sz="2000" dirty="0" smtClean="0"/>
              <a:t>201_, </a:t>
            </a:r>
            <a:r>
              <a:rPr lang="en-US" sz="2000" dirty="0"/>
              <a:t>a firm located in Denmark purchases raw materials from a firm located in Australia, which asks to be paid in Australian dollars. The amount of the invoice is A$20,000,000, payable on November 1, </a:t>
            </a:r>
            <a:r>
              <a:rPr lang="en-US" sz="2000" dirty="0" smtClean="0"/>
              <a:t>201_. </a:t>
            </a:r>
            <a:endParaRPr lang="en-US" sz="2000" dirty="0"/>
          </a:p>
          <a:p>
            <a:pPr marL="0" indent="0">
              <a:buNone/>
            </a:pPr>
            <a:r>
              <a:rPr lang="en-US" sz="2000" dirty="0" smtClean="0"/>
              <a:t>The </a:t>
            </a:r>
            <a:r>
              <a:rPr lang="en-US" sz="2000" dirty="0"/>
              <a:t>Danish firm can eliminate its exposure to exchange rate fluctuations by using a money market hedge. </a:t>
            </a:r>
          </a:p>
          <a:p>
            <a:pPr marL="0" indent="0">
              <a:buNone/>
            </a:pPr>
            <a:r>
              <a:rPr lang="en-US" sz="2000" dirty="0"/>
              <a:t>It can invest a sum in an Australian bank that will mature to A$20,000,000 on November 1, </a:t>
            </a:r>
            <a:r>
              <a:rPr lang="en-US" sz="2000" dirty="0" smtClean="0"/>
              <a:t>201_. </a:t>
            </a:r>
            <a:endParaRPr lang="en-US" sz="2000" dirty="0"/>
          </a:p>
        </p:txBody>
      </p:sp>
    </p:spTree>
    <p:extLst>
      <p:ext uri="{BB962C8B-B14F-4D97-AF65-F5344CB8AC3E}">
        <p14:creationId xmlns:p14="http://schemas.microsoft.com/office/powerpoint/2010/main" val="22505320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Money Market Hedging</a:t>
            </a:r>
            <a:br>
              <a:rPr lang="en-US" dirty="0" smtClean="0"/>
            </a:br>
            <a:r>
              <a:rPr lang="en-US" dirty="0" smtClean="0"/>
              <a:t>(for an Importer)</a:t>
            </a:r>
            <a:endParaRPr lang="en-US" dirty="0"/>
          </a:p>
        </p:txBody>
      </p:sp>
      <p:sp>
        <p:nvSpPr>
          <p:cNvPr id="7" name="Content Placeholder 6"/>
          <p:cNvSpPr>
            <a:spLocks noGrp="1"/>
          </p:cNvSpPr>
          <p:nvPr>
            <p:ph idx="1"/>
          </p:nvPr>
        </p:nvSpPr>
        <p:spPr/>
        <p:txBody>
          <a:bodyPr>
            <a:normAutofit/>
          </a:bodyPr>
          <a:lstStyle/>
          <a:p>
            <a:pPr marL="0" indent="0">
              <a:buNone/>
            </a:pPr>
            <a:r>
              <a:rPr lang="en-US" sz="2000" dirty="0"/>
              <a:t>Assuming an annual interest rate of 4 percent paid on deposits in Australia (or 2 percent for six months), the Danish firm would have to invest A$20,000,000/(1 + 0.02) = 19,607,845 krone to have enough to cover its obligation on November 1, </a:t>
            </a:r>
            <a:r>
              <a:rPr lang="en-US" sz="2000" dirty="0" smtClean="0"/>
              <a:t>201_. </a:t>
            </a:r>
            <a:endParaRPr lang="en-US" sz="2000" dirty="0"/>
          </a:p>
          <a:p>
            <a:pPr marL="0" indent="0">
              <a:buNone/>
            </a:pPr>
            <a:r>
              <a:rPr lang="en-US" sz="2000" dirty="0"/>
              <a:t>On May 2, </a:t>
            </a:r>
            <a:r>
              <a:rPr lang="en-US" sz="2000" dirty="0" smtClean="0"/>
              <a:t>201_, </a:t>
            </a:r>
            <a:r>
              <a:rPr lang="en-US" sz="2000" dirty="0"/>
              <a:t>the Danish firm then converts DKr 80,288,498.36 into Australian dollars (the exchange rate is A$0.2444/DKr on May 2, </a:t>
            </a:r>
            <a:r>
              <a:rPr lang="en-US" sz="2000" dirty="0" smtClean="0"/>
              <a:t>201_).</a:t>
            </a:r>
            <a:endParaRPr lang="en-US" sz="2000" dirty="0"/>
          </a:p>
          <a:p>
            <a:pPr marL="0" indent="0">
              <a:buNone/>
            </a:pPr>
            <a:r>
              <a:rPr lang="en-US" sz="2000" dirty="0"/>
              <a:t>The Danish firm is unconcerned about the spot exchange </a:t>
            </a:r>
            <a:r>
              <a:rPr lang="en-US" sz="2000" dirty="0" smtClean="0"/>
              <a:t> rate </a:t>
            </a:r>
            <a:r>
              <a:rPr lang="en-US" sz="2000" dirty="0"/>
              <a:t>of the </a:t>
            </a:r>
            <a:r>
              <a:rPr lang="en-US" sz="2000" dirty="0" smtClean="0"/>
              <a:t>Australian </a:t>
            </a:r>
            <a:r>
              <a:rPr lang="en-US" sz="2000" dirty="0"/>
              <a:t>dollar on November 1, </a:t>
            </a:r>
            <a:r>
              <a:rPr lang="en-US" sz="2000" dirty="0" smtClean="0"/>
              <a:t>201_.</a:t>
            </a:r>
            <a:endParaRPr lang="en-US" sz="2000" dirty="0"/>
          </a:p>
        </p:txBody>
      </p:sp>
    </p:spTree>
    <p:extLst>
      <p:ext uri="{BB962C8B-B14F-4D97-AF65-F5344CB8AC3E}">
        <p14:creationId xmlns:p14="http://schemas.microsoft.com/office/powerpoint/2010/main" val="13218428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Options Market Hedging</a:t>
            </a:r>
            <a:br>
              <a:rPr lang="en-US" dirty="0" smtClean="0"/>
            </a:br>
            <a:r>
              <a:rPr lang="en-US" dirty="0" smtClean="0"/>
              <a:t>(for an Exporter)</a:t>
            </a:r>
            <a:endParaRPr lang="en-US" dirty="0"/>
          </a:p>
        </p:txBody>
      </p:sp>
      <p:sp>
        <p:nvSpPr>
          <p:cNvPr id="7" name="Content Placeholder 6"/>
          <p:cNvSpPr>
            <a:spLocks noGrp="1"/>
          </p:cNvSpPr>
          <p:nvPr>
            <p:ph idx="1"/>
          </p:nvPr>
        </p:nvSpPr>
        <p:spPr/>
        <p:txBody>
          <a:bodyPr>
            <a:normAutofit/>
          </a:bodyPr>
          <a:lstStyle/>
          <a:p>
            <a:pPr marL="0" indent="0">
              <a:buNone/>
            </a:pPr>
            <a:r>
              <a:rPr lang="en-US" sz="2000" dirty="0"/>
              <a:t>A company located in the United States sells a large piece of equipment to a firm located in the United Kingdom and agrees to be paid in pounds. The invoice, for £1,000,000, is issued on December 10, </a:t>
            </a:r>
            <a:r>
              <a:rPr lang="en-US" sz="2000" dirty="0" smtClean="0"/>
              <a:t>201_, </a:t>
            </a:r>
            <a:r>
              <a:rPr lang="en-US" sz="2000" dirty="0"/>
              <a:t>but is not payable until March 10, </a:t>
            </a:r>
            <a:r>
              <a:rPr lang="en-US" sz="2000" dirty="0" smtClean="0"/>
              <a:t>201_. </a:t>
            </a:r>
            <a:endParaRPr lang="en-US" sz="2000" dirty="0"/>
          </a:p>
          <a:p>
            <a:pPr marL="0" indent="0">
              <a:buNone/>
            </a:pPr>
            <a:r>
              <a:rPr lang="en-US" sz="2000" dirty="0" smtClean="0"/>
              <a:t>The </a:t>
            </a:r>
            <a:r>
              <a:rPr lang="en-US" sz="2000" dirty="0"/>
              <a:t>exporting firm can minimize its currency fluctuation risk by using an option hedge; on December 10, </a:t>
            </a:r>
            <a:r>
              <a:rPr lang="en-US" sz="2000" dirty="0" smtClean="0"/>
              <a:t>201_, </a:t>
            </a:r>
            <a:r>
              <a:rPr lang="en-US" sz="2000" dirty="0"/>
              <a:t>it </a:t>
            </a:r>
            <a:r>
              <a:rPr lang="en-US" sz="2000" dirty="0" smtClean="0"/>
              <a:t> purchases </a:t>
            </a:r>
            <a:r>
              <a:rPr lang="en-US" sz="2000" dirty="0"/>
              <a:t>a put option—the right to sell £1,000,000 on </a:t>
            </a:r>
            <a:r>
              <a:rPr lang="en-US" sz="2000" dirty="0" smtClean="0"/>
              <a:t> March </a:t>
            </a:r>
            <a:r>
              <a:rPr lang="en-US" sz="2000" dirty="0"/>
              <a:t>10, </a:t>
            </a:r>
            <a:r>
              <a:rPr lang="en-US" sz="2000" dirty="0" smtClean="0"/>
              <a:t>201_—at </a:t>
            </a:r>
            <a:r>
              <a:rPr lang="en-US" sz="2000" dirty="0"/>
              <a:t>an agreed-upon exchange rate of </a:t>
            </a:r>
            <a:r>
              <a:rPr lang="en-US" sz="2000" dirty="0" smtClean="0"/>
              <a:t>         U.S</a:t>
            </a:r>
            <a:r>
              <a:rPr lang="en-US" sz="2000" dirty="0"/>
              <a:t>. $1.3615/£. </a:t>
            </a:r>
          </a:p>
        </p:txBody>
      </p:sp>
    </p:spTree>
    <p:extLst>
      <p:ext uri="{BB962C8B-B14F-4D97-AF65-F5344CB8AC3E}">
        <p14:creationId xmlns:p14="http://schemas.microsoft.com/office/powerpoint/2010/main" val="18135385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Options Market Hedging</a:t>
            </a:r>
            <a:br>
              <a:rPr lang="en-US" dirty="0" smtClean="0"/>
            </a:br>
            <a:r>
              <a:rPr lang="en-US" dirty="0" smtClean="0"/>
              <a:t>(for an Exporter)</a:t>
            </a:r>
            <a:endParaRPr lang="en-US" dirty="0"/>
          </a:p>
        </p:txBody>
      </p:sp>
      <p:sp>
        <p:nvSpPr>
          <p:cNvPr id="7" name="Content Placeholder 6"/>
          <p:cNvSpPr>
            <a:spLocks noGrp="1"/>
          </p:cNvSpPr>
          <p:nvPr>
            <p:ph idx="1"/>
          </p:nvPr>
        </p:nvSpPr>
        <p:spPr/>
        <p:txBody>
          <a:bodyPr>
            <a:normAutofit/>
          </a:bodyPr>
          <a:lstStyle/>
          <a:p>
            <a:pPr marL="0" indent="0">
              <a:buNone/>
            </a:pPr>
            <a:r>
              <a:rPr lang="en-US" sz="2000" dirty="0"/>
              <a:t>If the spot exchange rate on March 10, </a:t>
            </a:r>
            <a:r>
              <a:rPr lang="en-US" sz="2000" dirty="0" smtClean="0"/>
              <a:t>201_, </a:t>
            </a:r>
            <a:r>
              <a:rPr lang="en-US" sz="2000" dirty="0"/>
              <a:t>is lower than </a:t>
            </a:r>
            <a:r>
              <a:rPr lang="en-US" sz="2000" dirty="0" smtClean="0"/>
              <a:t> U.S</a:t>
            </a:r>
            <a:r>
              <a:rPr lang="en-US" sz="2000" dirty="0"/>
              <a:t>. $1.3615/£, then the American firm will exercise its option and sell the currency at that price. </a:t>
            </a:r>
          </a:p>
          <a:p>
            <a:pPr marL="0" indent="0">
              <a:buNone/>
            </a:pPr>
            <a:r>
              <a:rPr lang="en-US" sz="2000" dirty="0"/>
              <a:t>If the spot rate is higher than U.S. $1.3615/£, the firm will let its option lapse and will sell the currency it received at the spot market rate. </a:t>
            </a:r>
          </a:p>
        </p:txBody>
      </p:sp>
    </p:spTree>
    <p:extLst>
      <p:ext uri="{BB962C8B-B14F-4D97-AF65-F5344CB8AC3E}">
        <p14:creationId xmlns:p14="http://schemas.microsoft.com/office/powerpoint/2010/main" val="5048730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Options Market Hedging</a:t>
            </a:r>
            <a:br>
              <a:rPr lang="en-US" dirty="0" smtClean="0"/>
            </a:br>
            <a:r>
              <a:rPr lang="en-US" dirty="0" smtClean="0"/>
              <a:t>(for an Exporter)</a:t>
            </a:r>
            <a:endParaRPr lang="en-US" dirty="0"/>
          </a:p>
        </p:txBody>
      </p:sp>
      <p:sp>
        <p:nvSpPr>
          <p:cNvPr id="7" name="Content Placeholder 6"/>
          <p:cNvSpPr>
            <a:spLocks noGrp="1"/>
          </p:cNvSpPr>
          <p:nvPr>
            <p:ph idx="1"/>
          </p:nvPr>
        </p:nvSpPr>
        <p:spPr/>
        <p:txBody>
          <a:bodyPr>
            <a:normAutofit/>
          </a:bodyPr>
          <a:lstStyle/>
          <a:p>
            <a:pPr marL="0" indent="0">
              <a:buNone/>
            </a:pPr>
            <a:r>
              <a:rPr lang="en-US" sz="2000" dirty="0"/>
              <a:t>Because the exchange rate on March 10, </a:t>
            </a:r>
            <a:r>
              <a:rPr lang="en-US" sz="2000" dirty="0" smtClean="0"/>
              <a:t>201_, </a:t>
            </a:r>
            <a:r>
              <a:rPr lang="en-US" sz="2000" dirty="0"/>
              <a:t>is U.S. $1.3842/£, the firm sells its pounds without using its option. </a:t>
            </a:r>
          </a:p>
          <a:p>
            <a:pPr marL="0" indent="0">
              <a:buNone/>
            </a:pPr>
            <a:r>
              <a:rPr lang="en-US" sz="2000" dirty="0"/>
              <a:t>The firm still incurs the cost of the option, which is approximately 1.25 percent of the contract amount, or about U.S. $17,018.75; however, this cost is offset by the fact that it sells its British pounds for U.S. $22,700 more than it had anticipated. </a:t>
            </a:r>
          </a:p>
          <a:p>
            <a:pPr marL="0" indent="0">
              <a:buNone/>
            </a:pPr>
            <a:r>
              <a:rPr lang="en-US" sz="2000" dirty="0"/>
              <a:t>The net profits on this financial transaction are U.S. $5,681.25.</a:t>
            </a:r>
          </a:p>
        </p:txBody>
      </p:sp>
    </p:spTree>
    <p:extLst>
      <p:ext uri="{BB962C8B-B14F-4D97-AF65-F5344CB8AC3E}">
        <p14:creationId xmlns:p14="http://schemas.microsoft.com/office/powerpoint/2010/main" val="347622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Currency Convertibility</a:t>
            </a:r>
            <a:endParaRPr lang="en-US" dirty="0"/>
          </a:p>
        </p:txBody>
      </p:sp>
      <p:graphicFrame>
        <p:nvGraphicFramePr>
          <p:cNvPr id="4" name="Diagram 3"/>
          <p:cNvGraphicFramePr/>
          <p:nvPr>
            <p:extLst>
              <p:ext uri="{D42A27DB-BD31-4B8C-83A1-F6EECF244321}">
                <p14:modId xmlns:p14="http://schemas.microsoft.com/office/powerpoint/2010/main" val="1829528682"/>
              </p:ext>
            </p:extLst>
          </p:nvPr>
        </p:nvGraphicFramePr>
        <p:xfrm>
          <a:off x="909851" y="1874671"/>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99639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Options Market Hedging</a:t>
            </a:r>
            <a:br>
              <a:rPr lang="en-US" dirty="0" smtClean="0"/>
            </a:br>
            <a:r>
              <a:rPr lang="en-US" dirty="0" smtClean="0"/>
              <a:t>(for an Importer)</a:t>
            </a:r>
            <a:endParaRPr lang="en-US" dirty="0"/>
          </a:p>
        </p:txBody>
      </p:sp>
      <p:sp>
        <p:nvSpPr>
          <p:cNvPr id="7" name="Content Placeholder 6"/>
          <p:cNvSpPr>
            <a:spLocks noGrp="1"/>
          </p:cNvSpPr>
          <p:nvPr>
            <p:ph idx="1"/>
          </p:nvPr>
        </p:nvSpPr>
        <p:spPr/>
        <p:txBody>
          <a:bodyPr>
            <a:normAutofit/>
          </a:bodyPr>
          <a:lstStyle/>
          <a:p>
            <a:pPr marL="0" indent="0">
              <a:buNone/>
            </a:pPr>
            <a:r>
              <a:rPr lang="en-US" sz="2000" dirty="0"/>
              <a:t>A company located in Spain purchases a plant located in Canada. The contract is signed on June 28, </a:t>
            </a:r>
            <a:r>
              <a:rPr lang="en-US" sz="2000" dirty="0" smtClean="0"/>
              <a:t>201_, </a:t>
            </a:r>
            <a:r>
              <a:rPr lang="en-US" sz="2000" dirty="0"/>
              <a:t>and the firm has agreed to make three installment payments of Can$1,000,000 each on December 28, </a:t>
            </a:r>
            <a:r>
              <a:rPr lang="en-US" sz="2000" dirty="0" smtClean="0"/>
              <a:t>201_, </a:t>
            </a:r>
            <a:r>
              <a:rPr lang="en-US" sz="2000" dirty="0"/>
              <a:t>March 28, </a:t>
            </a:r>
            <a:r>
              <a:rPr lang="en-US" sz="2000" dirty="0" smtClean="0"/>
              <a:t>201_, </a:t>
            </a:r>
            <a:r>
              <a:rPr lang="en-US" sz="2000" dirty="0"/>
              <a:t>and June 28, </a:t>
            </a:r>
            <a:r>
              <a:rPr lang="en-US" sz="2000" dirty="0" smtClean="0"/>
              <a:t>201_ </a:t>
            </a:r>
            <a:r>
              <a:rPr lang="en-US" sz="2000" dirty="0"/>
              <a:t>(6 months, 9 months, and 12 months after purchase). </a:t>
            </a:r>
          </a:p>
          <a:p>
            <a:pPr marL="0" indent="0">
              <a:buNone/>
            </a:pPr>
            <a:r>
              <a:rPr lang="en-US" sz="2000" dirty="0" smtClean="0"/>
              <a:t>In </a:t>
            </a:r>
            <a:r>
              <a:rPr lang="en-US" sz="2000" dirty="0"/>
              <a:t>order to minimize its currency risks, the Spanish firm can use an option hedge by purchasing call options—the right to buy Can$1,000,000—at exchange rates of</a:t>
            </a:r>
            <a:r>
              <a:rPr lang="en-US" sz="2000" dirty="0" smtClean="0"/>
              <a:t>:</a:t>
            </a:r>
          </a:p>
          <a:p>
            <a:pPr marL="0" indent="0">
              <a:buNone/>
            </a:pPr>
            <a:endParaRPr lang="en-US" sz="2000" dirty="0"/>
          </a:p>
          <a:p>
            <a:pPr lvl="3"/>
            <a:r>
              <a:rPr lang="en-US" sz="1800" dirty="0" smtClean="0"/>
              <a:t>Can$1.6522</a:t>
            </a:r>
            <a:r>
              <a:rPr lang="en-US" sz="1800" dirty="0"/>
              <a:t>/ € for December 28, </a:t>
            </a:r>
            <a:r>
              <a:rPr lang="en-US" sz="1800" dirty="0" smtClean="0"/>
              <a:t>201_ </a:t>
            </a:r>
            <a:endParaRPr lang="en-US" sz="1800" dirty="0"/>
          </a:p>
          <a:p>
            <a:pPr lvl="3"/>
            <a:r>
              <a:rPr lang="en-US" sz="1800" dirty="0" smtClean="0"/>
              <a:t>Can$1.7081</a:t>
            </a:r>
            <a:r>
              <a:rPr lang="en-US" sz="1800" dirty="0"/>
              <a:t>/ € for March 28, </a:t>
            </a:r>
            <a:r>
              <a:rPr lang="en-US" sz="1800" dirty="0" smtClean="0"/>
              <a:t>201_, </a:t>
            </a:r>
            <a:r>
              <a:rPr lang="en-US" sz="1800" dirty="0"/>
              <a:t>and </a:t>
            </a:r>
          </a:p>
          <a:p>
            <a:pPr lvl="3"/>
            <a:r>
              <a:rPr lang="en-US" sz="1800" dirty="0" smtClean="0"/>
              <a:t>Can$1.7452</a:t>
            </a:r>
            <a:r>
              <a:rPr lang="en-US" sz="1800" dirty="0"/>
              <a:t>/ € for June 28, </a:t>
            </a:r>
            <a:r>
              <a:rPr lang="en-US" sz="1800" dirty="0" smtClean="0"/>
              <a:t>201_. </a:t>
            </a:r>
            <a:endParaRPr lang="en-US" sz="1800" dirty="0"/>
          </a:p>
        </p:txBody>
      </p:sp>
    </p:spTree>
    <p:extLst>
      <p:ext uri="{BB962C8B-B14F-4D97-AF65-F5344CB8AC3E}">
        <p14:creationId xmlns:p14="http://schemas.microsoft.com/office/powerpoint/2010/main" val="19152408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Options Market Hedging</a:t>
            </a:r>
            <a:br>
              <a:rPr lang="en-US" dirty="0" smtClean="0"/>
            </a:br>
            <a:r>
              <a:rPr lang="en-US" dirty="0" smtClean="0"/>
              <a:t>(for an Importer)</a:t>
            </a:r>
            <a:endParaRPr lang="en-US" dirty="0"/>
          </a:p>
        </p:txBody>
      </p:sp>
      <p:sp>
        <p:nvSpPr>
          <p:cNvPr id="7" name="Content Placeholder 6"/>
          <p:cNvSpPr>
            <a:spLocks noGrp="1"/>
          </p:cNvSpPr>
          <p:nvPr>
            <p:ph idx="1"/>
          </p:nvPr>
        </p:nvSpPr>
        <p:spPr/>
        <p:txBody>
          <a:bodyPr>
            <a:normAutofit/>
          </a:bodyPr>
          <a:lstStyle/>
          <a:p>
            <a:pPr marL="0" indent="0">
              <a:buNone/>
            </a:pPr>
            <a:r>
              <a:rPr lang="en-US" sz="2000" dirty="0"/>
              <a:t>Because the spot exchange rate for the Canadian dollar was Can$1.7316/ € on December 28, </a:t>
            </a:r>
            <a:r>
              <a:rPr lang="en-US" sz="2000" dirty="0" smtClean="0"/>
              <a:t>201_, </a:t>
            </a:r>
            <a:r>
              <a:rPr lang="en-US" sz="2000" dirty="0"/>
              <a:t>the Spanish firm did not exercise its option, purchased the Canadian dollars on the spot market, and sent them to the Canadian supplier. </a:t>
            </a:r>
          </a:p>
          <a:p>
            <a:pPr marL="0" indent="0">
              <a:buNone/>
            </a:pPr>
            <a:r>
              <a:rPr lang="en-US" sz="2000" dirty="0"/>
              <a:t>On March 28, </a:t>
            </a:r>
            <a:r>
              <a:rPr lang="en-US" sz="2000" dirty="0" smtClean="0"/>
              <a:t>201_, </a:t>
            </a:r>
            <a:r>
              <a:rPr lang="en-US" sz="2000" dirty="0"/>
              <a:t>the spot market was Can$1.6488/ €, and therefore the Spanish firm exercised its option and </a:t>
            </a:r>
            <a:r>
              <a:rPr lang="en-US" sz="2000" dirty="0" smtClean="0"/>
              <a:t> purchased </a:t>
            </a:r>
            <a:r>
              <a:rPr lang="en-US" sz="2000" dirty="0"/>
              <a:t>the Canadian dollars at Can$1.7081</a:t>
            </a:r>
            <a:r>
              <a:rPr lang="en-US" sz="2000" dirty="0" smtClean="0"/>
              <a:t>/ € </a:t>
            </a:r>
            <a:r>
              <a:rPr lang="en-US" sz="2000" dirty="0"/>
              <a:t>(the strike price of its option), because it was a more favorable </a:t>
            </a:r>
            <a:r>
              <a:rPr lang="en-US" sz="2000" dirty="0" smtClean="0"/>
              <a:t>  exchange </a:t>
            </a:r>
            <a:r>
              <a:rPr lang="en-US" sz="2000" dirty="0"/>
              <a:t>rate than the spot market. </a:t>
            </a:r>
          </a:p>
        </p:txBody>
      </p:sp>
    </p:spTree>
    <p:extLst>
      <p:ext uri="{BB962C8B-B14F-4D97-AF65-F5344CB8AC3E}">
        <p14:creationId xmlns:p14="http://schemas.microsoft.com/office/powerpoint/2010/main" val="22301303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Options Market Hedging</a:t>
            </a:r>
            <a:br>
              <a:rPr lang="en-US" dirty="0" smtClean="0"/>
            </a:br>
            <a:r>
              <a:rPr lang="en-US" dirty="0" smtClean="0"/>
              <a:t>(for an Importer)</a:t>
            </a:r>
            <a:endParaRPr lang="en-US" dirty="0"/>
          </a:p>
        </p:txBody>
      </p:sp>
      <p:sp>
        <p:nvSpPr>
          <p:cNvPr id="7" name="Content Placeholder 6"/>
          <p:cNvSpPr>
            <a:spLocks noGrp="1"/>
          </p:cNvSpPr>
          <p:nvPr>
            <p:ph idx="1"/>
          </p:nvPr>
        </p:nvSpPr>
        <p:spPr>
          <a:xfrm>
            <a:off x="498475" y="1981200"/>
            <a:ext cx="7362636" cy="4144963"/>
          </a:xfrm>
        </p:spPr>
        <p:txBody>
          <a:bodyPr>
            <a:normAutofit/>
          </a:bodyPr>
          <a:lstStyle/>
          <a:p>
            <a:pPr marL="0" indent="0">
              <a:buNone/>
            </a:pPr>
            <a:r>
              <a:rPr lang="en-US" sz="2000" dirty="0"/>
              <a:t>As for its future June 28, </a:t>
            </a:r>
            <a:r>
              <a:rPr lang="en-US" sz="2000" dirty="0" smtClean="0"/>
              <a:t>201_ </a:t>
            </a:r>
            <a:r>
              <a:rPr lang="en-US" sz="2000" dirty="0"/>
              <a:t>payment, the firm still has the possibility of saving money if the spot rate is more favorable than its option rate; if not, it will exercise its option. </a:t>
            </a:r>
          </a:p>
          <a:p>
            <a:pPr marL="0" indent="0">
              <a:buNone/>
            </a:pPr>
            <a:r>
              <a:rPr lang="en-US" sz="2000" dirty="0"/>
              <a:t>The cost of these successive options for the Spanish firm was approximately 1.25 percent, 1.5 percent, and 2 percent of the contract amounts for December, March, and June, respectively, for a total of approximately </a:t>
            </a:r>
            <a:r>
              <a:rPr lang="en-US" sz="2000" dirty="0" smtClean="0"/>
              <a:t>         € </a:t>
            </a:r>
            <a:r>
              <a:rPr lang="en-US" sz="2000" dirty="0"/>
              <a:t>29,000.00. </a:t>
            </a:r>
          </a:p>
          <a:p>
            <a:pPr marL="0" indent="0">
              <a:buNone/>
            </a:pPr>
            <a:r>
              <a:rPr lang="en-US" sz="2000" dirty="0"/>
              <a:t>However, the costs were reduced by the fact that the firm saved </a:t>
            </a:r>
            <a:r>
              <a:rPr lang="en-US" sz="2000" dirty="0" smtClean="0"/>
              <a:t>€ </a:t>
            </a:r>
            <a:r>
              <a:rPr lang="en-US" sz="2000" dirty="0"/>
              <a:t>27,753.00 in December by not having to spend as many euros as it had anticipated. </a:t>
            </a:r>
          </a:p>
        </p:txBody>
      </p:sp>
    </p:spTree>
    <p:extLst>
      <p:ext uri="{BB962C8B-B14F-4D97-AF65-F5344CB8AC3E}">
        <p14:creationId xmlns:p14="http://schemas.microsoft.com/office/powerpoint/2010/main" val="16117570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Banking Institutions</a:t>
            </a:r>
            <a:endParaRPr lang="en-US" dirty="0"/>
          </a:p>
        </p:txBody>
      </p:sp>
      <p:sp>
        <p:nvSpPr>
          <p:cNvPr id="3" name="Content Placeholder 2"/>
          <p:cNvSpPr>
            <a:spLocks noGrp="1"/>
          </p:cNvSpPr>
          <p:nvPr>
            <p:ph idx="1"/>
          </p:nvPr>
        </p:nvSpPr>
        <p:spPr/>
        <p:txBody>
          <a:bodyPr/>
          <a:lstStyle/>
          <a:p>
            <a:r>
              <a:rPr lang="en-US" sz="2000" dirty="0" smtClean="0"/>
              <a:t>Central National Banks</a:t>
            </a:r>
          </a:p>
          <a:p>
            <a:pPr marL="228600" lvl="1" indent="0">
              <a:buNone/>
            </a:pPr>
            <a:r>
              <a:rPr lang="en-US" dirty="0"/>
              <a:t>Every country in the world has a Central Bank, or some institution that acts as one. They are responsible for the creation and control of the monetary supply, and they function as a check clearinghouse</a:t>
            </a:r>
            <a:r>
              <a:rPr lang="en-US" dirty="0" smtClean="0"/>
              <a:t>.</a:t>
            </a:r>
          </a:p>
          <a:p>
            <a:pPr marL="228600" lvl="1" indent="0">
              <a:buNone/>
            </a:pPr>
            <a:endParaRPr lang="en-US" dirty="0"/>
          </a:p>
          <a:p>
            <a:r>
              <a:rPr lang="en-US" sz="2000" dirty="0" smtClean="0"/>
              <a:t>International Monetary Fund</a:t>
            </a:r>
          </a:p>
          <a:p>
            <a:pPr marL="228600" lvl="1" indent="0">
              <a:buNone/>
            </a:pPr>
            <a:r>
              <a:rPr lang="en-US" dirty="0"/>
              <a:t>The IMF was created to oversee the fixed exchange rate system created by the Bretton-Woods Conference. Today it helps </a:t>
            </a:r>
            <a:r>
              <a:rPr lang="en-US" dirty="0" smtClean="0"/>
              <a:t> countries </a:t>
            </a:r>
            <a:r>
              <a:rPr lang="en-US" dirty="0"/>
              <a:t>manage their balance of payments and lends them money when they experience difficulties with their balance of payments. </a:t>
            </a:r>
          </a:p>
          <a:p>
            <a:pPr marL="228600" lvl="1" indent="0">
              <a:buNone/>
            </a:pPr>
            <a:endParaRPr lang="en-US" dirty="0"/>
          </a:p>
        </p:txBody>
      </p:sp>
    </p:spTree>
    <p:extLst>
      <p:ext uri="{BB962C8B-B14F-4D97-AF65-F5344CB8AC3E}">
        <p14:creationId xmlns:p14="http://schemas.microsoft.com/office/powerpoint/2010/main" val="6749790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Banking Institutions</a:t>
            </a:r>
            <a:endParaRPr lang="en-US" dirty="0"/>
          </a:p>
        </p:txBody>
      </p:sp>
      <p:sp>
        <p:nvSpPr>
          <p:cNvPr id="3" name="Content Placeholder 2"/>
          <p:cNvSpPr>
            <a:spLocks noGrp="1"/>
          </p:cNvSpPr>
          <p:nvPr>
            <p:ph idx="1"/>
          </p:nvPr>
        </p:nvSpPr>
        <p:spPr>
          <a:xfrm>
            <a:off x="498475" y="1981200"/>
            <a:ext cx="7267102" cy="4144963"/>
          </a:xfrm>
        </p:spPr>
        <p:txBody>
          <a:bodyPr/>
          <a:lstStyle/>
          <a:p>
            <a:r>
              <a:rPr lang="en-US" sz="2000" dirty="0" smtClean="0"/>
              <a:t>Bank for International Settlements</a:t>
            </a:r>
          </a:p>
          <a:p>
            <a:pPr marL="228600" lvl="1" indent="0">
              <a:buNone/>
            </a:pPr>
            <a:r>
              <a:rPr lang="en-US" dirty="0"/>
              <a:t>The BIS was created after World War I to manage Germany's war reparation payments. Since then, it has evolved into a major international institution, providing support to Central Banks, and acting as a clearinghouse between central banks</a:t>
            </a:r>
            <a:r>
              <a:rPr lang="en-US" dirty="0" smtClean="0"/>
              <a:t>.</a:t>
            </a:r>
            <a:endParaRPr lang="en-US" dirty="0"/>
          </a:p>
          <a:p>
            <a:endParaRPr lang="en-US" dirty="0" smtClean="0"/>
          </a:p>
          <a:p>
            <a:r>
              <a:rPr lang="en-US" sz="2000" dirty="0" smtClean="0"/>
              <a:t>World </a:t>
            </a:r>
            <a:r>
              <a:rPr lang="en-US" sz="2000" dirty="0" smtClean="0"/>
              <a:t>Bank</a:t>
            </a:r>
          </a:p>
          <a:p>
            <a:pPr marL="228600" lvl="1" indent="0">
              <a:buNone/>
            </a:pPr>
            <a:r>
              <a:rPr lang="en-US" dirty="0" smtClean="0"/>
              <a:t>Created </a:t>
            </a:r>
            <a:r>
              <a:rPr lang="en-US" dirty="0"/>
              <a:t>to help countries rebuild their infrastructure after World War II, it has slowly changed to become the bank in charge of financing large infrastructure projects. The government borrowing the funds must be a member of the IMF.</a:t>
            </a:r>
          </a:p>
          <a:p>
            <a:pPr marL="228600" lvl="1" indent="0">
              <a:buNone/>
            </a:pPr>
            <a:endParaRPr lang="en-US" dirty="0"/>
          </a:p>
        </p:txBody>
      </p:sp>
    </p:spTree>
    <p:extLst>
      <p:ext uri="{BB962C8B-B14F-4D97-AF65-F5344CB8AC3E}">
        <p14:creationId xmlns:p14="http://schemas.microsoft.com/office/powerpoint/2010/main" val="16376706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Banking Institutions</a:t>
            </a:r>
            <a:endParaRPr lang="en-US" dirty="0"/>
          </a:p>
        </p:txBody>
      </p:sp>
      <p:sp>
        <p:nvSpPr>
          <p:cNvPr id="3" name="Content Placeholder 2"/>
          <p:cNvSpPr>
            <a:spLocks noGrp="1"/>
          </p:cNvSpPr>
          <p:nvPr>
            <p:ph idx="1"/>
          </p:nvPr>
        </p:nvSpPr>
        <p:spPr>
          <a:xfrm>
            <a:off x="498475" y="1981200"/>
            <a:ext cx="7267102" cy="4144963"/>
          </a:xfrm>
        </p:spPr>
        <p:txBody>
          <a:bodyPr>
            <a:normAutofit/>
          </a:bodyPr>
          <a:lstStyle/>
          <a:p>
            <a:r>
              <a:rPr lang="en-US" sz="2000" dirty="0" smtClean="0"/>
              <a:t>Export-Import Bank (Ex-</a:t>
            </a:r>
            <a:r>
              <a:rPr lang="en-US" sz="2000" dirty="0" err="1" smtClean="0"/>
              <a:t>Im</a:t>
            </a:r>
            <a:r>
              <a:rPr lang="en-US" sz="2000" dirty="0" smtClean="0"/>
              <a:t> Bank)</a:t>
            </a:r>
          </a:p>
          <a:p>
            <a:pPr marL="228600" lvl="1" indent="0">
              <a:buNone/>
            </a:pPr>
            <a:r>
              <a:rPr lang="en-US" dirty="0"/>
              <a:t>A United States federal agency whose purpose is to provide assistance to U.S. exporters in the form of loans, loan guarantees, and political risk insurance policies. </a:t>
            </a:r>
            <a:endParaRPr lang="en-US" dirty="0" smtClean="0"/>
          </a:p>
          <a:p>
            <a:endParaRPr lang="en-US" sz="2000" dirty="0" smtClean="0"/>
          </a:p>
          <a:p>
            <a:r>
              <a:rPr lang="en-US" sz="2000" dirty="0" smtClean="0"/>
              <a:t>SWIFT</a:t>
            </a:r>
            <a:endParaRPr lang="en-US" sz="2000" dirty="0" smtClean="0"/>
          </a:p>
          <a:p>
            <a:pPr marL="228600" lvl="1" indent="0">
              <a:buNone/>
            </a:pPr>
            <a:r>
              <a:rPr lang="en-US" dirty="0" smtClean="0"/>
              <a:t>The </a:t>
            </a:r>
            <a:r>
              <a:rPr lang="en-US" dirty="0"/>
              <a:t>Society for Worldwide Interbank Financial Telecommunication is a corporation supporting an Electronic Data Interchange network that was created by banks to obtain a secure and reliable means of transferring financial information internationally. </a:t>
            </a:r>
            <a:endParaRPr lang="en-US" dirty="0" smtClean="0"/>
          </a:p>
          <a:p>
            <a:pPr marL="228600" lvl="1" indent="0">
              <a:buNone/>
            </a:pPr>
            <a:r>
              <a:rPr lang="en-US" dirty="0" smtClean="0"/>
              <a:t>It </a:t>
            </a:r>
            <a:r>
              <a:rPr lang="en-US" dirty="0"/>
              <a:t>allows the communication of Letters of Credit and miscellaneous fund transfers. </a:t>
            </a:r>
          </a:p>
          <a:p>
            <a:pPr marL="228600" lvl="1" indent="0">
              <a:buNone/>
            </a:pPr>
            <a:endParaRPr lang="en-US" dirty="0"/>
          </a:p>
        </p:txBody>
      </p:sp>
    </p:spTree>
    <p:extLst>
      <p:ext uri="{BB962C8B-B14F-4D97-AF65-F5344CB8AC3E}">
        <p14:creationId xmlns:p14="http://schemas.microsoft.com/office/powerpoint/2010/main" val="12717972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Sales Contract Currency as a Marketing Tool</a:t>
            </a:r>
            <a:endParaRPr lang="en-US" dirty="0"/>
          </a:p>
        </p:txBody>
      </p:sp>
      <p:sp>
        <p:nvSpPr>
          <p:cNvPr id="3" name="Content Placeholder 2"/>
          <p:cNvSpPr>
            <a:spLocks noGrp="1"/>
          </p:cNvSpPr>
          <p:nvPr>
            <p:ph idx="1"/>
          </p:nvPr>
        </p:nvSpPr>
        <p:spPr/>
        <p:txBody>
          <a:bodyPr>
            <a:normAutofit/>
          </a:bodyPr>
          <a:lstStyle/>
          <a:p>
            <a:pPr marL="0" indent="0">
              <a:buNone/>
              <a:tabLst>
                <a:tab pos="463550" algn="l"/>
              </a:tabLst>
            </a:pPr>
            <a:r>
              <a:rPr lang="en-US" sz="2000" dirty="0"/>
              <a:t>There are four approaches that an exporter can pursue</a:t>
            </a:r>
            <a:r>
              <a:rPr lang="en-US" sz="2000" dirty="0" smtClean="0"/>
              <a:t>:</a:t>
            </a:r>
            <a:endParaRPr lang="en-US" sz="2000" dirty="0"/>
          </a:p>
          <a:p>
            <a:pPr marL="742950" lvl="1" indent="-285750">
              <a:tabLst>
                <a:tab pos="463550" algn="l"/>
              </a:tabLst>
            </a:pPr>
            <a:r>
              <a:rPr lang="en-US" sz="2000" dirty="0"/>
              <a:t>Elect to quote in the exporter’s currency</a:t>
            </a:r>
            <a:r>
              <a:rPr lang="en-US" sz="2000" dirty="0" smtClean="0"/>
              <a:t>.</a:t>
            </a:r>
            <a:endParaRPr lang="en-US" sz="2000" dirty="0"/>
          </a:p>
          <a:p>
            <a:pPr marL="742950" lvl="1" indent="-285750">
              <a:tabLst>
                <a:tab pos="463550" algn="l"/>
              </a:tabLst>
            </a:pPr>
            <a:r>
              <a:rPr lang="en-US" sz="2000" dirty="0"/>
              <a:t>Elect to quote in the importer’s currency and minimize the risk of exchange rate fluctuation with a forward market hedge</a:t>
            </a:r>
            <a:r>
              <a:rPr lang="en-US" sz="2000" dirty="0" smtClean="0"/>
              <a:t>.</a:t>
            </a:r>
            <a:endParaRPr lang="en-US" sz="2000" dirty="0"/>
          </a:p>
          <a:p>
            <a:pPr marL="742950" lvl="1" indent="-285750">
              <a:tabLst>
                <a:tab pos="463550" algn="l"/>
              </a:tabLst>
            </a:pPr>
            <a:r>
              <a:rPr lang="en-US" sz="2000" dirty="0"/>
              <a:t>Elect to quote in the importer’s currency and minimize the risk of exchange rate fluctuation with a money market hedge</a:t>
            </a:r>
            <a:r>
              <a:rPr lang="en-US" sz="2000" dirty="0" smtClean="0"/>
              <a:t>.</a:t>
            </a:r>
            <a:endParaRPr lang="en-US" sz="2000" dirty="0"/>
          </a:p>
          <a:p>
            <a:pPr marL="742950" lvl="1" indent="-285750">
              <a:tabLst>
                <a:tab pos="463550" algn="l"/>
              </a:tabLst>
            </a:pPr>
            <a:r>
              <a:rPr lang="en-US" sz="2000" dirty="0"/>
              <a:t>Elect to quote in the importer’s currency </a:t>
            </a:r>
            <a:r>
              <a:rPr lang="en-US" sz="2000" dirty="0" smtClean="0"/>
              <a:t>and    minimize </a:t>
            </a:r>
            <a:r>
              <a:rPr lang="en-US" sz="2000" dirty="0"/>
              <a:t>the risk of exchange rate fluctuation with </a:t>
            </a:r>
            <a:r>
              <a:rPr lang="en-US" sz="2000" dirty="0" smtClean="0"/>
              <a:t>   an </a:t>
            </a:r>
            <a:r>
              <a:rPr lang="en-US" sz="2000" dirty="0"/>
              <a:t>options market hedge.</a:t>
            </a:r>
          </a:p>
        </p:txBody>
      </p:sp>
    </p:spTree>
    <p:extLst>
      <p:ext uri="{BB962C8B-B14F-4D97-AF65-F5344CB8AC3E}">
        <p14:creationId xmlns:p14="http://schemas.microsoft.com/office/powerpoint/2010/main" val="1058087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Sales Currency Choices</a:t>
            </a:r>
            <a:endParaRPr lang="en-US" dirty="0"/>
          </a:p>
        </p:txBody>
      </p:sp>
      <p:sp>
        <p:nvSpPr>
          <p:cNvPr id="3" name="Content Placeholder 2"/>
          <p:cNvSpPr>
            <a:spLocks noGrp="1"/>
          </p:cNvSpPr>
          <p:nvPr>
            <p:ph idx="1"/>
          </p:nvPr>
        </p:nvSpPr>
        <p:spPr/>
        <p:txBody>
          <a:bodyPr/>
          <a:lstStyle/>
          <a:p>
            <a:pPr marL="0" indent="0">
              <a:buNone/>
            </a:pPr>
            <a:r>
              <a:rPr lang="en-US" sz="2000" dirty="0"/>
              <a:t>An exporter and an importer can agree on three possible alternatives when choosing the currency in which a sales contract will be paid</a:t>
            </a:r>
            <a:r>
              <a:rPr lang="en-US" sz="2000" dirty="0" smtClean="0"/>
              <a:t>:</a:t>
            </a:r>
          </a:p>
          <a:p>
            <a:pPr marL="0" indent="0">
              <a:buNone/>
            </a:pPr>
            <a:endParaRPr lang="en-US" sz="2000" dirty="0"/>
          </a:p>
          <a:p>
            <a:pPr marL="1200150" lvl="3" indent="-285750"/>
            <a:r>
              <a:rPr lang="en-US" sz="2000" dirty="0" smtClean="0"/>
              <a:t>The </a:t>
            </a:r>
            <a:r>
              <a:rPr lang="en-US" sz="2000" dirty="0"/>
              <a:t>exporter’s country’s </a:t>
            </a:r>
            <a:r>
              <a:rPr lang="en-US" sz="2000" dirty="0" smtClean="0"/>
              <a:t>currency</a:t>
            </a:r>
          </a:p>
          <a:p>
            <a:pPr marL="1200150" lvl="3" indent="-285750"/>
            <a:r>
              <a:rPr lang="en-US" sz="2000" dirty="0" smtClean="0"/>
              <a:t>The </a:t>
            </a:r>
            <a:r>
              <a:rPr lang="en-US" sz="2000" dirty="0"/>
              <a:t>importer’s country’s </a:t>
            </a:r>
            <a:r>
              <a:rPr lang="en-US" sz="2000" dirty="0" smtClean="0"/>
              <a:t>currency</a:t>
            </a:r>
          </a:p>
          <a:p>
            <a:pPr marL="1200150" lvl="3" indent="-285750"/>
            <a:r>
              <a:rPr lang="en-US" sz="2000" dirty="0" smtClean="0"/>
              <a:t>A </a:t>
            </a:r>
            <a:r>
              <a:rPr lang="en-US" sz="2000" dirty="0"/>
              <a:t>third country’s currency</a:t>
            </a:r>
          </a:p>
          <a:p>
            <a:endParaRPr lang="en-US" dirty="0"/>
          </a:p>
        </p:txBody>
      </p:sp>
    </p:spTree>
    <p:extLst>
      <p:ext uri="{BB962C8B-B14F-4D97-AF65-F5344CB8AC3E}">
        <p14:creationId xmlns:p14="http://schemas.microsoft.com/office/powerpoint/2010/main" val="3986540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Exporter’s Currency</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The exporter and the importer agree that the currency of the transaction will be the currency of the exporter's country. </a:t>
            </a:r>
          </a:p>
          <a:p>
            <a:pPr marL="0" indent="0">
              <a:buNone/>
            </a:pPr>
            <a:r>
              <a:rPr lang="en-US" sz="2000" dirty="0" smtClean="0"/>
              <a:t>The </a:t>
            </a:r>
            <a:r>
              <a:rPr lang="en-US" sz="2000" dirty="0"/>
              <a:t>exchange rate risk is nil for the exporter; all of the risks are borne by the importer, and it has to determine how it will handle its transaction risks. </a:t>
            </a:r>
          </a:p>
          <a:p>
            <a:pPr marL="0" indent="0">
              <a:buNone/>
            </a:pPr>
            <a:r>
              <a:rPr lang="en-US" sz="2000" dirty="0" smtClean="0"/>
              <a:t>In </a:t>
            </a:r>
            <a:r>
              <a:rPr lang="en-US" sz="2000" dirty="0"/>
              <a:t>addition, the possible convertibility problems of the currency are to be resolved by the importer. </a:t>
            </a:r>
          </a:p>
          <a:p>
            <a:endParaRPr lang="en-US" sz="2000" dirty="0"/>
          </a:p>
        </p:txBody>
      </p:sp>
    </p:spTree>
    <p:extLst>
      <p:ext uri="{BB962C8B-B14F-4D97-AF65-F5344CB8AC3E}">
        <p14:creationId xmlns:p14="http://schemas.microsoft.com/office/powerpoint/2010/main" val="1712261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Importer’s Currency</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The exporter and the importer agree that the currency of the transaction will be the currency of the importer's country. </a:t>
            </a:r>
          </a:p>
          <a:p>
            <a:pPr marL="0" indent="0">
              <a:buNone/>
            </a:pPr>
            <a:r>
              <a:rPr lang="en-US" sz="2000" dirty="0" smtClean="0"/>
              <a:t>The </a:t>
            </a:r>
            <a:r>
              <a:rPr lang="en-US" sz="2000" dirty="0"/>
              <a:t>exchange rate risk is nil for the importer; all of the risks are borne by the exporter, and it has to determine how it will handle its transaction risks. </a:t>
            </a:r>
          </a:p>
          <a:p>
            <a:pPr marL="0" indent="0">
              <a:buNone/>
            </a:pPr>
            <a:r>
              <a:rPr lang="en-US" sz="2000" dirty="0" smtClean="0"/>
              <a:t>In </a:t>
            </a:r>
            <a:r>
              <a:rPr lang="en-US" sz="2000" dirty="0"/>
              <a:t>addition, the possible convertibility problems of the currency are to be resolved by the </a:t>
            </a:r>
            <a:r>
              <a:rPr lang="en-US" sz="2000" dirty="0" smtClean="0"/>
              <a:t>exporter.</a:t>
            </a:r>
            <a:endParaRPr lang="en-US" sz="2000" dirty="0"/>
          </a:p>
        </p:txBody>
      </p:sp>
    </p:spTree>
    <p:extLst>
      <p:ext uri="{BB962C8B-B14F-4D97-AF65-F5344CB8AC3E}">
        <p14:creationId xmlns:p14="http://schemas.microsoft.com/office/powerpoint/2010/main" val="1270114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Country’s Currency</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The exporter and the importer can agree that the currency of the transaction will be a third country's currency. </a:t>
            </a:r>
          </a:p>
          <a:p>
            <a:pPr marL="0" indent="0">
              <a:buNone/>
            </a:pPr>
            <a:r>
              <a:rPr lang="en-US" sz="2000" dirty="0" smtClean="0"/>
              <a:t>The </a:t>
            </a:r>
            <a:r>
              <a:rPr lang="en-US" sz="2000" dirty="0"/>
              <a:t>exporter and the importer each bear the risks of currency fluctuation of their respective country's currency against the currency of the transaction.</a:t>
            </a:r>
          </a:p>
          <a:p>
            <a:pPr marL="0" indent="0">
              <a:spcAft>
                <a:spcPts val="600"/>
              </a:spcAft>
              <a:buNone/>
            </a:pPr>
            <a:r>
              <a:rPr lang="en-US" sz="2000" dirty="0" smtClean="0"/>
              <a:t>In </a:t>
            </a:r>
            <a:r>
              <a:rPr lang="en-US" sz="2000" dirty="0"/>
              <a:t>some cases, the exporter and the importer choose an artificial currency (a non-circulating currency) for the transaction, </a:t>
            </a:r>
            <a:r>
              <a:rPr lang="en-US" sz="2000" dirty="0" smtClean="0"/>
              <a:t>the </a:t>
            </a:r>
            <a:r>
              <a:rPr lang="en-US" sz="2000" dirty="0"/>
              <a:t>Special Drawing Rights (SDRs) of the International Monetary Fund</a:t>
            </a:r>
            <a:r>
              <a:rPr lang="en-US" sz="2000" dirty="0" smtClean="0"/>
              <a:t>. International liability conventions are expressed in SDRs. </a:t>
            </a:r>
            <a:endParaRPr lang="en-US" sz="2000" dirty="0"/>
          </a:p>
          <a:p>
            <a:pPr marL="0" indent="0">
              <a:buNone/>
            </a:pPr>
            <a:endParaRPr lang="en-US" dirty="0"/>
          </a:p>
        </p:txBody>
      </p:sp>
    </p:spTree>
    <p:extLst>
      <p:ext uri="{BB962C8B-B14F-4D97-AF65-F5344CB8AC3E}">
        <p14:creationId xmlns:p14="http://schemas.microsoft.com/office/powerpoint/2010/main" val="24655073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hapter8">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apter7.potx" id="{B837B058-8394-41D5-A2E6-4D6DE0F5EF1F}" vid="{BB24F1F4-36BF-412A-836A-EAFCCF0D5F9C}"/>
    </a:ext>
  </a:extLst>
</a:theme>
</file>

<file path=docProps/app.xml><?xml version="1.0" encoding="utf-8"?>
<Properties xmlns="http://schemas.openxmlformats.org/officeDocument/2006/extended-properties" xmlns:vt="http://schemas.openxmlformats.org/officeDocument/2006/docPropsVTypes">
  <Template/>
  <TotalTime>378</TotalTime>
  <Words>4572</Words>
  <Application>Microsoft Office PowerPoint</Application>
  <PresentationFormat>On-screen Show (4:3)</PresentationFormat>
  <Paragraphs>336</Paragraphs>
  <Slides>56</Slides>
  <Notes>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56</vt:i4>
      </vt:variant>
    </vt:vector>
  </HeadingPairs>
  <TitlesOfParts>
    <vt:vector size="65" baseType="lpstr">
      <vt:lpstr>Arial</vt:lpstr>
      <vt:lpstr>Calibri</vt:lpstr>
      <vt:lpstr>Cambria Math</vt:lpstr>
      <vt:lpstr>Lucida Bright</vt:lpstr>
      <vt:lpstr>Office Theme</vt:lpstr>
      <vt:lpstr>Office Theme</vt:lpstr>
      <vt:lpstr>Office Theme</vt:lpstr>
      <vt:lpstr>Office Theme</vt:lpstr>
      <vt:lpstr>chapter8</vt:lpstr>
      <vt:lpstr>Chapter 8 Managing Transaction Risks</vt:lpstr>
      <vt:lpstr>Managing Transaction Risks</vt:lpstr>
      <vt:lpstr>Sales Contract Elements</vt:lpstr>
      <vt:lpstr>Sales Contract’s Currency</vt:lpstr>
      <vt:lpstr>Currency Convertibility</vt:lpstr>
      <vt:lpstr>Sales Currency Choices</vt:lpstr>
      <vt:lpstr>Exporter’s Currency</vt:lpstr>
      <vt:lpstr>Importer’s Currency</vt:lpstr>
      <vt:lpstr>Third Country’s Currency</vt:lpstr>
      <vt:lpstr>The Special Status of the Euro</vt:lpstr>
      <vt:lpstr>The Euro Banknotes and Coins</vt:lpstr>
      <vt:lpstr>Euro-Dollar Exchange Rate 2001-2017</vt:lpstr>
      <vt:lpstr>Exchange Rate Quotations</vt:lpstr>
      <vt:lpstr>Exchange Rate Quotations</vt:lpstr>
      <vt:lpstr>Types of Exchange Rates</vt:lpstr>
      <vt:lpstr>Spot Exchange Rate</vt:lpstr>
      <vt:lpstr>Forward Exchange Rate</vt:lpstr>
      <vt:lpstr>Currency Futures</vt:lpstr>
      <vt:lpstr>Currency Options</vt:lpstr>
      <vt:lpstr>Call Options</vt:lpstr>
      <vt:lpstr>Put Options</vt:lpstr>
      <vt:lpstr>Types of Currencies (I)</vt:lpstr>
      <vt:lpstr>Types of Currencies (II)</vt:lpstr>
      <vt:lpstr>Exchange Rate Determination</vt:lpstr>
      <vt:lpstr>Purchasing Power Parity</vt:lpstr>
      <vt:lpstr>The Big Mac Index</vt:lpstr>
      <vt:lpstr>Fisher Effect</vt:lpstr>
      <vt:lpstr>International Fisher Effect</vt:lpstr>
      <vt:lpstr>Interest Rate Parity</vt:lpstr>
      <vt:lpstr>Forward Exchange Rates</vt:lpstr>
      <vt:lpstr>PowerPoint Presentation</vt:lpstr>
      <vt:lpstr>Exchange Rate Forecasting (I)</vt:lpstr>
      <vt:lpstr>Exchange Rate Forecasting (II)</vt:lpstr>
      <vt:lpstr>Managing Transaction Exposure</vt:lpstr>
      <vt:lpstr>Risk Retention</vt:lpstr>
      <vt:lpstr>Hedging Strategy</vt:lpstr>
      <vt:lpstr>Hedging Techniques</vt:lpstr>
      <vt:lpstr>Forward Market Hedging (for an Exporter)</vt:lpstr>
      <vt:lpstr>Forward Market Hedging (for an Exporter)</vt:lpstr>
      <vt:lpstr>Forward Market Hedging (for an Importer)</vt:lpstr>
      <vt:lpstr>Forward Market Hedging (for an Importer)</vt:lpstr>
      <vt:lpstr>Money Market Hedging (for an Exporter)</vt:lpstr>
      <vt:lpstr>Money Market Hedging (for an Exporter)</vt:lpstr>
      <vt:lpstr>Money Market Hedging (for an Exporter)</vt:lpstr>
      <vt:lpstr>Money Market Hedging (for an Importer)</vt:lpstr>
      <vt:lpstr>Money Market Hedging (for an Importer)</vt:lpstr>
      <vt:lpstr>Options Market Hedging (for an Exporter)</vt:lpstr>
      <vt:lpstr>Options Market Hedging (for an Exporter)</vt:lpstr>
      <vt:lpstr>Options Market Hedging (for an Exporter)</vt:lpstr>
      <vt:lpstr>Options Market Hedging (for an Importer)</vt:lpstr>
      <vt:lpstr>Options Market Hedging (for an Importer)</vt:lpstr>
      <vt:lpstr>Options Market Hedging (for an Importer)</vt:lpstr>
      <vt:lpstr>International Banking Institutions</vt:lpstr>
      <vt:lpstr>International Banking Institutions</vt:lpstr>
      <vt:lpstr>International Banking Institutions</vt:lpstr>
      <vt:lpstr>Sales Contract Currency as a Marketing Tool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International Trade</dc:title>
  <dc:creator>Pierre</dc:creator>
  <cp:lastModifiedBy>Pierre David</cp:lastModifiedBy>
  <cp:revision>33</cp:revision>
  <dcterms:created xsi:type="dcterms:W3CDTF">2013-08-07T18:50:55Z</dcterms:created>
  <dcterms:modified xsi:type="dcterms:W3CDTF">2017-06-12T00:22:54Z</dcterms:modified>
</cp:coreProperties>
</file>