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48" r:id="rId5"/>
  </p:sldMasterIdLst>
  <p:sldIdLst>
    <p:sldId id="260" r:id="rId6"/>
    <p:sldId id="257"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6" r:id="rId22"/>
    <p:sldId id="274" r:id="rId23"/>
    <p:sldId id="275"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59"/>
    <a:srgbClr val="FFFFFF"/>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6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6E8D8-2F38-45EA-9831-D1A9129D155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AE7E83D3-1D2B-40B0-8EC4-4152EDDC18A2}">
      <dgm:prSet phldrT="[Text]"/>
      <dgm:spPr>
        <a:solidFill>
          <a:schemeClr val="tx2">
            <a:lumMod val="75000"/>
          </a:schemeClr>
        </a:solidFill>
        <a:ln>
          <a:solidFill>
            <a:srgbClr val="FFFFFF"/>
          </a:solidFill>
        </a:ln>
      </dgm:spPr>
      <dgm:t>
        <a:bodyPr/>
        <a:lstStyle/>
        <a:p>
          <a:r>
            <a:rPr lang="en-US" dirty="0" smtClean="0">
              <a:solidFill>
                <a:srgbClr val="FFFFFF"/>
              </a:solidFill>
            </a:rPr>
            <a:t>Traditional Methods</a:t>
          </a:r>
          <a:endParaRPr lang="en-US" dirty="0">
            <a:solidFill>
              <a:srgbClr val="FFFFFF"/>
            </a:solidFill>
          </a:endParaRPr>
        </a:p>
      </dgm:t>
    </dgm:pt>
    <dgm:pt modelId="{0AB6A8D0-80C6-44EC-A2D0-8A12B2248656}" type="parTrans" cxnId="{16F323D0-6951-4C45-AFB5-36E7A84FB13A}">
      <dgm:prSet/>
      <dgm:spPr/>
      <dgm:t>
        <a:bodyPr/>
        <a:lstStyle/>
        <a:p>
          <a:endParaRPr lang="en-US"/>
        </a:p>
      </dgm:t>
    </dgm:pt>
    <dgm:pt modelId="{C90B39CB-EC86-4FDD-894F-1CE38FCC6A5C}" type="sibTrans" cxnId="{16F323D0-6951-4C45-AFB5-36E7A84FB13A}">
      <dgm:prSet/>
      <dgm:spPr/>
      <dgm:t>
        <a:bodyPr/>
        <a:lstStyle/>
        <a:p>
          <a:endParaRPr lang="en-US"/>
        </a:p>
      </dgm:t>
    </dgm:pt>
    <dgm:pt modelId="{B2C65EA0-00EE-4FDD-9879-45751EBC3491}">
      <dgm:prSet phldrT="[Text]" custT="1"/>
      <dgm:spPr>
        <a:ln>
          <a:solidFill>
            <a:srgbClr val="FFFFFF"/>
          </a:solidFill>
        </a:ln>
      </dgm:spPr>
      <dgm:t>
        <a:bodyPr/>
        <a:lstStyle/>
        <a:p>
          <a:r>
            <a:rPr lang="en-US" sz="1600" dirty="0" smtClean="0">
              <a:latin typeface="Lucida Bright" pitchFamily="18" charset="0"/>
            </a:rPr>
            <a:t>Cash in Advance</a:t>
          </a:r>
          <a:endParaRPr lang="en-US" sz="1600" dirty="0">
            <a:latin typeface="Lucida Bright" pitchFamily="18" charset="0"/>
          </a:endParaRPr>
        </a:p>
      </dgm:t>
    </dgm:pt>
    <dgm:pt modelId="{B4021890-11D9-4C5C-8970-F475AEA8AAD6}" type="parTrans" cxnId="{EB2E5333-4FD6-441C-8A12-F42C630A5BBB}">
      <dgm:prSet/>
      <dgm:spPr>
        <a:ln>
          <a:solidFill>
            <a:srgbClr val="FFFFFF"/>
          </a:solidFill>
        </a:ln>
      </dgm:spPr>
      <dgm:t>
        <a:bodyPr/>
        <a:lstStyle/>
        <a:p>
          <a:endParaRPr lang="en-US"/>
        </a:p>
      </dgm:t>
    </dgm:pt>
    <dgm:pt modelId="{46AFC603-7F2A-4676-908A-6FCA76781E9E}" type="sibTrans" cxnId="{EB2E5333-4FD6-441C-8A12-F42C630A5BBB}">
      <dgm:prSet/>
      <dgm:spPr/>
      <dgm:t>
        <a:bodyPr/>
        <a:lstStyle/>
        <a:p>
          <a:endParaRPr lang="en-US"/>
        </a:p>
      </dgm:t>
    </dgm:pt>
    <dgm:pt modelId="{0D09A1CC-1890-4254-85C5-A74F21BDDDD4}">
      <dgm:prSet phldrT="[Text]" custT="1"/>
      <dgm:spPr>
        <a:ln>
          <a:solidFill>
            <a:srgbClr val="FFFFFF"/>
          </a:solidFill>
        </a:ln>
      </dgm:spPr>
      <dgm:t>
        <a:bodyPr/>
        <a:lstStyle/>
        <a:p>
          <a:r>
            <a:rPr lang="en-US" sz="1600" dirty="0" smtClean="0">
              <a:latin typeface="Lucida Bright" pitchFamily="18" charset="0"/>
            </a:rPr>
            <a:t>Open Account</a:t>
          </a:r>
          <a:endParaRPr lang="en-US" sz="1600" dirty="0">
            <a:latin typeface="Lucida Bright" pitchFamily="18" charset="0"/>
          </a:endParaRPr>
        </a:p>
      </dgm:t>
    </dgm:pt>
    <dgm:pt modelId="{9B14AB86-0763-4D5D-BC0D-0B639E3A03B1}" type="parTrans" cxnId="{114A3FE7-DE6B-447C-8589-55DFA487424C}">
      <dgm:prSet/>
      <dgm:spPr>
        <a:ln>
          <a:solidFill>
            <a:srgbClr val="FFFFFF"/>
          </a:solidFill>
        </a:ln>
      </dgm:spPr>
      <dgm:t>
        <a:bodyPr/>
        <a:lstStyle/>
        <a:p>
          <a:endParaRPr lang="en-US"/>
        </a:p>
      </dgm:t>
    </dgm:pt>
    <dgm:pt modelId="{4138C318-5E7F-48B4-A0C6-EB87EF679756}" type="sibTrans" cxnId="{114A3FE7-DE6B-447C-8589-55DFA487424C}">
      <dgm:prSet/>
      <dgm:spPr/>
      <dgm:t>
        <a:bodyPr/>
        <a:lstStyle/>
        <a:p>
          <a:endParaRPr lang="en-US"/>
        </a:p>
      </dgm:t>
    </dgm:pt>
    <dgm:pt modelId="{990DA54A-D9AD-4FB3-B4A0-ACD3920806B4}">
      <dgm:prSet phldrT="[Text]"/>
      <dgm:spPr>
        <a:solidFill>
          <a:schemeClr val="tx2">
            <a:lumMod val="75000"/>
          </a:schemeClr>
        </a:solidFill>
        <a:ln>
          <a:solidFill>
            <a:srgbClr val="FFFFFF"/>
          </a:solidFill>
        </a:ln>
      </dgm:spPr>
      <dgm:t>
        <a:bodyPr/>
        <a:lstStyle/>
        <a:p>
          <a:r>
            <a:rPr lang="en-US" dirty="0" smtClean="0">
              <a:solidFill>
                <a:srgbClr val="FFFFFF"/>
              </a:solidFill>
            </a:rPr>
            <a:t>Alternative Methods</a:t>
          </a:r>
          <a:endParaRPr lang="en-US" dirty="0">
            <a:solidFill>
              <a:srgbClr val="FFFFFF"/>
            </a:solidFill>
          </a:endParaRPr>
        </a:p>
      </dgm:t>
    </dgm:pt>
    <dgm:pt modelId="{118DF6F2-F4AF-4DCB-BA1F-79222324AA1A}" type="parTrans" cxnId="{0A78A07C-4752-4DBF-8D39-B6F88014ABE8}">
      <dgm:prSet/>
      <dgm:spPr/>
      <dgm:t>
        <a:bodyPr/>
        <a:lstStyle/>
        <a:p>
          <a:endParaRPr lang="en-US"/>
        </a:p>
      </dgm:t>
    </dgm:pt>
    <dgm:pt modelId="{CA5764F0-E125-4EE2-8966-7D4DE875C356}" type="sibTrans" cxnId="{0A78A07C-4752-4DBF-8D39-B6F88014ABE8}">
      <dgm:prSet/>
      <dgm:spPr/>
      <dgm:t>
        <a:bodyPr/>
        <a:lstStyle/>
        <a:p>
          <a:endParaRPr lang="en-US"/>
        </a:p>
      </dgm:t>
    </dgm:pt>
    <dgm:pt modelId="{A5302C72-316F-41E4-BAE8-A2B85F41B21B}">
      <dgm:prSet phldrT="[Text]" custT="1"/>
      <dgm:spPr>
        <a:ln>
          <a:solidFill>
            <a:srgbClr val="FFFFFF"/>
          </a:solidFill>
        </a:ln>
      </dgm:spPr>
      <dgm:t>
        <a:bodyPr/>
        <a:lstStyle/>
        <a:p>
          <a:r>
            <a:rPr lang="en-US" sz="1600" dirty="0" smtClean="0">
              <a:latin typeface="Lucida Bright" pitchFamily="18" charset="0"/>
            </a:rPr>
            <a:t>Purchasing Cards</a:t>
          </a:r>
          <a:endParaRPr lang="en-US" sz="1600" dirty="0">
            <a:latin typeface="Lucida Bright" pitchFamily="18" charset="0"/>
          </a:endParaRPr>
        </a:p>
      </dgm:t>
    </dgm:pt>
    <dgm:pt modelId="{5C561D4F-243B-4819-B50D-E45A7539F8E9}" type="parTrans" cxnId="{8BF2AED2-2AB7-4AFA-A647-016F2E320AED}">
      <dgm:prSet/>
      <dgm:spPr>
        <a:ln>
          <a:solidFill>
            <a:srgbClr val="FFFFFF"/>
          </a:solidFill>
        </a:ln>
      </dgm:spPr>
      <dgm:t>
        <a:bodyPr/>
        <a:lstStyle/>
        <a:p>
          <a:endParaRPr lang="en-US"/>
        </a:p>
      </dgm:t>
    </dgm:pt>
    <dgm:pt modelId="{860708A4-61EC-4ADF-8C50-87AD15BB23C1}" type="sibTrans" cxnId="{8BF2AED2-2AB7-4AFA-A647-016F2E320AED}">
      <dgm:prSet/>
      <dgm:spPr/>
      <dgm:t>
        <a:bodyPr/>
        <a:lstStyle/>
        <a:p>
          <a:endParaRPr lang="en-US"/>
        </a:p>
      </dgm:t>
    </dgm:pt>
    <dgm:pt modelId="{D38ABF78-4C2E-4431-BCE2-361B5585CD26}">
      <dgm:prSet phldrT="[Text]" custT="1"/>
      <dgm:spPr>
        <a:ln>
          <a:solidFill>
            <a:srgbClr val="FFFFFF"/>
          </a:solidFill>
        </a:ln>
      </dgm:spPr>
      <dgm:t>
        <a:bodyPr/>
        <a:lstStyle/>
        <a:p>
          <a:r>
            <a:rPr lang="en-US" sz="1600" dirty="0" smtClean="0">
              <a:latin typeface="Lucida Bright" pitchFamily="18" charset="0"/>
            </a:rPr>
            <a:t>TradeCard</a:t>
          </a:r>
          <a:endParaRPr lang="en-US" sz="1600" dirty="0">
            <a:latin typeface="Lucida Bright" pitchFamily="18" charset="0"/>
          </a:endParaRPr>
        </a:p>
      </dgm:t>
    </dgm:pt>
    <dgm:pt modelId="{EA195D71-8838-4086-A841-4F656EFC88F7}" type="parTrans" cxnId="{3CB7391A-6ACF-41DD-B52E-8830BD58FD08}">
      <dgm:prSet/>
      <dgm:spPr>
        <a:ln>
          <a:solidFill>
            <a:srgbClr val="FFFFFF"/>
          </a:solidFill>
        </a:ln>
      </dgm:spPr>
      <dgm:t>
        <a:bodyPr/>
        <a:lstStyle/>
        <a:p>
          <a:endParaRPr lang="en-US"/>
        </a:p>
      </dgm:t>
    </dgm:pt>
    <dgm:pt modelId="{9BD3DD5F-6FF0-49C9-96B1-24FFE4C4AFEC}" type="sibTrans" cxnId="{3CB7391A-6ACF-41DD-B52E-8830BD58FD08}">
      <dgm:prSet/>
      <dgm:spPr/>
      <dgm:t>
        <a:bodyPr/>
        <a:lstStyle/>
        <a:p>
          <a:endParaRPr lang="en-US"/>
        </a:p>
      </dgm:t>
    </dgm:pt>
    <dgm:pt modelId="{F0D6E615-1A4C-4732-A983-2BCDC58446FA}">
      <dgm:prSet phldrT="[Text]" custT="1"/>
      <dgm:spPr>
        <a:ln>
          <a:solidFill>
            <a:srgbClr val="FFFFFF"/>
          </a:solidFill>
        </a:ln>
      </dgm:spPr>
      <dgm:t>
        <a:bodyPr/>
        <a:lstStyle/>
        <a:p>
          <a:r>
            <a:rPr lang="en-US" sz="1600" dirty="0" smtClean="0">
              <a:latin typeface="Lucida Bright" pitchFamily="18" charset="0"/>
            </a:rPr>
            <a:t>Letter of Credit</a:t>
          </a:r>
          <a:endParaRPr lang="en-US" sz="1600" dirty="0">
            <a:latin typeface="Lucida Bright" pitchFamily="18" charset="0"/>
          </a:endParaRPr>
        </a:p>
      </dgm:t>
    </dgm:pt>
    <dgm:pt modelId="{81ECFB88-5682-4217-9FAF-3715BDE2F998}" type="parTrans" cxnId="{2CD4A0A8-B088-4E2B-A04D-372BE32517CB}">
      <dgm:prSet/>
      <dgm:spPr>
        <a:ln>
          <a:solidFill>
            <a:srgbClr val="FFFFFF"/>
          </a:solidFill>
        </a:ln>
      </dgm:spPr>
      <dgm:t>
        <a:bodyPr/>
        <a:lstStyle/>
        <a:p>
          <a:endParaRPr lang="en-US"/>
        </a:p>
      </dgm:t>
    </dgm:pt>
    <dgm:pt modelId="{BD6E0474-6EC3-48B6-A948-A4D2D3E1BFBD}" type="sibTrans" cxnId="{2CD4A0A8-B088-4E2B-A04D-372BE32517CB}">
      <dgm:prSet/>
      <dgm:spPr/>
      <dgm:t>
        <a:bodyPr/>
        <a:lstStyle/>
        <a:p>
          <a:endParaRPr lang="en-US"/>
        </a:p>
      </dgm:t>
    </dgm:pt>
    <dgm:pt modelId="{F671FD09-6B16-417B-B8B8-09F744677B06}">
      <dgm:prSet phldrT="[Text]" custT="1"/>
      <dgm:spPr>
        <a:ln>
          <a:solidFill>
            <a:srgbClr val="FFFFFF"/>
          </a:solidFill>
        </a:ln>
      </dgm:spPr>
      <dgm:t>
        <a:bodyPr/>
        <a:lstStyle/>
        <a:p>
          <a:r>
            <a:rPr lang="en-US" sz="1600" dirty="0" smtClean="0">
              <a:latin typeface="Lucida Bright" pitchFamily="18" charset="0"/>
            </a:rPr>
            <a:t>Documentary Collection</a:t>
          </a:r>
          <a:endParaRPr lang="en-US" sz="1600" dirty="0">
            <a:latin typeface="Lucida Bright" pitchFamily="18" charset="0"/>
          </a:endParaRPr>
        </a:p>
      </dgm:t>
    </dgm:pt>
    <dgm:pt modelId="{60353134-7703-417D-938A-03894D5A8E8D}" type="parTrans" cxnId="{1F80E8B4-C71D-4606-9C24-4000FF306D44}">
      <dgm:prSet/>
      <dgm:spPr>
        <a:ln>
          <a:solidFill>
            <a:srgbClr val="FFFFFF"/>
          </a:solidFill>
        </a:ln>
      </dgm:spPr>
      <dgm:t>
        <a:bodyPr/>
        <a:lstStyle/>
        <a:p>
          <a:endParaRPr lang="en-US"/>
        </a:p>
      </dgm:t>
    </dgm:pt>
    <dgm:pt modelId="{C9FB49D0-DC43-4E9F-AD30-4D78EF405D58}" type="sibTrans" cxnId="{1F80E8B4-C71D-4606-9C24-4000FF306D44}">
      <dgm:prSet/>
      <dgm:spPr/>
      <dgm:t>
        <a:bodyPr/>
        <a:lstStyle/>
        <a:p>
          <a:endParaRPr lang="en-US"/>
        </a:p>
      </dgm:t>
    </dgm:pt>
    <dgm:pt modelId="{BDDFF9B8-402F-4BCA-BB30-E33BF9563220}">
      <dgm:prSet phldrT="[Text]" custT="1"/>
      <dgm:spPr>
        <a:ln>
          <a:solidFill>
            <a:srgbClr val="FFFFFF"/>
          </a:solidFill>
        </a:ln>
      </dgm:spPr>
      <dgm:t>
        <a:bodyPr/>
        <a:lstStyle/>
        <a:p>
          <a:r>
            <a:rPr lang="en-US" sz="1600" dirty="0" smtClean="0">
              <a:latin typeface="Lucida Bright" pitchFamily="18" charset="0"/>
            </a:rPr>
            <a:t>Bank Guarantees</a:t>
          </a:r>
          <a:endParaRPr lang="en-US" sz="1600" dirty="0">
            <a:latin typeface="Lucida Bright" pitchFamily="18" charset="0"/>
          </a:endParaRPr>
        </a:p>
      </dgm:t>
    </dgm:pt>
    <dgm:pt modelId="{AC129091-F184-4D6D-A1CF-684577E4D556}" type="parTrans" cxnId="{84956006-364C-4715-AF7D-A625F0381E16}">
      <dgm:prSet/>
      <dgm:spPr>
        <a:ln>
          <a:solidFill>
            <a:srgbClr val="FFFFFF"/>
          </a:solidFill>
        </a:ln>
      </dgm:spPr>
      <dgm:t>
        <a:bodyPr/>
        <a:lstStyle/>
        <a:p>
          <a:endParaRPr lang="en-US"/>
        </a:p>
      </dgm:t>
    </dgm:pt>
    <dgm:pt modelId="{6019F6E3-2875-4F22-96B5-1B5D1ED64B72}" type="sibTrans" cxnId="{84956006-364C-4715-AF7D-A625F0381E16}">
      <dgm:prSet/>
      <dgm:spPr/>
      <dgm:t>
        <a:bodyPr/>
        <a:lstStyle/>
        <a:p>
          <a:endParaRPr lang="en-US"/>
        </a:p>
      </dgm:t>
    </dgm:pt>
    <dgm:pt modelId="{140666FC-6315-4C76-9A56-4DF155B953DA}" type="pres">
      <dgm:prSet presAssocID="{BCC6E8D8-2F38-45EA-9831-D1A9129D155A}" presName="diagram" presStyleCnt="0">
        <dgm:presLayoutVars>
          <dgm:chPref val="1"/>
          <dgm:dir/>
          <dgm:animOne val="branch"/>
          <dgm:animLvl val="lvl"/>
          <dgm:resizeHandles/>
        </dgm:presLayoutVars>
      </dgm:prSet>
      <dgm:spPr/>
      <dgm:t>
        <a:bodyPr/>
        <a:lstStyle/>
        <a:p>
          <a:endParaRPr lang="en-US"/>
        </a:p>
      </dgm:t>
    </dgm:pt>
    <dgm:pt modelId="{8FF980F6-C54E-4475-B63A-87954516A99E}" type="pres">
      <dgm:prSet presAssocID="{AE7E83D3-1D2B-40B0-8EC4-4152EDDC18A2}" presName="root" presStyleCnt="0"/>
      <dgm:spPr/>
    </dgm:pt>
    <dgm:pt modelId="{8DA4E69E-137B-4C80-862C-E0B81082FED6}" type="pres">
      <dgm:prSet presAssocID="{AE7E83D3-1D2B-40B0-8EC4-4152EDDC18A2}" presName="rootComposite" presStyleCnt="0"/>
      <dgm:spPr/>
    </dgm:pt>
    <dgm:pt modelId="{16BE0BDA-57A5-4B81-B2A1-00D33E2BB2AC}" type="pres">
      <dgm:prSet presAssocID="{AE7E83D3-1D2B-40B0-8EC4-4152EDDC18A2}" presName="rootText" presStyleLbl="node1" presStyleIdx="0" presStyleCnt="2" custScaleX="234332"/>
      <dgm:spPr/>
      <dgm:t>
        <a:bodyPr/>
        <a:lstStyle/>
        <a:p>
          <a:endParaRPr lang="en-US"/>
        </a:p>
      </dgm:t>
    </dgm:pt>
    <dgm:pt modelId="{5319624D-34BD-48A3-A2F4-176DA1257890}" type="pres">
      <dgm:prSet presAssocID="{AE7E83D3-1D2B-40B0-8EC4-4152EDDC18A2}" presName="rootConnector" presStyleLbl="node1" presStyleIdx="0" presStyleCnt="2"/>
      <dgm:spPr/>
      <dgm:t>
        <a:bodyPr/>
        <a:lstStyle/>
        <a:p>
          <a:endParaRPr lang="en-US"/>
        </a:p>
      </dgm:t>
    </dgm:pt>
    <dgm:pt modelId="{F658AD1A-F8FF-49AE-8A73-27A4BD4A8946}" type="pres">
      <dgm:prSet presAssocID="{AE7E83D3-1D2B-40B0-8EC4-4152EDDC18A2}" presName="childShape" presStyleCnt="0"/>
      <dgm:spPr/>
    </dgm:pt>
    <dgm:pt modelId="{6B97B99C-B474-4467-97EF-7B7A66B9AC6A}" type="pres">
      <dgm:prSet presAssocID="{B4021890-11D9-4C5C-8970-F475AEA8AAD6}" presName="Name13" presStyleLbl="parChTrans1D2" presStyleIdx="0" presStyleCnt="7"/>
      <dgm:spPr/>
      <dgm:t>
        <a:bodyPr/>
        <a:lstStyle/>
        <a:p>
          <a:endParaRPr lang="en-US"/>
        </a:p>
      </dgm:t>
    </dgm:pt>
    <dgm:pt modelId="{78525088-9FD4-4483-BC21-2DDD4E00AB63}" type="pres">
      <dgm:prSet presAssocID="{B2C65EA0-00EE-4FDD-9879-45751EBC3491}" presName="childText" presStyleLbl="bgAcc1" presStyleIdx="0" presStyleCnt="7" custScaleX="232149">
        <dgm:presLayoutVars>
          <dgm:bulletEnabled val="1"/>
        </dgm:presLayoutVars>
      </dgm:prSet>
      <dgm:spPr/>
      <dgm:t>
        <a:bodyPr/>
        <a:lstStyle/>
        <a:p>
          <a:endParaRPr lang="en-US"/>
        </a:p>
      </dgm:t>
    </dgm:pt>
    <dgm:pt modelId="{E1A5E4C1-E52E-44B8-8DC4-43E43CE445F1}" type="pres">
      <dgm:prSet presAssocID="{9B14AB86-0763-4D5D-BC0D-0B639E3A03B1}" presName="Name13" presStyleLbl="parChTrans1D2" presStyleIdx="1" presStyleCnt="7"/>
      <dgm:spPr/>
      <dgm:t>
        <a:bodyPr/>
        <a:lstStyle/>
        <a:p>
          <a:endParaRPr lang="en-US"/>
        </a:p>
      </dgm:t>
    </dgm:pt>
    <dgm:pt modelId="{8C93A60E-89ED-465F-A156-74CDB4F97035}" type="pres">
      <dgm:prSet presAssocID="{0D09A1CC-1890-4254-85C5-A74F21BDDDD4}" presName="childText" presStyleLbl="bgAcc1" presStyleIdx="1" presStyleCnt="7" custScaleX="230114" custLinFactNeighborX="1236">
        <dgm:presLayoutVars>
          <dgm:bulletEnabled val="1"/>
        </dgm:presLayoutVars>
      </dgm:prSet>
      <dgm:spPr/>
      <dgm:t>
        <a:bodyPr/>
        <a:lstStyle/>
        <a:p>
          <a:endParaRPr lang="en-US"/>
        </a:p>
      </dgm:t>
    </dgm:pt>
    <dgm:pt modelId="{A63B8E9E-177B-4C48-9ED3-1AFD0413DBD0}" type="pres">
      <dgm:prSet presAssocID="{81ECFB88-5682-4217-9FAF-3715BDE2F998}" presName="Name13" presStyleLbl="parChTrans1D2" presStyleIdx="2" presStyleCnt="7"/>
      <dgm:spPr/>
      <dgm:t>
        <a:bodyPr/>
        <a:lstStyle/>
        <a:p>
          <a:endParaRPr lang="en-US"/>
        </a:p>
      </dgm:t>
    </dgm:pt>
    <dgm:pt modelId="{A182F50E-DEAB-455E-B920-BA6BC903D331}" type="pres">
      <dgm:prSet presAssocID="{F0D6E615-1A4C-4732-A983-2BCDC58446FA}" presName="childText" presStyleLbl="bgAcc1" presStyleIdx="2" presStyleCnt="7" custScaleX="230116">
        <dgm:presLayoutVars>
          <dgm:bulletEnabled val="1"/>
        </dgm:presLayoutVars>
      </dgm:prSet>
      <dgm:spPr/>
      <dgm:t>
        <a:bodyPr/>
        <a:lstStyle/>
        <a:p>
          <a:endParaRPr lang="en-US"/>
        </a:p>
      </dgm:t>
    </dgm:pt>
    <dgm:pt modelId="{5160F972-279E-4BAE-BF89-5A8875313CCF}" type="pres">
      <dgm:prSet presAssocID="{60353134-7703-417D-938A-03894D5A8E8D}" presName="Name13" presStyleLbl="parChTrans1D2" presStyleIdx="3" presStyleCnt="7"/>
      <dgm:spPr/>
      <dgm:t>
        <a:bodyPr/>
        <a:lstStyle/>
        <a:p>
          <a:endParaRPr lang="en-US"/>
        </a:p>
      </dgm:t>
    </dgm:pt>
    <dgm:pt modelId="{96509153-8C07-41D5-A64F-07F961D87296}" type="pres">
      <dgm:prSet presAssocID="{F671FD09-6B16-417B-B8B8-09F744677B06}" presName="childText" presStyleLbl="bgAcc1" presStyleIdx="3" presStyleCnt="7" custScaleX="227645">
        <dgm:presLayoutVars>
          <dgm:bulletEnabled val="1"/>
        </dgm:presLayoutVars>
      </dgm:prSet>
      <dgm:spPr/>
      <dgm:t>
        <a:bodyPr/>
        <a:lstStyle/>
        <a:p>
          <a:endParaRPr lang="en-US"/>
        </a:p>
      </dgm:t>
    </dgm:pt>
    <dgm:pt modelId="{3B6E5375-F1FD-46CB-8AC9-3CE9B5A895B8}" type="pres">
      <dgm:prSet presAssocID="{990DA54A-D9AD-4FB3-B4A0-ACD3920806B4}" presName="root" presStyleCnt="0"/>
      <dgm:spPr/>
    </dgm:pt>
    <dgm:pt modelId="{F285C932-4C2B-462A-82AA-459269C1BCD7}" type="pres">
      <dgm:prSet presAssocID="{990DA54A-D9AD-4FB3-B4A0-ACD3920806B4}" presName="rootComposite" presStyleCnt="0"/>
      <dgm:spPr/>
    </dgm:pt>
    <dgm:pt modelId="{D2D00BC9-83E8-4324-BBFC-3FAC073DC149}" type="pres">
      <dgm:prSet presAssocID="{990DA54A-D9AD-4FB3-B4A0-ACD3920806B4}" presName="rootText" presStyleLbl="node1" presStyleIdx="1" presStyleCnt="2" custScaleX="223889"/>
      <dgm:spPr/>
      <dgm:t>
        <a:bodyPr/>
        <a:lstStyle/>
        <a:p>
          <a:endParaRPr lang="en-US"/>
        </a:p>
      </dgm:t>
    </dgm:pt>
    <dgm:pt modelId="{3E5AA142-1128-45AD-AFC8-9E233CAF1B17}" type="pres">
      <dgm:prSet presAssocID="{990DA54A-D9AD-4FB3-B4A0-ACD3920806B4}" presName="rootConnector" presStyleLbl="node1" presStyleIdx="1" presStyleCnt="2"/>
      <dgm:spPr/>
      <dgm:t>
        <a:bodyPr/>
        <a:lstStyle/>
        <a:p>
          <a:endParaRPr lang="en-US"/>
        </a:p>
      </dgm:t>
    </dgm:pt>
    <dgm:pt modelId="{78D126FC-A30E-4F49-8B49-9654E9391C46}" type="pres">
      <dgm:prSet presAssocID="{990DA54A-D9AD-4FB3-B4A0-ACD3920806B4}" presName="childShape" presStyleCnt="0"/>
      <dgm:spPr/>
    </dgm:pt>
    <dgm:pt modelId="{C3F384E9-30F2-4F56-9A31-6FD811BB2F96}" type="pres">
      <dgm:prSet presAssocID="{5C561D4F-243B-4819-B50D-E45A7539F8E9}" presName="Name13" presStyleLbl="parChTrans1D2" presStyleIdx="4" presStyleCnt="7"/>
      <dgm:spPr/>
      <dgm:t>
        <a:bodyPr/>
        <a:lstStyle/>
        <a:p>
          <a:endParaRPr lang="en-US"/>
        </a:p>
      </dgm:t>
    </dgm:pt>
    <dgm:pt modelId="{544989C2-551B-45FE-AFC7-6691AB6F8598}" type="pres">
      <dgm:prSet presAssocID="{A5302C72-316F-41E4-BAE8-A2B85F41B21B}" presName="childText" presStyleLbl="bgAcc1" presStyleIdx="4" presStyleCnt="7" custScaleX="223888">
        <dgm:presLayoutVars>
          <dgm:bulletEnabled val="1"/>
        </dgm:presLayoutVars>
      </dgm:prSet>
      <dgm:spPr/>
      <dgm:t>
        <a:bodyPr/>
        <a:lstStyle/>
        <a:p>
          <a:endParaRPr lang="en-US"/>
        </a:p>
      </dgm:t>
    </dgm:pt>
    <dgm:pt modelId="{39449824-6D58-45E4-99EF-52977339CAE5}" type="pres">
      <dgm:prSet presAssocID="{EA195D71-8838-4086-A841-4F656EFC88F7}" presName="Name13" presStyleLbl="parChTrans1D2" presStyleIdx="5" presStyleCnt="7"/>
      <dgm:spPr/>
      <dgm:t>
        <a:bodyPr/>
        <a:lstStyle/>
        <a:p>
          <a:endParaRPr lang="en-US"/>
        </a:p>
      </dgm:t>
    </dgm:pt>
    <dgm:pt modelId="{856C54D9-FA0B-4FE0-9037-1E60B48BA15E}" type="pres">
      <dgm:prSet presAssocID="{D38ABF78-4C2E-4431-BCE2-361B5585CD26}" presName="childText" presStyleLbl="bgAcc1" presStyleIdx="5" presStyleCnt="7" custScaleX="223889">
        <dgm:presLayoutVars>
          <dgm:bulletEnabled val="1"/>
        </dgm:presLayoutVars>
      </dgm:prSet>
      <dgm:spPr/>
      <dgm:t>
        <a:bodyPr/>
        <a:lstStyle/>
        <a:p>
          <a:endParaRPr lang="en-US"/>
        </a:p>
      </dgm:t>
    </dgm:pt>
    <dgm:pt modelId="{70B74F9B-0FA6-433D-8DE8-C8F3F746882B}" type="pres">
      <dgm:prSet presAssocID="{AC129091-F184-4D6D-A1CF-684577E4D556}" presName="Name13" presStyleLbl="parChTrans1D2" presStyleIdx="6" presStyleCnt="7"/>
      <dgm:spPr/>
      <dgm:t>
        <a:bodyPr/>
        <a:lstStyle/>
        <a:p>
          <a:endParaRPr lang="en-US"/>
        </a:p>
      </dgm:t>
    </dgm:pt>
    <dgm:pt modelId="{89A85A7B-4264-4A0D-8982-6B7FCD085526}" type="pres">
      <dgm:prSet presAssocID="{BDDFF9B8-402F-4BCA-BB30-E33BF9563220}" presName="childText" presStyleLbl="bgAcc1" presStyleIdx="6" presStyleCnt="7" custScaleX="221419">
        <dgm:presLayoutVars>
          <dgm:bulletEnabled val="1"/>
        </dgm:presLayoutVars>
      </dgm:prSet>
      <dgm:spPr/>
      <dgm:t>
        <a:bodyPr/>
        <a:lstStyle/>
        <a:p>
          <a:endParaRPr lang="en-US"/>
        </a:p>
      </dgm:t>
    </dgm:pt>
  </dgm:ptLst>
  <dgm:cxnLst>
    <dgm:cxn modelId="{A7361591-206C-44C0-81F1-111AA89DC2CA}" type="presOf" srcId="{9B14AB86-0763-4D5D-BC0D-0B639E3A03B1}" destId="{E1A5E4C1-E52E-44B8-8DC4-43E43CE445F1}" srcOrd="0" destOrd="0" presId="urn:microsoft.com/office/officeart/2005/8/layout/hierarchy3"/>
    <dgm:cxn modelId="{EA430EED-6555-48E8-B893-BF5FE27EDE35}" type="presOf" srcId="{B2C65EA0-00EE-4FDD-9879-45751EBC3491}" destId="{78525088-9FD4-4483-BC21-2DDD4E00AB63}" srcOrd="0" destOrd="0" presId="urn:microsoft.com/office/officeart/2005/8/layout/hierarchy3"/>
    <dgm:cxn modelId="{2B941169-588E-4055-B9C3-128E14AB19A8}" type="presOf" srcId="{B4021890-11D9-4C5C-8970-F475AEA8AAD6}" destId="{6B97B99C-B474-4467-97EF-7B7A66B9AC6A}" srcOrd="0" destOrd="0" presId="urn:microsoft.com/office/officeart/2005/8/layout/hierarchy3"/>
    <dgm:cxn modelId="{550E3927-0BC7-4DF4-A29B-B043DD567669}" type="presOf" srcId="{BDDFF9B8-402F-4BCA-BB30-E33BF9563220}" destId="{89A85A7B-4264-4A0D-8982-6B7FCD085526}" srcOrd="0" destOrd="0" presId="urn:microsoft.com/office/officeart/2005/8/layout/hierarchy3"/>
    <dgm:cxn modelId="{DFE86826-5FFB-4758-A39F-01C9FCBD93FE}" type="presOf" srcId="{F671FD09-6B16-417B-B8B8-09F744677B06}" destId="{96509153-8C07-41D5-A64F-07F961D87296}" srcOrd="0" destOrd="0" presId="urn:microsoft.com/office/officeart/2005/8/layout/hierarchy3"/>
    <dgm:cxn modelId="{ED676737-65C4-4668-A964-817F44BE4BC7}" type="presOf" srcId="{AE7E83D3-1D2B-40B0-8EC4-4152EDDC18A2}" destId="{5319624D-34BD-48A3-A2F4-176DA1257890}" srcOrd="1" destOrd="0" presId="urn:microsoft.com/office/officeart/2005/8/layout/hierarchy3"/>
    <dgm:cxn modelId="{EB2E5333-4FD6-441C-8A12-F42C630A5BBB}" srcId="{AE7E83D3-1D2B-40B0-8EC4-4152EDDC18A2}" destId="{B2C65EA0-00EE-4FDD-9879-45751EBC3491}" srcOrd="0" destOrd="0" parTransId="{B4021890-11D9-4C5C-8970-F475AEA8AAD6}" sibTransId="{46AFC603-7F2A-4676-908A-6FCA76781E9E}"/>
    <dgm:cxn modelId="{114A3FE7-DE6B-447C-8589-55DFA487424C}" srcId="{AE7E83D3-1D2B-40B0-8EC4-4152EDDC18A2}" destId="{0D09A1CC-1890-4254-85C5-A74F21BDDDD4}" srcOrd="1" destOrd="0" parTransId="{9B14AB86-0763-4D5D-BC0D-0B639E3A03B1}" sibTransId="{4138C318-5E7F-48B4-A0C6-EB87EF679756}"/>
    <dgm:cxn modelId="{7F286A7A-62BA-4A3F-9A13-28BD68BAD5DE}" type="presOf" srcId="{EA195D71-8838-4086-A841-4F656EFC88F7}" destId="{39449824-6D58-45E4-99EF-52977339CAE5}" srcOrd="0" destOrd="0" presId="urn:microsoft.com/office/officeart/2005/8/layout/hierarchy3"/>
    <dgm:cxn modelId="{B11D7955-46DA-48CE-997C-A4D635FB3D13}" type="presOf" srcId="{AC129091-F184-4D6D-A1CF-684577E4D556}" destId="{70B74F9B-0FA6-433D-8DE8-C8F3F746882B}" srcOrd="0" destOrd="0" presId="urn:microsoft.com/office/officeart/2005/8/layout/hierarchy3"/>
    <dgm:cxn modelId="{959A0407-878D-4B55-91CC-8F99593E6698}" type="presOf" srcId="{990DA54A-D9AD-4FB3-B4A0-ACD3920806B4}" destId="{D2D00BC9-83E8-4324-BBFC-3FAC073DC149}" srcOrd="0" destOrd="0" presId="urn:microsoft.com/office/officeart/2005/8/layout/hierarchy3"/>
    <dgm:cxn modelId="{7765EAD1-182A-4CCD-A5F9-1640C846E493}" type="presOf" srcId="{60353134-7703-417D-938A-03894D5A8E8D}" destId="{5160F972-279E-4BAE-BF89-5A8875313CCF}" srcOrd="0" destOrd="0" presId="urn:microsoft.com/office/officeart/2005/8/layout/hierarchy3"/>
    <dgm:cxn modelId="{502DEAD7-1AFA-4DDD-B4A6-B77BCFA3A21E}" type="presOf" srcId="{A5302C72-316F-41E4-BAE8-A2B85F41B21B}" destId="{544989C2-551B-45FE-AFC7-6691AB6F8598}" srcOrd="0" destOrd="0" presId="urn:microsoft.com/office/officeart/2005/8/layout/hierarchy3"/>
    <dgm:cxn modelId="{1F80E8B4-C71D-4606-9C24-4000FF306D44}" srcId="{AE7E83D3-1D2B-40B0-8EC4-4152EDDC18A2}" destId="{F671FD09-6B16-417B-B8B8-09F744677B06}" srcOrd="3" destOrd="0" parTransId="{60353134-7703-417D-938A-03894D5A8E8D}" sibTransId="{C9FB49D0-DC43-4E9F-AD30-4D78EF405D58}"/>
    <dgm:cxn modelId="{78AEA816-8457-408B-8A09-C2BC30A1DDF6}" type="presOf" srcId="{AE7E83D3-1D2B-40B0-8EC4-4152EDDC18A2}" destId="{16BE0BDA-57A5-4B81-B2A1-00D33E2BB2AC}" srcOrd="0" destOrd="0" presId="urn:microsoft.com/office/officeart/2005/8/layout/hierarchy3"/>
    <dgm:cxn modelId="{16F323D0-6951-4C45-AFB5-36E7A84FB13A}" srcId="{BCC6E8D8-2F38-45EA-9831-D1A9129D155A}" destId="{AE7E83D3-1D2B-40B0-8EC4-4152EDDC18A2}" srcOrd="0" destOrd="0" parTransId="{0AB6A8D0-80C6-44EC-A2D0-8A12B2248656}" sibTransId="{C90B39CB-EC86-4FDD-894F-1CE38FCC6A5C}"/>
    <dgm:cxn modelId="{2CD4A0A8-B088-4E2B-A04D-372BE32517CB}" srcId="{AE7E83D3-1D2B-40B0-8EC4-4152EDDC18A2}" destId="{F0D6E615-1A4C-4732-A983-2BCDC58446FA}" srcOrd="2" destOrd="0" parTransId="{81ECFB88-5682-4217-9FAF-3715BDE2F998}" sibTransId="{BD6E0474-6EC3-48B6-A948-A4D2D3E1BFBD}"/>
    <dgm:cxn modelId="{4FF27356-FF99-4EED-87FE-153018FB86E9}" type="presOf" srcId="{990DA54A-D9AD-4FB3-B4A0-ACD3920806B4}" destId="{3E5AA142-1128-45AD-AFC8-9E233CAF1B17}" srcOrd="1" destOrd="0" presId="urn:microsoft.com/office/officeart/2005/8/layout/hierarchy3"/>
    <dgm:cxn modelId="{24F776E6-B8EE-4808-BF2A-DCB8B34694BF}" type="presOf" srcId="{5C561D4F-243B-4819-B50D-E45A7539F8E9}" destId="{C3F384E9-30F2-4F56-9A31-6FD811BB2F96}" srcOrd="0" destOrd="0" presId="urn:microsoft.com/office/officeart/2005/8/layout/hierarchy3"/>
    <dgm:cxn modelId="{0A78A07C-4752-4DBF-8D39-B6F88014ABE8}" srcId="{BCC6E8D8-2F38-45EA-9831-D1A9129D155A}" destId="{990DA54A-D9AD-4FB3-B4A0-ACD3920806B4}" srcOrd="1" destOrd="0" parTransId="{118DF6F2-F4AF-4DCB-BA1F-79222324AA1A}" sibTransId="{CA5764F0-E125-4EE2-8966-7D4DE875C356}"/>
    <dgm:cxn modelId="{3CB7391A-6ACF-41DD-B52E-8830BD58FD08}" srcId="{990DA54A-D9AD-4FB3-B4A0-ACD3920806B4}" destId="{D38ABF78-4C2E-4431-BCE2-361B5585CD26}" srcOrd="1" destOrd="0" parTransId="{EA195D71-8838-4086-A841-4F656EFC88F7}" sibTransId="{9BD3DD5F-6FF0-49C9-96B1-24FFE4C4AFEC}"/>
    <dgm:cxn modelId="{84956006-364C-4715-AF7D-A625F0381E16}" srcId="{990DA54A-D9AD-4FB3-B4A0-ACD3920806B4}" destId="{BDDFF9B8-402F-4BCA-BB30-E33BF9563220}" srcOrd="2" destOrd="0" parTransId="{AC129091-F184-4D6D-A1CF-684577E4D556}" sibTransId="{6019F6E3-2875-4F22-96B5-1B5D1ED64B72}"/>
    <dgm:cxn modelId="{42DEECAA-5589-4BFB-B567-C96DB4BB7BB2}" type="presOf" srcId="{D38ABF78-4C2E-4431-BCE2-361B5585CD26}" destId="{856C54D9-FA0B-4FE0-9037-1E60B48BA15E}" srcOrd="0" destOrd="0" presId="urn:microsoft.com/office/officeart/2005/8/layout/hierarchy3"/>
    <dgm:cxn modelId="{8BF2AED2-2AB7-4AFA-A647-016F2E320AED}" srcId="{990DA54A-D9AD-4FB3-B4A0-ACD3920806B4}" destId="{A5302C72-316F-41E4-BAE8-A2B85F41B21B}" srcOrd="0" destOrd="0" parTransId="{5C561D4F-243B-4819-B50D-E45A7539F8E9}" sibTransId="{860708A4-61EC-4ADF-8C50-87AD15BB23C1}"/>
    <dgm:cxn modelId="{A2064C8E-A94B-4E2A-830E-8AE2AC9E466C}" type="presOf" srcId="{F0D6E615-1A4C-4732-A983-2BCDC58446FA}" destId="{A182F50E-DEAB-455E-B920-BA6BC903D331}" srcOrd="0" destOrd="0" presId="urn:microsoft.com/office/officeart/2005/8/layout/hierarchy3"/>
    <dgm:cxn modelId="{9FE24E79-7491-4482-BD3A-B5840EB2ECB6}" type="presOf" srcId="{BCC6E8D8-2F38-45EA-9831-D1A9129D155A}" destId="{140666FC-6315-4C76-9A56-4DF155B953DA}" srcOrd="0" destOrd="0" presId="urn:microsoft.com/office/officeart/2005/8/layout/hierarchy3"/>
    <dgm:cxn modelId="{1B050B0D-0531-426F-BB45-469DCBDCC01B}" type="presOf" srcId="{0D09A1CC-1890-4254-85C5-A74F21BDDDD4}" destId="{8C93A60E-89ED-465F-A156-74CDB4F97035}" srcOrd="0" destOrd="0" presId="urn:microsoft.com/office/officeart/2005/8/layout/hierarchy3"/>
    <dgm:cxn modelId="{9E90D0E1-8991-4CBC-A15D-E6AF34CFB8EC}" type="presOf" srcId="{81ECFB88-5682-4217-9FAF-3715BDE2F998}" destId="{A63B8E9E-177B-4C48-9ED3-1AFD0413DBD0}" srcOrd="0" destOrd="0" presId="urn:microsoft.com/office/officeart/2005/8/layout/hierarchy3"/>
    <dgm:cxn modelId="{B074CCB0-7FBE-485A-8A03-34573EB99F86}" type="presParOf" srcId="{140666FC-6315-4C76-9A56-4DF155B953DA}" destId="{8FF980F6-C54E-4475-B63A-87954516A99E}" srcOrd="0" destOrd="0" presId="urn:microsoft.com/office/officeart/2005/8/layout/hierarchy3"/>
    <dgm:cxn modelId="{F88352E4-0F52-402A-99E8-CCDD00517DB7}" type="presParOf" srcId="{8FF980F6-C54E-4475-B63A-87954516A99E}" destId="{8DA4E69E-137B-4C80-862C-E0B81082FED6}" srcOrd="0" destOrd="0" presId="urn:microsoft.com/office/officeart/2005/8/layout/hierarchy3"/>
    <dgm:cxn modelId="{692B779F-44D1-43FE-8C12-43A76B237365}" type="presParOf" srcId="{8DA4E69E-137B-4C80-862C-E0B81082FED6}" destId="{16BE0BDA-57A5-4B81-B2A1-00D33E2BB2AC}" srcOrd="0" destOrd="0" presId="urn:microsoft.com/office/officeart/2005/8/layout/hierarchy3"/>
    <dgm:cxn modelId="{76197B19-428B-4864-84D4-9E71EE73BBE7}" type="presParOf" srcId="{8DA4E69E-137B-4C80-862C-E0B81082FED6}" destId="{5319624D-34BD-48A3-A2F4-176DA1257890}" srcOrd="1" destOrd="0" presId="urn:microsoft.com/office/officeart/2005/8/layout/hierarchy3"/>
    <dgm:cxn modelId="{7170B5A7-92CD-4AC2-BBC3-67B3057E165C}" type="presParOf" srcId="{8FF980F6-C54E-4475-B63A-87954516A99E}" destId="{F658AD1A-F8FF-49AE-8A73-27A4BD4A8946}" srcOrd="1" destOrd="0" presId="urn:microsoft.com/office/officeart/2005/8/layout/hierarchy3"/>
    <dgm:cxn modelId="{E7204F11-FD0E-4238-8271-8E156780C0E5}" type="presParOf" srcId="{F658AD1A-F8FF-49AE-8A73-27A4BD4A8946}" destId="{6B97B99C-B474-4467-97EF-7B7A66B9AC6A}" srcOrd="0" destOrd="0" presId="urn:microsoft.com/office/officeart/2005/8/layout/hierarchy3"/>
    <dgm:cxn modelId="{880DD36C-D1C7-492F-95A6-BACBD595B373}" type="presParOf" srcId="{F658AD1A-F8FF-49AE-8A73-27A4BD4A8946}" destId="{78525088-9FD4-4483-BC21-2DDD4E00AB63}" srcOrd="1" destOrd="0" presId="urn:microsoft.com/office/officeart/2005/8/layout/hierarchy3"/>
    <dgm:cxn modelId="{69E2ECE4-B009-4A23-8F03-6A073A443A27}" type="presParOf" srcId="{F658AD1A-F8FF-49AE-8A73-27A4BD4A8946}" destId="{E1A5E4C1-E52E-44B8-8DC4-43E43CE445F1}" srcOrd="2" destOrd="0" presId="urn:microsoft.com/office/officeart/2005/8/layout/hierarchy3"/>
    <dgm:cxn modelId="{30CD5409-3B31-4D49-917B-144D75448662}" type="presParOf" srcId="{F658AD1A-F8FF-49AE-8A73-27A4BD4A8946}" destId="{8C93A60E-89ED-465F-A156-74CDB4F97035}" srcOrd="3" destOrd="0" presId="urn:microsoft.com/office/officeart/2005/8/layout/hierarchy3"/>
    <dgm:cxn modelId="{26AF032F-812E-4B67-93FF-A6F34892143D}" type="presParOf" srcId="{F658AD1A-F8FF-49AE-8A73-27A4BD4A8946}" destId="{A63B8E9E-177B-4C48-9ED3-1AFD0413DBD0}" srcOrd="4" destOrd="0" presId="urn:microsoft.com/office/officeart/2005/8/layout/hierarchy3"/>
    <dgm:cxn modelId="{C572DD21-E0BA-460C-8300-69DBEA4C051D}" type="presParOf" srcId="{F658AD1A-F8FF-49AE-8A73-27A4BD4A8946}" destId="{A182F50E-DEAB-455E-B920-BA6BC903D331}" srcOrd="5" destOrd="0" presId="urn:microsoft.com/office/officeart/2005/8/layout/hierarchy3"/>
    <dgm:cxn modelId="{5B0E7845-E486-4B36-B127-CBDFF91E8424}" type="presParOf" srcId="{F658AD1A-F8FF-49AE-8A73-27A4BD4A8946}" destId="{5160F972-279E-4BAE-BF89-5A8875313CCF}" srcOrd="6" destOrd="0" presId="urn:microsoft.com/office/officeart/2005/8/layout/hierarchy3"/>
    <dgm:cxn modelId="{9F5E99D0-2C9E-4FDF-8490-A14316374F12}" type="presParOf" srcId="{F658AD1A-F8FF-49AE-8A73-27A4BD4A8946}" destId="{96509153-8C07-41D5-A64F-07F961D87296}" srcOrd="7" destOrd="0" presId="urn:microsoft.com/office/officeart/2005/8/layout/hierarchy3"/>
    <dgm:cxn modelId="{93548BE7-8C79-49BE-9838-A2BBF23CD571}" type="presParOf" srcId="{140666FC-6315-4C76-9A56-4DF155B953DA}" destId="{3B6E5375-F1FD-46CB-8AC9-3CE9B5A895B8}" srcOrd="1" destOrd="0" presId="urn:microsoft.com/office/officeart/2005/8/layout/hierarchy3"/>
    <dgm:cxn modelId="{2FCB2B66-6302-4CB2-93B9-1ECD8B6A4498}" type="presParOf" srcId="{3B6E5375-F1FD-46CB-8AC9-3CE9B5A895B8}" destId="{F285C932-4C2B-462A-82AA-459269C1BCD7}" srcOrd="0" destOrd="0" presId="urn:microsoft.com/office/officeart/2005/8/layout/hierarchy3"/>
    <dgm:cxn modelId="{F22246B4-5875-44C7-AA1B-C628BDE93FA0}" type="presParOf" srcId="{F285C932-4C2B-462A-82AA-459269C1BCD7}" destId="{D2D00BC9-83E8-4324-BBFC-3FAC073DC149}" srcOrd="0" destOrd="0" presId="urn:microsoft.com/office/officeart/2005/8/layout/hierarchy3"/>
    <dgm:cxn modelId="{3B7D6350-A17E-4F13-AD58-6CBDC0D77D54}" type="presParOf" srcId="{F285C932-4C2B-462A-82AA-459269C1BCD7}" destId="{3E5AA142-1128-45AD-AFC8-9E233CAF1B17}" srcOrd="1" destOrd="0" presId="urn:microsoft.com/office/officeart/2005/8/layout/hierarchy3"/>
    <dgm:cxn modelId="{C95B6EA0-119D-421E-B746-9677B1C81341}" type="presParOf" srcId="{3B6E5375-F1FD-46CB-8AC9-3CE9B5A895B8}" destId="{78D126FC-A30E-4F49-8B49-9654E9391C46}" srcOrd="1" destOrd="0" presId="urn:microsoft.com/office/officeart/2005/8/layout/hierarchy3"/>
    <dgm:cxn modelId="{801AB5E1-9CA5-4612-BFE7-A9B1B98EC9EB}" type="presParOf" srcId="{78D126FC-A30E-4F49-8B49-9654E9391C46}" destId="{C3F384E9-30F2-4F56-9A31-6FD811BB2F96}" srcOrd="0" destOrd="0" presId="urn:microsoft.com/office/officeart/2005/8/layout/hierarchy3"/>
    <dgm:cxn modelId="{861FFEC9-6E4F-4BCC-A2AE-78D5AAE56316}" type="presParOf" srcId="{78D126FC-A30E-4F49-8B49-9654E9391C46}" destId="{544989C2-551B-45FE-AFC7-6691AB6F8598}" srcOrd="1" destOrd="0" presId="urn:microsoft.com/office/officeart/2005/8/layout/hierarchy3"/>
    <dgm:cxn modelId="{607E1C3A-7D5A-4D25-81D2-95132F68C440}" type="presParOf" srcId="{78D126FC-A30E-4F49-8B49-9654E9391C46}" destId="{39449824-6D58-45E4-99EF-52977339CAE5}" srcOrd="2" destOrd="0" presId="urn:microsoft.com/office/officeart/2005/8/layout/hierarchy3"/>
    <dgm:cxn modelId="{A9F38A35-0BD8-426E-A5EE-2C3DCA7566EF}" type="presParOf" srcId="{78D126FC-A30E-4F49-8B49-9654E9391C46}" destId="{856C54D9-FA0B-4FE0-9037-1E60B48BA15E}" srcOrd="3" destOrd="0" presId="urn:microsoft.com/office/officeart/2005/8/layout/hierarchy3"/>
    <dgm:cxn modelId="{0B5D66E0-BE66-4098-85EE-0D640B195279}" type="presParOf" srcId="{78D126FC-A30E-4F49-8B49-9654E9391C46}" destId="{70B74F9B-0FA6-433D-8DE8-C8F3F746882B}" srcOrd="4" destOrd="0" presId="urn:microsoft.com/office/officeart/2005/8/layout/hierarchy3"/>
    <dgm:cxn modelId="{AE87089B-2E3B-42E0-808A-C9759C6A4430}" type="presParOf" srcId="{78D126FC-A30E-4F49-8B49-9654E9391C46}" destId="{89A85A7B-4264-4A0D-8982-6B7FCD08552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E0BDA-57A5-4B81-B2A1-00D33E2BB2AC}">
      <dsp:nvSpPr>
        <dsp:cNvPr id="0" name=""/>
        <dsp:cNvSpPr/>
      </dsp:nvSpPr>
      <dsp:spPr>
        <a:xfrm>
          <a:off x="575450" y="212"/>
          <a:ext cx="3237325" cy="690756"/>
        </a:xfrm>
        <a:prstGeom prst="roundRect">
          <a:avLst>
            <a:gd name="adj" fmla="val 10000"/>
          </a:avLst>
        </a:prstGeom>
        <a:solidFill>
          <a:schemeClr val="tx2">
            <a:lumMod val="7500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solidFill>
                <a:srgbClr val="FFFFFF"/>
              </a:solidFill>
            </a:rPr>
            <a:t>Traditional Methods</a:t>
          </a:r>
          <a:endParaRPr lang="en-US" sz="2700" kern="1200" dirty="0">
            <a:solidFill>
              <a:srgbClr val="FFFFFF"/>
            </a:solidFill>
          </a:endParaRPr>
        </a:p>
      </dsp:txBody>
      <dsp:txXfrm>
        <a:off x="595682" y="20444"/>
        <a:ext cx="3196861" cy="650292"/>
      </dsp:txXfrm>
    </dsp:sp>
    <dsp:sp modelId="{6B97B99C-B474-4467-97EF-7B7A66B9AC6A}">
      <dsp:nvSpPr>
        <dsp:cNvPr id="0" name=""/>
        <dsp:cNvSpPr/>
      </dsp:nvSpPr>
      <dsp:spPr>
        <a:xfrm>
          <a:off x="899183" y="690969"/>
          <a:ext cx="323732" cy="518067"/>
        </a:xfrm>
        <a:custGeom>
          <a:avLst/>
          <a:gdLst/>
          <a:ahLst/>
          <a:cxnLst/>
          <a:rect l="0" t="0" r="0" b="0"/>
          <a:pathLst>
            <a:path>
              <a:moveTo>
                <a:pt x="0" y="0"/>
              </a:moveTo>
              <a:lnTo>
                <a:pt x="0" y="518067"/>
              </a:lnTo>
              <a:lnTo>
                <a:pt x="323732" y="518067"/>
              </a:lnTo>
            </a:path>
          </a:pathLst>
        </a:custGeom>
        <a:noFill/>
        <a:ln w="12700" cap="flat" cmpd="sng" algn="ctr">
          <a:solidFill>
            <a:srgbClr val="FFFFFF"/>
          </a:solidFill>
          <a:prstDash val="solid"/>
          <a:miter lim="800000"/>
        </a:ln>
        <a:effectLst/>
      </dsp:spPr>
      <dsp:style>
        <a:lnRef idx="2">
          <a:scrgbClr r="0" g="0" b="0"/>
        </a:lnRef>
        <a:fillRef idx="0">
          <a:scrgbClr r="0" g="0" b="0"/>
        </a:fillRef>
        <a:effectRef idx="0">
          <a:scrgbClr r="0" g="0" b="0"/>
        </a:effectRef>
        <a:fontRef idx="minor"/>
      </dsp:style>
    </dsp:sp>
    <dsp:sp modelId="{78525088-9FD4-4483-BC21-2DDD4E00AB63}">
      <dsp:nvSpPr>
        <dsp:cNvPr id="0" name=""/>
        <dsp:cNvSpPr/>
      </dsp:nvSpPr>
      <dsp:spPr>
        <a:xfrm>
          <a:off x="1222915" y="863658"/>
          <a:ext cx="2565733" cy="690756"/>
        </a:xfrm>
        <a:prstGeom prst="roundRect">
          <a:avLst>
            <a:gd name="adj" fmla="val 10000"/>
          </a:avLst>
        </a:prstGeom>
        <a:solidFill>
          <a:schemeClr val="lt1">
            <a:alpha val="90000"/>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Lucida Bright" pitchFamily="18" charset="0"/>
            </a:rPr>
            <a:t>Cash in Advance</a:t>
          </a:r>
          <a:endParaRPr lang="en-US" sz="1600" kern="1200" dirty="0">
            <a:latin typeface="Lucida Bright" pitchFamily="18" charset="0"/>
          </a:endParaRPr>
        </a:p>
      </dsp:txBody>
      <dsp:txXfrm>
        <a:off x="1243147" y="883890"/>
        <a:ext cx="2525269" cy="650292"/>
      </dsp:txXfrm>
    </dsp:sp>
    <dsp:sp modelId="{E1A5E4C1-E52E-44B8-8DC4-43E43CE445F1}">
      <dsp:nvSpPr>
        <dsp:cNvPr id="0" name=""/>
        <dsp:cNvSpPr/>
      </dsp:nvSpPr>
      <dsp:spPr>
        <a:xfrm>
          <a:off x="899183" y="690969"/>
          <a:ext cx="337392" cy="1381512"/>
        </a:xfrm>
        <a:custGeom>
          <a:avLst/>
          <a:gdLst/>
          <a:ahLst/>
          <a:cxnLst/>
          <a:rect l="0" t="0" r="0" b="0"/>
          <a:pathLst>
            <a:path>
              <a:moveTo>
                <a:pt x="0" y="0"/>
              </a:moveTo>
              <a:lnTo>
                <a:pt x="0" y="1381512"/>
              </a:lnTo>
              <a:lnTo>
                <a:pt x="337392" y="1381512"/>
              </a:lnTo>
            </a:path>
          </a:pathLst>
        </a:custGeom>
        <a:noFill/>
        <a:ln w="12700" cap="flat" cmpd="sng" algn="ctr">
          <a:solidFill>
            <a:srgbClr val="FFFFFF"/>
          </a:solidFill>
          <a:prstDash val="solid"/>
          <a:miter lim="800000"/>
        </a:ln>
        <a:effectLst/>
      </dsp:spPr>
      <dsp:style>
        <a:lnRef idx="2">
          <a:scrgbClr r="0" g="0" b="0"/>
        </a:lnRef>
        <a:fillRef idx="0">
          <a:scrgbClr r="0" g="0" b="0"/>
        </a:fillRef>
        <a:effectRef idx="0">
          <a:scrgbClr r="0" g="0" b="0"/>
        </a:effectRef>
        <a:fontRef idx="minor"/>
      </dsp:style>
    </dsp:sp>
    <dsp:sp modelId="{8C93A60E-89ED-465F-A156-74CDB4F97035}">
      <dsp:nvSpPr>
        <dsp:cNvPr id="0" name=""/>
        <dsp:cNvSpPr/>
      </dsp:nvSpPr>
      <dsp:spPr>
        <a:xfrm>
          <a:off x="1236576" y="1727103"/>
          <a:ext cx="2543242" cy="690756"/>
        </a:xfrm>
        <a:prstGeom prst="roundRect">
          <a:avLst>
            <a:gd name="adj" fmla="val 10000"/>
          </a:avLst>
        </a:prstGeom>
        <a:solidFill>
          <a:schemeClr val="lt1">
            <a:alpha val="90000"/>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Lucida Bright" pitchFamily="18" charset="0"/>
            </a:rPr>
            <a:t>Open Account</a:t>
          </a:r>
          <a:endParaRPr lang="en-US" sz="1600" kern="1200" dirty="0">
            <a:latin typeface="Lucida Bright" pitchFamily="18" charset="0"/>
          </a:endParaRPr>
        </a:p>
      </dsp:txBody>
      <dsp:txXfrm>
        <a:off x="1256808" y="1747335"/>
        <a:ext cx="2502778" cy="650292"/>
      </dsp:txXfrm>
    </dsp:sp>
    <dsp:sp modelId="{A63B8E9E-177B-4C48-9ED3-1AFD0413DBD0}">
      <dsp:nvSpPr>
        <dsp:cNvPr id="0" name=""/>
        <dsp:cNvSpPr/>
      </dsp:nvSpPr>
      <dsp:spPr>
        <a:xfrm>
          <a:off x="899183" y="690969"/>
          <a:ext cx="323732" cy="2244957"/>
        </a:xfrm>
        <a:custGeom>
          <a:avLst/>
          <a:gdLst/>
          <a:ahLst/>
          <a:cxnLst/>
          <a:rect l="0" t="0" r="0" b="0"/>
          <a:pathLst>
            <a:path>
              <a:moveTo>
                <a:pt x="0" y="0"/>
              </a:moveTo>
              <a:lnTo>
                <a:pt x="0" y="2244957"/>
              </a:lnTo>
              <a:lnTo>
                <a:pt x="323732" y="2244957"/>
              </a:lnTo>
            </a:path>
          </a:pathLst>
        </a:custGeom>
        <a:noFill/>
        <a:ln w="12700" cap="flat" cmpd="sng" algn="ctr">
          <a:solidFill>
            <a:srgbClr val="FFFFFF"/>
          </a:solidFill>
          <a:prstDash val="solid"/>
          <a:miter lim="800000"/>
        </a:ln>
        <a:effectLst/>
      </dsp:spPr>
      <dsp:style>
        <a:lnRef idx="2">
          <a:scrgbClr r="0" g="0" b="0"/>
        </a:lnRef>
        <a:fillRef idx="0">
          <a:scrgbClr r="0" g="0" b="0"/>
        </a:fillRef>
        <a:effectRef idx="0">
          <a:scrgbClr r="0" g="0" b="0"/>
        </a:effectRef>
        <a:fontRef idx="minor"/>
      </dsp:style>
    </dsp:sp>
    <dsp:sp modelId="{A182F50E-DEAB-455E-B920-BA6BC903D331}">
      <dsp:nvSpPr>
        <dsp:cNvPr id="0" name=""/>
        <dsp:cNvSpPr/>
      </dsp:nvSpPr>
      <dsp:spPr>
        <a:xfrm>
          <a:off x="1222915" y="2590548"/>
          <a:ext cx="2543265" cy="690756"/>
        </a:xfrm>
        <a:prstGeom prst="roundRect">
          <a:avLst>
            <a:gd name="adj" fmla="val 10000"/>
          </a:avLst>
        </a:prstGeom>
        <a:solidFill>
          <a:schemeClr val="lt1">
            <a:alpha val="90000"/>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Lucida Bright" pitchFamily="18" charset="0"/>
            </a:rPr>
            <a:t>Letter of Credit</a:t>
          </a:r>
          <a:endParaRPr lang="en-US" sz="1600" kern="1200" dirty="0">
            <a:latin typeface="Lucida Bright" pitchFamily="18" charset="0"/>
          </a:endParaRPr>
        </a:p>
      </dsp:txBody>
      <dsp:txXfrm>
        <a:off x="1243147" y="2610780"/>
        <a:ext cx="2502801" cy="650292"/>
      </dsp:txXfrm>
    </dsp:sp>
    <dsp:sp modelId="{5160F972-279E-4BAE-BF89-5A8875313CCF}">
      <dsp:nvSpPr>
        <dsp:cNvPr id="0" name=""/>
        <dsp:cNvSpPr/>
      </dsp:nvSpPr>
      <dsp:spPr>
        <a:xfrm>
          <a:off x="899183" y="690969"/>
          <a:ext cx="323732" cy="3108403"/>
        </a:xfrm>
        <a:custGeom>
          <a:avLst/>
          <a:gdLst/>
          <a:ahLst/>
          <a:cxnLst/>
          <a:rect l="0" t="0" r="0" b="0"/>
          <a:pathLst>
            <a:path>
              <a:moveTo>
                <a:pt x="0" y="0"/>
              </a:moveTo>
              <a:lnTo>
                <a:pt x="0" y="3108403"/>
              </a:lnTo>
              <a:lnTo>
                <a:pt x="323732" y="3108403"/>
              </a:lnTo>
            </a:path>
          </a:pathLst>
        </a:custGeom>
        <a:noFill/>
        <a:ln w="12700" cap="flat" cmpd="sng" algn="ctr">
          <a:solidFill>
            <a:srgbClr val="FFFFFF"/>
          </a:solidFill>
          <a:prstDash val="solid"/>
          <a:miter lim="800000"/>
        </a:ln>
        <a:effectLst/>
      </dsp:spPr>
      <dsp:style>
        <a:lnRef idx="2">
          <a:scrgbClr r="0" g="0" b="0"/>
        </a:lnRef>
        <a:fillRef idx="0">
          <a:scrgbClr r="0" g="0" b="0"/>
        </a:fillRef>
        <a:effectRef idx="0">
          <a:scrgbClr r="0" g="0" b="0"/>
        </a:effectRef>
        <a:fontRef idx="minor"/>
      </dsp:style>
    </dsp:sp>
    <dsp:sp modelId="{96509153-8C07-41D5-A64F-07F961D87296}">
      <dsp:nvSpPr>
        <dsp:cNvPr id="0" name=""/>
        <dsp:cNvSpPr/>
      </dsp:nvSpPr>
      <dsp:spPr>
        <a:xfrm>
          <a:off x="1222915" y="3453993"/>
          <a:ext cx="2515955" cy="690756"/>
        </a:xfrm>
        <a:prstGeom prst="roundRect">
          <a:avLst>
            <a:gd name="adj" fmla="val 10000"/>
          </a:avLst>
        </a:prstGeom>
        <a:solidFill>
          <a:schemeClr val="lt1">
            <a:alpha val="90000"/>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Lucida Bright" pitchFamily="18" charset="0"/>
            </a:rPr>
            <a:t>Documentary Collection</a:t>
          </a:r>
          <a:endParaRPr lang="en-US" sz="1600" kern="1200" dirty="0">
            <a:latin typeface="Lucida Bright" pitchFamily="18" charset="0"/>
          </a:endParaRPr>
        </a:p>
      </dsp:txBody>
      <dsp:txXfrm>
        <a:off x="1243147" y="3474225"/>
        <a:ext cx="2475491" cy="650292"/>
      </dsp:txXfrm>
    </dsp:sp>
    <dsp:sp modelId="{D2D00BC9-83E8-4324-BBFC-3FAC073DC149}">
      <dsp:nvSpPr>
        <dsp:cNvPr id="0" name=""/>
        <dsp:cNvSpPr/>
      </dsp:nvSpPr>
      <dsp:spPr>
        <a:xfrm>
          <a:off x="4158154" y="212"/>
          <a:ext cx="3093054" cy="690756"/>
        </a:xfrm>
        <a:prstGeom prst="roundRect">
          <a:avLst>
            <a:gd name="adj" fmla="val 10000"/>
          </a:avLst>
        </a:prstGeom>
        <a:solidFill>
          <a:schemeClr val="tx2">
            <a:lumMod val="7500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solidFill>
                <a:srgbClr val="FFFFFF"/>
              </a:solidFill>
            </a:rPr>
            <a:t>Alternative Methods</a:t>
          </a:r>
          <a:endParaRPr lang="en-US" sz="2700" kern="1200" dirty="0">
            <a:solidFill>
              <a:srgbClr val="FFFFFF"/>
            </a:solidFill>
          </a:endParaRPr>
        </a:p>
      </dsp:txBody>
      <dsp:txXfrm>
        <a:off x="4178386" y="20444"/>
        <a:ext cx="3052590" cy="650292"/>
      </dsp:txXfrm>
    </dsp:sp>
    <dsp:sp modelId="{C3F384E9-30F2-4F56-9A31-6FD811BB2F96}">
      <dsp:nvSpPr>
        <dsp:cNvPr id="0" name=""/>
        <dsp:cNvSpPr/>
      </dsp:nvSpPr>
      <dsp:spPr>
        <a:xfrm>
          <a:off x="4467460" y="690969"/>
          <a:ext cx="309305" cy="518067"/>
        </a:xfrm>
        <a:custGeom>
          <a:avLst/>
          <a:gdLst/>
          <a:ahLst/>
          <a:cxnLst/>
          <a:rect l="0" t="0" r="0" b="0"/>
          <a:pathLst>
            <a:path>
              <a:moveTo>
                <a:pt x="0" y="0"/>
              </a:moveTo>
              <a:lnTo>
                <a:pt x="0" y="518067"/>
              </a:lnTo>
              <a:lnTo>
                <a:pt x="309305" y="518067"/>
              </a:lnTo>
            </a:path>
          </a:pathLst>
        </a:custGeom>
        <a:noFill/>
        <a:ln w="12700" cap="flat" cmpd="sng" algn="ctr">
          <a:solidFill>
            <a:srgbClr val="FFFFFF"/>
          </a:solidFill>
          <a:prstDash val="solid"/>
          <a:miter lim="800000"/>
        </a:ln>
        <a:effectLst/>
      </dsp:spPr>
      <dsp:style>
        <a:lnRef idx="2">
          <a:scrgbClr r="0" g="0" b="0"/>
        </a:lnRef>
        <a:fillRef idx="0">
          <a:scrgbClr r="0" g="0" b="0"/>
        </a:fillRef>
        <a:effectRef idx="0">
          <a:scrgbClr r="0" g="0" b="0"/>
        </a:effectRef>
        <a:fontRef idx="minor"/>
      </dsp:style>
    </dsp:sp>
    <dsp:sp modelId="{544989C2-551B-45FE-AFC7-6691AB6F8598}">
      <dsp:nvSpPr>
        <dsp:cNvPr id="0" name=""/>
        <dsp:cNvSpPr/>
      </dsp:nvSpPr>
      <dsp:spPr>
        <a:xfrm>
          <a:off x="4776765" y="863658"/>
          <a:ext cx="2474432" cy="690756"/>
        </a:xfrm>
        <a:prstGeom prst="roundRect">
          <a:avLst>
            <a:gd name="adj" fmla="val 10000"/>
          </a:avLst>
        </a:prstGeom>
        <a:solidFill>
          <a:schemeClr val="lt1">
            <a:alpha val="90000"/>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Lucida Bright" pitchFamily="18" charset="0"/>
            </a:rPr>
            <a:t>Purchasing Cards</a:t>
          </a:r>
          <a:endParaRPr lang="en-US" sz="1600" kern="1200" dirty="0">
            <a:latin typeface="Lucida Bright" pitchFamily="18" charset="0"/>
          </a:endParaRPr>
        </a:p>
      </dsp:txBody>
      <dsp:txXfrm>
        <a:off x="4796997" y="883890"/>
        <a:ext cx="2433968" cy="650292"/>
      </dsp:txXfrm>
    </dsp:sp>
    <dsp:sp modelId="{39449824-6D58-45E4-99EF-52977339CAE5}">
      <dsp:nvSpPr>
        <dsp:cNvPr id="0" name=""/>
        <dsp:cNvSpPr/>
      </dsp:nvSpPr>
      <dsp:spPr>
        <a:xfrm>
          <a:off x="4467460" y="690969"/>
          <a:ext cx="309305" cy="1381512"/>
        </a:xfrm>
        <a:custGeom>
          <a:avLst/>
          <a:gdLst/>
          <a:ahLst/>
          <a:cxnLst/>
          <a:rect l="0" t="0" r="0" b="0"/>
          <a:pathLst>
            <a:path>
              <a:moveTo>
                <a:pt x="0" y="0"/>
              </a:moveTo>
              <a:lnTo>
                <a:pt x="0" y="1381512"/>
              </a:lnTo>
              <a:lnTo>
                <a:pt x="309305" y="1381512"/>
              </a:lnTo>
            </a:path>
          </a:pathLst>
        </a:custGeom>
        <a:noFill/>
        <a:ln w="12700" cap="flat" cmpd="sng" algn="ctr">
          <a:solidFill>
            <a:srgbClr val="FFFFFF"/>
          </a:solidFill>
          <a:prstDash val="solid"/>
          <a:miter lim="800000"/>
        </a:ln>
        <a:effectLst/>
      </dsp:spPr>
      <dsp:style>
        <a:lnRef idx="2">
          <a:scrgbClr r="0" g="0" b="0"/>
        </a:lnRef>
        <a:fillRef idx="0">
          <a:scrgbClr r="0" g="0" b="0"/>
        </a:fillRef>
        <a:effectRef idx="0">
          <a:scrgbClr r="0" g="0" b="0"/>
        </a:effectRef>
        <a:fontRef idx="minor"/>
      </dsp:style>
    </dsp:sp>
    <dsp:sp modelId="{856C54D9-FA0B-4FE0-9037-1E60B48BA15E}">
      <dsp:nvSpPr>
        <dsp:cNvPr id="0" name=""/>
        <dsp:cNvSpPr/>
      </dsp:nvSpPr>
      <dsp:spPr>
        <a:xfrm>
          <a:off x="4776765" y="1727103"/>
          <a:ext cx="2474443" cy="690756"/>
        </a:xfrm>
        <a:prstGeom prst="roundRect">
          <a:avLst>
            <a:gd name="adj" fmla="val 10000"/>
          </a:avLst>
        </a:prstGeom>
        <a:solidFill>
          <a:schemeClr val="lt1">
            <a:alpha val="90000"/>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Lucida Bright" pitchFamily="18" charset="0"/>
            </a:rPr>
            <a:t>TradeCard</a:t>
          </a:r>
          <a:endParaRPr lang="en-US" sz="1600" kern="1200" dirty="0">
            <a:latin typeface="Lucida Bright" pitchFamily="18" charset="0"/>
          </a:endParaRPr>
        </a:p>
      </dsp:txBody>
      <dsp:txXfrm>
        <a:off x="4796997" y="1747335"/>
        <a:ext cx="2433979" cy="650292"/>
      </dsp:txXfrm>
    </dsp:sp>
    <dsp:sp modelId="{70B74F9B-0FA6-433D-8DE8-C8F3F746882B}">
      <dsp:nvSpPr>
        <dsp:cNvPr id="0" name=""/>
        <dsp:cNvSpPr/>
      </dsp:nvSpPr>
      <dsp:spPr>
        <a:xfrm>
          <a:off x="4467460" y="690969"/>
          <a:ext cx="309305" cy="2244957"/>
        </a:xfrm>
        <a:custGeom>
          <a:avLst/>
          <a:gdLst/>
          <a:ahLst/>
          <a:cxnLst/>
          <a:rect l="0" t="0" r="0" b="0"/>
          <a:pathLst>
            <a:path>
              <a:moveTo>
                <a:pt x="0" y="0"/>
              </a:moveTo>
              <a:lnTo>
                <a:pt x="0" y="2244957"/>
              </a:lnTo>
              <a:lnTo>
                <a:pt x="309305" y="2244957"/>
              </a:lnTo>
            </a:path>
          </a:pathLst>
        </a:custGeom>
        <a:noFill/>
        <a:ln w="12700" cap="flat" cmpd="sng" algn="ctr">
          <a:solidFill>
            <a:srgbClr val="FFFFFF"/>
          </a:solidFill>
          <a:prstDash val="solid"/>
          <a:miter lim="800000"/>
        </a:ln>
        <a:effectLst/>
      </dsp:spPr>
      <dsp:style>
        <a:lnRef idx="2">
          <a:scrgbClr r="0" g="0" b="0"/>
        </a:lnRef>
        <a:fillRef idx="0">
          <a:scrgbClr r="0" g="0" b="0"/>
        </a:fillRef>
        <a:effectRef idx="0">
          <a:scrgbClr r="0" g="0" b="0"/>
        </a:effectRef>
        <a:fontRef idx="minor"/>
      </dsp:style>
    </dsp:sp>
    <dsp:sp modelId="{89A85A7B-4264-4A0D-8982-6B7FCD085526}">
      <dsp:nvSpPr>
        <dsp:cNvPr id="0" name=""/>
        <dsp:cNvSpPr/>
      </dsp:nvSpPr>
      <dsp:spPr>
        <a:xfrm>
          <a:off x="4776765" y="2590548"/>
          <a:ext cx="2447144" cy="690756"/>
        </a:xfrm>
        <a:prstGeom prst="roundRect">
          <a:avLst>
            <a:gd name="adj" fmla="val 10000"/>
          </a:avLst>
        </a:prstGeom>
        <a:solidFill>
          <a:schemeClr val="lt1">
            <a:alpha val="90000"/>
            <a:hueOff val="0"/>
            <a:satOff val="0"/>
            <a:lumOff val="0"/>
            <a:alphaOff val="0"/>
          </a:schemeClr>
        </a:solidFill>
        <a:ln w="127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Lucida Bright" pitchFamily="18" charset="0"/>
            </a:rPr>
            <a:t>Bank Guarantees</a:t>
          </a:r>
          <a:endParaRPr lang="en-US" sz="1600" kern="1200" dirty="0">
            <a:latin typeface="Lucida Bright" pitchFamily="18" charset="0"/>
          </a:endParaRPr>
        </a:p>
      </dsp:txBody>
      <dsp:txXfrm>
        <a:off x="4796997" y="2610780"/>
        <a:ext cx="2406680" cy="650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863151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379869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1905338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14667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103912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2414859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288071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4110251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767885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0584879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2651609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6/11/2017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6/11/2017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C2EA2B-82AD-5149-BAD8-D33CD7950502}" type="datetimeFigureOut">
              <a:rPr lang="en-US" smtClean="0"/>
              <a:pPr/>
              <a:t>6/11/2017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4AEE4-A8FF-4B44-99AC-156393C0D008}" type="slidenum">
              <a:rPr lang="en-US" smtClean="0"/>
              <a:pPr/>
              <a:t>‹#›</a:t>
            </a:fld>
            <a:endParaRPr lang="en-US"/>
          </a:p>
        </p:txBody>
      </p:sp>
    </p:spTree>
    <p:extLst>
      <p:ext uri="{BB962C8B-B14F-4D97-AF65-F5344CB8AC3E}">
        <p14:creationId xmlns:p14="http://schemas.microsoft.com/office/powerpoint/2010/main" val="404993967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905" y="3133725"/>
            <a:ext cx="7147613" cy="1362075"/>
          </a:xfrm>
        </p:spPr>
        <p:txBody>
          <a:bodyPr>
            <a:normAutofit fontScale="90000"/>
          </a:bodyPr>
          <a:lstStyle/>
          <a:p>
            <a:r>
              <a:rPr lang="en-US" b="1" dirty="0" smtClean="0">
                <a:solidFill>
                  <a:srgbClr val="FFFFFF"/>
                </a:solidFill>
              </a:rPr>
              <a:t>Chapter 7</a:t>
            </a:r>
            <a:r>
              <a:rPr lang="en-US" dirty="0" smtClean="0">
                <a:solidFill>
                  <a:srgbClr val="FFFFFF"/>
                </a:solidFill>
              </a:rPr>
              <a:t/>
            </a:r>
            <a:br>
              <a:rPr lang="en-US" dirty="0" smtClean="0">
                <a:solidFill>
                  <a:srgbClr val="FFFFFF"/>
                </a:solidFill>
              </a:rPr>
            </a:br>
            <a:r>
              <a:rPr lang="en-US" dirty="0" smtClean="0">
                <a:solidFill>
                  <a:srgbClr val="FFFFFF"/>
                </a:solidFill>
              </a:rPr>
              <a:t>International Terms of Payment</a:t>
            </a:r>
            <a:endParaRPr lang="en-US" dirty="0">
              <a:solidFill>
                <a:srgbClr val="FFFFFF"/>
              </a:solidFill>
            </a:endParaRPr>
          </a:p>
        </p:txBody>
      </p:sp>
    </p:spTree>
    <p:extLst>
      <p:ext uri="{BB962C8B-B14F-4D97-AF65-F5344CB8AC3E}">
        <p14:creationId xmlns:p14="http://schemas.microsoft.com/office/powerpoint/2010/main" val="955975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Insurance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It is possible to sell internationally on an open-account basis and still take little risk, by transferring the risk of non-payment to an insurance company</a:t>
            </a:r>
            <a:r>
              <a:rPr lang="en-US" sz="2000" dirty="0" smtClean="0"/>
              <a:t>.</a:t>
            </a:r>
            <a:endParaRPr lang="en-US" sz="2000" dirty="0"/>
          </a:p>
          <a:p>
            <a:pPr marL="0" indent="0">
              <a:buNone/>
            </a:pPr>
            <a:r>
              <a:rPr lang="en-US" sz="2000" dirty="0"/>
              <a:t>Insurance companies sell </a:t>
            </a:r>
            <a:r>
              <a:rPr lang="en-US" sz="2000" b="1" dirty="0"/>
              <a:t>credit insurance</a:t>
            </a:r>
            <a:r>
              <a:rPr lang="en-US" sz="2000" dirty="0"/>
              <a:t>, a policy that will cover non-payment by the importer. </a:t>
            </a:r>
            <a:endParaRPr lang="en-US" sz="2000" dirty="0" smtClean="0"/>
          </a:p>
          <a:p>
            <a:pPr marL="0" indent="0">
              <a:buNone/>
            </a:pPr>
            <a:endParaRPr lang="en-US" sz="2000" dirty="0"/>
          </a:p>
          <a:p>
            <a:pPr marL="0" indent="0">
              <a:buNone/>
            </a:pPr>
            <a:r>
              <a:rPr lang="en-US" sz="2000" dirty="0" smtClean="0"/>
              <a:t>This </a:t>
            </a:r>
            <a:r>
              <a:rPr lang="en-US" sz="2000" dirty="0"/>
              <a:t>method was subsidized by some European countries in the 1980s, and exporters from the EU frequently use credit insurance when selling on open account.</a:t>
            </a:r>
          </a:p>
          <a:p>
            <a:endParaRPr lang="en-US" sz="2000" dirty="0"/>
          </a:p>
        </p:txBody>
      </p:sp>
    </p:spTree>
    <p:extLst>
      <p:ext uri="{BB962C8B-B14F-4D97-AF65-F5344CB8AC3E}">
        <p14:creationId xmlns:p14="http://schemas.microsoft.com/office/powerpoint/2010/main" val="325600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a:t>
            </a:r>
            <a:endParaRPr lang="en-US" dirty="0"/>
          </a:p>
        </p:txBody>
      </p:sp>
      <p:sp>
        <p:nvSpPr>
          <p:cNvPr id="3" name="Content Placeholder 2"/>
          <p:cNvSpPr>
            <a:spLocks noGrp="1"/>
          </p:cNvSpPr>
          <p:nvPr>
            <p:ph idx="1"/>
          </p:nvPr>
        </p:nvSpPr>
        <p:spPr/>
        <p:txBody>
          <a:bodyPr/>
          <a:lstStyle/>
          <a:p>
            <a:pPr marL="0" indent="0">
              <a:buNone/>
            </a:pPr>
            <a:r>
              <a:rPr lang="en-US" sz="2000" dirty="0"/>
              <a:t>A letter of credit is a document in which the importer’s bank essentially promises to pay the exporter if the importer does not pay. The credit worthiness of the bank is substituted for that of the importer, and the exporter is protected.</a:t>
            </a:r>
          </a:p>
          <a:p>
            <a:pPr marL="0" indent="0">
              <a:buNone/>
            </a:pPr>
            <a:r>
              <a:rPr lang="en-US" sz="2000" dirty="0" smtClean="0"/>
              <a:t>Letters </a:t>
            </a:r>
            <a:r>
              <a:rPr lang="en-US" sz="2000" dirty="0"/>
              <a:t>of credit are not paid until the exporter supplies the importer with a specified set of documents, agreed in advance. The importer is therefore also protected. </a:t>
            </a:r>
          </a:p>
          <a:p>
            <a:pPr marL="0" indent="0">
              <a:buNone/>
            </a:pPr>
            <a:r>
              <a:rPr lang="en-US" sz="2000" dirty="0" smtClean="0"/>
              <a:t>Therefore letters </a:t>
            </a:r>
            <a:r>
              <a:rPr lang="en-US" sz="2000" dirty="0"/>
              <a:t>of credit are also called “documentary credit.”</a:t>
            </a:r>
          </a:p>
          <a:p>
            <a:endParaRPr lang="en-US" dirty="0"/>
          </a:p>
        </p:txBody>
      </p:sp>
    </p:spTree>
    <p:extLst>
      <p:ext uri="{BB962C8B-B14F-4D97-AF65-F5344CB8AC3E}">
        <p14:creationId xmlns:p14="http://schemas.microsoft.com/office/powerpoint/2010/main" val="115250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Letters of Credit are frequently used in international transactions, especially in those cases in which the exporter has no pre-existing business relationship with the importer, or when the importer is located in a country that is considered to be risky. </a:t>
            </a:r>
          </a:p>
          <a:p>
            <a:pPr marL="0" indent="0">
              <a:buNone/>
            </a:pPr>
            <a:r>
              <a:rPr lang="en-US" sz="2000" dirty="0"/>
              <a:t>They are also used when the importer is risk averse. </a:t>
            </a:r>
          </a:p>
          <a:p>
            <a:pPr marL="0" indent="0">
              <a:buNone/>
            </a:pPr>
            <a:endParaRPr lang="en-US" sz="2000" dirty="0" smtClean="0"/>
          </a:p>
          <a:p>
            <a:pPr marL="0" indent="0">
              <a:buNone/>
            </a:pPr>
            <a:r>
              <a:rPr lang="en-US" sz="2000" dirty="0" smtClean="0"/>
              <a:t>It </a:t>
            </a:r>
            <a:r>
              <a:rPr lang="en-US" sz="2000" dirty="0"/>
              <a:t>is important to realize that letters of credit are documentary; the bank is only obligated to pay upon presentation of certain documents by the importer.</a:t>
            </a:r>
          </a:p>
          <a:p>
            <a:endParaRPr lang="en-US" sz="2000" dirty="0" smtClean="0"/>
          </a:p>
        </p:txBody>
      </p:sp>
    </p:spTree>
    <p:extLst>
      <p:ext uri="{BB962C8B-B14F-4D97-AF65-F5344CB8AC3E}">
        <p14:creationId xmlns:p14="http://schemas.microsoft.com/office/powerpoint/2010/main" val="979852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 (Issuance)</a:t>
            </a:r>
            <a:endParaRPr lang="en-US" dirty="0"/>
          </a:p>
        </p:txBody>
      </p:sp>
      <p:sp>
        <p:nvSpPr>
          <p:cNvPr id="3" name="Content Placeholder 2"/>
          <p:cNvSpPr>
            <a:spLocks noGrp="1"/>
          </p:cNvSpPr>
          <p:nvPr>
            <p:ph idx="1"/>
          </p:nvPr>
        </p:nvSpPr>
        <p:spPr/>
        <p:txBody>
          <a:bodyPr>
            <a:normAutofit/>
          </a:bodyPr>
          <a:lstStyle/>
          <a:p>
            <a:pPr marL="0" indent="0">
              <a:buClr>
                <a:schemeClr val="accent5">
                  <a:lumMod val="75000"/>
                </a:schemeClr>
              </a:buClr>
              <a:buSzPct val="100000"/>
              <a:buNone/>
            </a:pPr>
            <a:r>
              <a:rPr lang="en-US" sz="2000" dirty="0" smtClean="0"/>
              <a:t>1. </a:t>
            </a:r>
            <a:r>
              <a:rPr lang="en-US" sz="2000" dirty="0" smtClean="0"/>
              <a:t>The </a:t>
            </a:r>
            <a:r>
              <a:rPr lang="en-US" sz="2000" dirty="0"/>
              <a:t>exporter and the importer agree to conduct business on a letter of credit basis. The exporter sends a </a:t>
            </a:r>
            <a:r>
              <a:rPr lang="en-US" sz="2000" i="1" dirty="0"/>
              <a:t>pro forma</a:t>
            </a:r>
            <a:r>
              <a:rPr lang="en-US" sz="2000" dirty="0"/>
              <a:t> invoice to the </a:t>
            </a:r>
            <a:r>
              <a:rPr lang="en-US" sz="2000" dirty="0" smtClean="0"/>
              <a:t>importer.</a:t>
            </a:r>
          </a:p>
          <a:p>
            <a:pPr marL="0" indent="0">
              <a:buClr>
                <a:schemeClr val="accent5">
                  <a:lumMod val="75000"/>
                </a:schemeClr>
              </a:buClr>
              <a:buSzPct val="100000"/>
              <a:buNone/>
            </a:pPr>
            <a:r>
              <a:rPr lang="en-US" sz="2000" dirty="0" smtClean="0"/>
              <a:t>2. The </a:t>
            </a:r>
            <a:r>
              <a:rPr lang="en-US" sz="2000" dirty="0" smtClean="0"/>
              <a:t>importer asks his bank, called the issuing bank, to provide him a letter of credit, naming the exporter as the beneficiary.</a:t>
            </a:r>
          </a:p>
          <a:p>
            <a:pPr marL="0" indent="0">
              <a:buClr>
                <a:schemeClr val="accent5">
                  <a:lumMod val="75000"/>
                </a:schemeClr>
              </a:buClr>
              <a:buSzPct val="100000"/>
              <a:buNone/>
            </a:pPr>
            <a:r>
              <a:rPr lang="en-US" sz="2000" dirty="0" smtClean="0"/>
              <a:t>3. The </a:t>
            </a:r>
            <a:r>
              <a:rPr lang="en-US" sz="2000" dirty="0"/>
              <a:t>importer’s bank sends the letter of credit to the exporter’s bank, called the advising </a:t>
            </a:r>
            <a:r>
              <a:rPr lang="en-US" sz="2000" dirty="0" smtClean="0"/>
              <a:t>bank.</a:t>
            </a:r>
          </a:p>
          <a:p>
            <a:pPr marL="0" indent="0">
              <a:buClr>
                <a:schemeClr val="accent5">
                  <a:lumMod val="75000"/>
                </a:schemeClr>
              </a:buClr>
              <a:buSzPct val="100000"/>
              <a:buNone/>
            </a:pPr>
            <a:r>
              <a:rPr lang="en-US" sz="2000" dirty="0" smtClean="0"/>
              <a:t>4. The </a:t>
            </a:r>
            <a:r>
              <a:rPr lang="en-US" sz="2000" dirty="0"/>
              <a:t>exporter’s bank reviews (“advises”) the letter of </a:t>
            </a:r>
            <a:r>
              <a:rPr lang="en-US" sz="2000" dirty="0" smtClean="0"/>
              <a:t>  credit</a:t>
            </a:r>
            <a:r>
              <a:rPr lang="en-US" sz="2000" dirty="0"/>
              <a:t>, making sure that it is conform to the terms </a:t>
            </a:r>
            <a:r>
              <a:rPr lang="en-US" sz="2000" dirty="0" smtClean="0"/>
              <a:t>to      which </a:t>
            </a:r>
            <a:r>
              <a:rPr lang="en-US" sz="2000" dirty="0"/>
              <a:t>the exporter agreed.</a:t>
            </a:r>
          </a:p>
          <a:p>
            <a:endParaRPr lang="en-US" dirty="0"/>
          </a:p>
        </p:txBody>
      </p:sp>
    </p:spTree>
    <p:extLst>
      <p:ext uri="{BB962C8B-B14F-4D97-AF65-F5344CB8AC3E}">
        <p14:creationId xmlns:p14="http://schemas.microsoft.com/office/powerpoint/2010/main" val="374868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 (Issuance)</a:t>
            </a:r>
            <a:endParaRPr lang="en-US" dirty="0"/>
          </a:p>
        </p:txBody>
      </p:sp>
      <p:sp>
        <p:nvSpPr>
          <p:cNvPr id="4" name="Rounded Rectangle 3"/>
          <p:cNvSpPr/>
          <p:nvPr/>
        </p:nvSpPr>
        <p:spPr>
          <a:xfrm>
            <a:off x="1143000" y="16002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Exporter’s Bank - Advising Bank</a:t>
            </a:r>
            <a:endParaRPr lang="en-US" dirty="0">
              <a:solidFill>
                <a:srgbClr val="000000"/>
              </a:solidFill>
            </a:endParaRPr>
          </a:p>
        </p:txBody>
      </p:sp>
      <p:sp>
        <p:nvSpPr>
          <p:cNvPr id="5" name="Rounded Rectangle 4"/>
          <p:cNvSpPr/>
          <p:nvPr/>
        </p:nvSpPr>
        <p:spPr>
          <a:xfrm>
            <a:off x="1143000" y="48006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Exporter</a:t>
            </a:r>
            <a:endParaRPr lang="en-US" dirty="0">
              <a:solidFill>
                <a:srgbClr val="000000"/>
              </a:solidFill>
            </a:endParaRPr>
          </a:p>
        </p:txBody>
      </p:sp>
      <p:sp>
        <p:nvSpPr>
          <p:cNvPr id="6" name="Rounded Rectangle 5"/>
          <p:cNvSpPr/>
          <p:nvPr/>
        </p:nvSpPr>
        <p:spPr>
          <a:xfrm>
            <a:off x="5105400" y="16002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Importer’s Bank – </a:t>
            </a:r>
            <a:br>
              <a:rPr lang="en-US" dirty="0" smtClean="0">
                <a:solidFill>
                  <a:srgbClr val="000000"/>
                </a:solidFill>
              </a:rPr>
            </a:br>
            <a:r>
              <a:rPr lang="en-US" dirty="0" smtClean="0">
                <a:solidFill>
                  <a:srgbClr val="000000"/>
                </a:solidFill>
              </a:rPr>
              <a:t>Issuing Bank</a:t>
            </a:r>
            <a:endParaRPr lang="en-US" dirty="0">
              <a:solidFill>
                <a:srgbClr val="000000"/>
              </a:solidFill>
            </a:endParaRPr>
          </a:p>
        </p:txBody>
      </p:sp>
      <p:sp>
        <p:nvSpPr>
          <p:cNvPr id="7" name="Rounded Rectangle 6"/>
          <p:cNvSpPr/>
          <p:nvPr/>
        </p:nvSpPr>
        <p:spPr>
          <a:xfrm>
            <a:off x="5105400" y="48006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Importer</a:t>
            </a:r>
            <a:endParaRPr lang="en-US" dirty="0">
              <a:solidFill>
                <a:srgbClr val="000000"/>
              </a:solidFill>
            </a:endParaRPr>
          </a:p>
        </p:txBody>
      </p:sp>
      <p:sp>
        <p:nvSpPr>
          <p:cNvPr id="8" name="Left-Right Arrow 7"/>
          <p:cNvSpPr/>
          <p:nvPr/>
        </p:nvSpPr>
        <p:spPr>
          <a:xfrm>
            <a:off x="3733800" y="5257800"/>
            <a:ext cx="1295400" cy="457200"/>
          </a:xfrm>
          <a:prstGeom prst="leftRightArrow">
            <a:avLst>
              <a:gd name="adj1" fmla="val 50000"/>
              <a:gd name="adj2" fmla="val 50000"/>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smtClean="0">
                <a:solidFill>
                  <a:srgbClr val="000000"/>
                </a:solidFill>
              </a:rPr>
              <a:t>1</a:t>
            </a:r>
            <a:endParaRPr lang="en-US" sz="4000" dirty="0">
              <a:solidFill>
                <a:srgbClr val="000000"/>
              </a:solidFill>
            </a:endParaRPr>
          </a:p>
        </p:txBody>
      </p:sp>
      <p:sp>
        <p:nvSpPr>
          <p:cNvPr id="9" name="Right Arrow 8"/>
          <p:cNvSpPr/>
          <p:nvPr/>
        </p:nvSpPr>
        <p:spPr>
          <a:xfrm rot="16200000">
            <a:off x="5600700" y="3619500"/>
            <a:ext cx="1524000" cy="533400"/>
          </a:xfrm>
          <a:prstGeom prst="right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4000" dirty="0" smtClean="0">
                <a:solidFill>
                  <a:srgbClr val="000000"/>
                </a:solidFill>
              </a:rPr>
              <a:t>2</a:t>
            </a:r>
            <a:endParaRPr lang="en-US" sz="4000" dirty="0">
              <a:solidFill>
                <a:srgbClr val="000000"/>
              </a:solidFill>
            </a:endParaRPr>
          </a:p>
        </p:txBody>
      </p:sp>
      <p:sp>
        <p:nvSpPr>
          <p:cNvPr id="11" name="Right Arrow 10"/>
          <p:cNvSpPr/>
          <p:nvPr/>
        </p:nvSpPr>
        <p:spPr>
          <a:xfrm rot="5400000">
            <a:off x="1638300" y="3619500"/>
            <a:ext cx="1524000" cy="533400"/>
          </a:xfrm>
          <a:prstGeom prst="right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4000" dirty="0" smtClean="0">
                <a:solidFill>
                  <a:srgbClr val="000000"/>
                </a:solidFill>
              </a:rPr>
              <a:t>4</a:t>
            </a:r>
            <a:endParaRPr lang="en-US" sz="4000" dirty="0">
              <a:solidFill>
                <a:srgbClr val="000000"/>
              </a:solidFill>
            </a:endParaRPr>
          </a:p>
        </p:txBody>
      </p:sp>
      <p:sp>
        <p:nvSpPr>
          <p:cNvPr id="13" name="Left Arrow 12"/>
          <p:cNvSpPr/>
          <p:nvPr/>
        </p:nvSpPr>
        <p:spPr>
          <a:xfrm>
            <a:off x="3636818" y="2043684"/>
            <a:ext cx="1392382" cy="484632"/>
          </a:xfrm>
          <a:prstGeom prst="leftArrow">
            <a:avLst/>
          </a:prstGeom>
          <a:solidFill>
            <a:schemeClr val="accent1">
              <a:lumMod val="75000"/>
            </a:schemeClr>
          </a:solidFill>
          <a:ln>
            <a:solidFill>
              <a:schemeClr val="tx1">
                <a:lumMod val="20000"/>
                <a:lumOff val="80000"/>
              </a:schemeClr>
            </a:solidFill>
          </a:ln>
          <a:scene3d>
            <a:camera prst="orthographicFront"/>
            <a:lightRig rig="threePt" dir="t"/>
          </a:scene3d>
          <a:sp3d>
            <a:bevelT w="63500" h="254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rPr>
              <a:t>3</a:t>
            </a:r>
            <a:endParaRPr lang="en-US" sz="4000" dirty="0">
              <a:solidFill>
                <a:srgbClr val="000000"/>
              </a:solidFill>
            </a:endParaRPr>
          </a:p>
        </p:txBody>
      </p:sp>
    </p:spTree>
    <p:extLst>
      <p:ext uri="{BB962C8B-B14F-4D97-AF65-F5344CB8AC3E}">
        <p14:creationId xmlns:p14="http://schemas.microsoft.com/office/powerpoint/2010/main" val="3336125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 (Shipment)</a:t>
            </a:r>
            <a:endParaRPr lang="en-US" dirty="0"/>
          </a:p>
        </p:txBody>
      </p:sp>
      <p:sp>
        <p:nvSpPr>
          <p:cNvPr id="3" name="Content Placeholder 2"/>
          <p:cNvSpPr>
            <a:spLocks noGrp="1"/>
          </p:cNvSpPr>
          <p:nvPr>
            <p:ph idx="1"/>
          </p:nvPr>
        </p:nvSpPr>
        <p:spPr/>
        <p:txBody>
          <a:bodyPr>
            <a:normAutofit/>
          </a:bodyPr>
          <a:lstStyle/>
          <a:p>
            <a:pPr marL="0" indent="0">
              <a:buClr>
                <a:schemeClr val="accent5">
                  <a:lumMod val="75000"/>
                </a:schemeClr>
              </a:buClr>
              <a:buSzPct val="100000"/>
              <a:buNone/>
            </a:pPr>
            <a:r>
              <a:rPr lang="en-US" sz="2000" dirty="0" smtClean="0"/>
              <a:t>5. </a:t>
            </a:r>
            <a:r>
              <a:rPr lang="en-US" sz="2000" dirty="0" smtClean="0"/>
              <a:t>The </a:t>
            </a:r>
            <a:r>
              <a:rPr lang="en-US" sz="2000" dirty="0"/>
              <a:t>exporter ships the goods to the importer. By doing so, it collects some documents from the carrier (which documents depend on the Incoterm chosen), and sends all these documents (including invoice and so on) to the advising </a:t>
            </a:r>
            <a:r>
              <a:rPr lang="en-US" sz="2000" dirty="0" smtClean="0"/>
              <a:t>bank.</a:t>
            </a:r>
          </a:p>
          <a:p>
            <a:pPr marL="0" indent="0">
              <a:buClr>
                <a:schemeClr val="accent5">
                  <a:lumMod val="75000"/>
                </a:schemeClr>
              </a:buClr>
              <a:buSzPct val="100000"/>
              <a:buNone/>
            </a:pPr>
            <a:r>
              <a:rPr lang="en-US" sz="2000" dirty="0" smtClean="0"/>
              <a:t>6. The </a:t>
            </a:r>
            <a:r>
              <a:rPr lang="en-US" sz="2000" dirty="0"/>
              <a:t>advising bank checks the documents against the letter of credit, and then notifies the importer’s bank that all documents are in order. The exporter’s bank then sends the documents to the issuing </a:t>
            </a:r>
            <a:r>
              <a:rPr lang="en-US" sz="2000" dirty="0" smtClean="0"/>
              <a:t>bank.</a:t>
            </a:r>
          </a:p>
          <a:p>
            <a:pPr marL="0" indent="0">
              <a:buClr>
                <a:schemeClr val="accent5">
                  <a:lumMod val="75000"/>
                </a:schemeClr>
              </a:buClr>
              <a:buSzPct val="100000"/>
              <a:buNone/>
            </a:pPr>
            <a:r>
              <a:rPr lang="en-US" sz="2000" dirty="0" smtClean="0"/>
              <a:t>7. The </a:t>
            </a:r>
            <a:r>
              <a:rPr lang="en-US" sz="2000" dirty="0"/>
              <a:t>issuing bank sends the documents to the importer.</a:t>
            </a:r>
          </a:p>
        </p:txBody>
      </p:sp>
    </p:spTree>
    <p:extLst>
      <p:ext uri="{BB962C8B-B14F-4D97-AF65-F5344CB8AC3E}">
        <p14:creationId xmlns:p14="http://schemas.microsoft.com/office/powerpoint/2010/main" val="160684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 (Shipment)</a:t>
            </a:r>
            <a:endParaRPr lang="en-US" dirty="0"/>
          </a:p>
        </p:txBody>
      </p:sp>
      <p:sp>
        <p:nvSpPr>
          <p:cNvPr id="4" name="Rounded Rectangle 3"/>
          <p:cNvSpPr/>
          <p:nvPr/>
        </p:nvSpPr>
        <p:spPr>
          <a:xfrm>
            <a:off x="1143000" y="16002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Exporter’s Bank - Advising Bank</a:t>
            </a:r>
            <a:endParaRPr lang="en-US" dirty="0">
              <a:solidFill>
                <a:srgbClr val="000000"/>
              </a:solidFill>
            </a:endParaRPr>
          </a:p>
        </p:txBody>
      </p:sp>
      <p:sp>
        <p:nvSpPr>
          <p:cNvPr id="5" name="Rounded Rectangle 4"/>
          <p:cNvSpPr/>
          <p:nvPr/>
        </p:nvSpPr>
        <p:spPr>
          <a:xfrm>
            <a:off x="1143000" y="48006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Exporter</a:t>
            </a:r>
            <a:endParaRPr lang="en-US" dirty="0">
              <a:solidFill>
                <a:srgbClr val="000000"/>
              </a:solidFill>
            </a:endParaRPr>
          </a:p>
        </p:txBody>
      </p:sp>
      <p:sp>
        <p:nvSpPr>
          <p:cNvPr id="6" name="Rounded Rectangle 5"/>
          <p:cNvSpPr/>
          <p:nvPr/>
        </p:nvSpPr>
        <p:spPr>
          <a:xfrm>
            <a:off x="5105400" y="16002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Importer’s Bank – </a:t>
            </a:r>
            <a:br>
              <a:rPr lang="en-US" dirty="0" smtClean="0">
                <a:solidFill>
                  <a:srgbClr val="000000"/>
                </a:solidFill>
              </a:rPr>
            </a:br>
            <a:r>
              <a:rPr lang="en-US" dirty="0" smtClean="0">
                <a:solidFill>
                  <a:srgbClr val="000000"/>
                </a:solidFill>
              </a:rPr>
              <a:t>Issuing Bank</a:t>
            </a:r>
            <a:endParaRPr lang="en-US" dirty="0">
              <a:solidFill>
                <a:srgbClr val="000000"/>
              </a:solidFill>
            </a:endParaRPr>
          </a:p>
        </p:txBody>
      </p:sp>
      <p:sp>
        <p:nvSpPr>
          <p:cNvPr id="7" name="Rounded Rectangle 6"/>
          <p:cNvSpPr/>
          <p:nvPr/>
        </p:nvSpPr>
        <p:spPr>
          <a:xfrm>
            <a:off x="5105400" y="48006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Importer</a:t>
            </a:r>
            <a:endParaRPr lang="en-US" dirty="0">
              <a:solidFill>
                <a:srgbClr val="000000"/>
              </a:solidFill>
            </a:endParaRPr>
          </a:p>
        </p:txBody>
      </p:sp>
      <p:sp>
        <p:nvSpPr>
          <p:cNvPr id="12" name="Bent Arrow 11"/>
          <p:cNvSpPr/>
          <p:nvPr/>
        </p:nvSpPr>
        <p:spPr>
          <a:xfrm rot="2305022">
            <a:off x="3757148" y="3996070"/>
            <a:ext cx="1401105" cy="1299075"/>
          </a:xfrm>
          <a:prstGeom prst="bentArrow">
            <a:avLst>
              <a:gd name="adj1" fmla="val 20998"/>
              <a:gd name="adj2" fmla="val 25000"/>
              <a:gd name="adj3" fmla="val 25000"/>
              <a:gd name="adj4" fmla="val 43750"/>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 name="Bent Arrow 13"/>
          <p:cNvSpPr/>
          <p:nvPr/>
        </p:nvSpPr>
        <p:spPr>
          <a:xfrm rot="2411903" flipH="1">
            <a:off x="2445598" y="3335575"/>
            <a:ext cx="1783074" cy="1147027"/>
          </a:xfrm>
          <a:prstGeom prst="bentArrow">
            <a:avLst>
              <a:gd name="adj1" fmla="val 21489"/>
              <a:gd name="adj2" fmla="val 25585"/>
              <a:gd name="adj3" fmla="val 25000"/>
              <a:gd name="adj4" fmla="val 43750"/>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5" name="Right Arrow 14"/>
          <p:cNvSpPr/>
          <p:nvPr/>
        </p:nvSpPr>
        <p:spPr>
          <a:xfrm>
            <a:off x="3733800" y="1981200"/>
            <a:ext cx="1219200" cy="457200"/>
          </a:xfrm>
          <a:prstGeom prst="right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smtClean="0">
                <a:solidFill>
                  <a:srgbClr val="000000"/>
                </a:solidFill>
              </a:rPr>
              <a:t>6</a:t>
            </a:r>
            <a:endParaRPr lang="en-US" sz="4000" dirty="0">
              <a:solidFill>
                <a:srgbClr val="000000"/>
              </a:solidFill>
            </a:endParaRPr>
          </a:p>
        </p:txBody>
      </p:sp>
      <p:sp>
        <p:nvSpPr>
          <p:cNvPr id="16" name="Right Arrow 15"/>
          <p:cNvSpPr/>
          <p:nvPr/>
        </p:nvSpPr>
        <p:spPr>
          <a:xfrm rot="5400000">
            <a:off x="5600700" y="3619500"/>
            <a:ext cx="1524000" cy="533400"/>
          </a:xfrm>
          <a:prstGeom prst="right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4000" dirty="0" smtClean="0">
                <a:solidFill>
                  <a:srgbClr val="000000"/>
                </a:solidFill>
              </a:rPr>
              <a:t>7</a:t>
            </a:r>
            <a:endParaRPr lang="en-US" sz="4000" dirty="0">
              <a:solidFill>
                <a:srgbClr val="000000"/>
              </a:solidFill>
            </a:endParaRPr>
          </a:p>
        </p:txBody>
      </p:sp>
      <p:sp>
        <p:nvSpPr>
          <p:cNvPr id="3" name="TextBox 2"/>
          <p:cNvSpPr txBox="1"/>
          <p:nvPr/>
        </p:nvSpPr>
        <p:spPr>
          <a:xfrm>
            <a:off x="3816110" y="3886200"/>
            <a:ext cx="470000" cy="707886"/>
          </a:xfrm>
          <a:prstGeom prst="rect">
            <a:avLst/>
          </a:prstGeom>
          <a:noFill/>
        </p:spPr>
        <p:txBody>
          <a:bodyPr wrap="none" rtlCol="0">
            <a:spAutoFit/>
          </a:bodyPr>
          <a:lstStyle/>
          <a:p>
            <a:r>
              <a:rPr lang="en-US" sz="4000" dirty="0" smtClean="0">
                <a:solidFill>
                  <a:srgbClr val="000000"/>
                </a:solidFill>
              </a:rPr>
              <a:t>5</a:t>
            </a:r>
            <a:endParaRPr lang="en-US" sz="4000" dirty="0">
              <a:solidFill>
                <a:srgbClr val="000000"/>
              </a:solidFill>
            </a:endParaRPr>
          </a:p>
        </p:txBody>
      </p:sp>
      <p:sp>
        <p:nvSpPr>
          <p:cNvPr id="8" name="TextBox 7"/>
          <p:cNvSpPr txBox="1"/>
          <p:nvPr/>
        </p:nvSpPr>
        <p:spPr>
          <a:xfrm>
            <a:off x="2928771" y="3539756"/>
            <a:ext cx="1351652" cy="369332"/>
          </a:xfrm>
          <a:prstGeom prst="rect">
            <a:avLst/>
          </a:prstGeom>
          <a:noFill/>
          <a:ln>
            <a:solidFill>
              <a:srgbClr val="FFFFFF"/>
            </a:solidFill>
          </a:ln>
        </p:spPr>
        <p:txBody>
          <a:bodyPr wrap="none" rtlCol="0">
            <a:spAutoFit/>
          </a:bodyPr>
          <a:lstStyle/>
          <a:p>
            <a:r>
              <a:rPr lang="en-US" dirty="0" smtClean="0">
                <a:solidFill>
                  <a:srgbClr val="FFFFFF"/>
                </a:solidFill>
              </a:rPr>
              <a:t>Documents</a:t>
            </a:r>
            <a:endParaRPr lang="en-US" dirty="0">
              <a:solidFill>
                <a:srgbClr val="FFFFFF"/>
              </a:solidFill>
            </a:endParaRPr>
          </a:p>
        </p:txBody>
      </p:sp>
      <p:sp>
        <p:nvSpPr>
          <p:cNvPr id="13" name="TextBox 12"/>
          <p:cNvSpPr txBox="1"/>
          <p:nvPr/>
        </p:nvSpPr>
        <p:spPr>
          <a:xfrm>
            <a:off x="4280423" y="4101462"/>
            <a:ext cx="864339" cy="369332"/>
          </a:xfrm>
          <a:prstGeom prst="rect">
            <a:avLst/>
          </a:prstGeom>
          <a:noFill/>
          <a:ln>
            <a:solidFill>
              <a:srgbClr val="FFFFFF"/>
            </a:solidFill>
          </a:ln>
        </p:spPr>
        <p:txBody>
          <a:bodyPr wrap="none" rtlCol="0">
            <a:spAutoFit/>
          </a:bodyPr>
          <a:lstStyle/>
          <a:p>
            <a:r>
              <a:rPr lang="en-US" dirty="0" smtClean="0">
                <a:solidFill>
                  <a:srgbClr val="FFFFFF"/>
                </a:solidFill>
              </a:rPr>
              <a:t>Goods</a:t>
            </a:r>
            <a:endParaRPr lang="en-US" dirty="0">
              <a:solidFill>
                <a:srgbClr val="FFFFFF"/>
              </a:solidFill>
            </a:endParaRPr>
          </a:p>
        </p:txBody>
      </p:sp>
    </p:spTree>
    <p:extLst>
      <p:ext uri="{BB962C8B-B14F-4D97-AF65-F5344CB8AC3E}">
        <p14:creationId xmlns:p14="http://schemas.microsoft.com/office/powerpoint/2010/main" val="2483947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 (Shipment)</a:t>
            </a:r>
            <a:br>
              <a:rPr lang="en-US" dirty="0" smtClean="0"/>
            </a:br>
            <a:endParaRPr lang="en-US" sz="2400" dirty="0"/>
          </a:p>
        </p:txBody>
      </p:sp>
      <p:sp>
        <p:nvSpPr>
          <p:cNvPr id="3" name="Content Placeholder 2"/>
          <p:cNvSpPr>
            <a:spLocks noGrp="1"/>
          </p:cNvSpPr>
          <p:nvPr>
            <p:ph idx="1"/>
          </p:nvPr>
        </p:nvSpPr>
        <p:spPr>
          <a:xfrm>
            <a:off x="498474" y="1981200"/>
            <a:ext cx="7335341" cy="4144963"/>
          </a:xfrm>
        </p:spPr>
        <p:txBody>
          <a:bodyPr/>
          <a:lstStyle/>
          <a:p>
            <a:r>
              <a:rPr lang="en-US" sz="2000" dirty="0"/>
              <a:t>Discrepancies &amp; </a:t>
            </a:r>
            <a:r>
              <a:rPr lang="en-US" sz="2000" dirty="0" smtClean="0"/>
              <a:t>Amendments</a:t>
            </a:r>
            <a:endParaRPr lang="en-US" sz="2000" dirty="0"/>
          </a:p>
          <a:p>
            <a:pPr marL="228600" lvl="1" indent="0">
              <a:buNone/>
            </a:pPr>
            <a:r>
              <a:rPr lang="en-US" dirty="0" smtClean="0"/>
              <a:t>When </a:t>
            </a:r>
            <a:r>
              <a:rPr lang="en-US" dirty="0"/>
              <a:t>the advising bank checks the documents against the letter of credit, and notices that there are differences (called discrepancies) between the documents submitted by the exporter and the documents requested by the letter of credit, it asks the issuing bank to amend the letter of </a:t>
            </a:r>
            <a:r>
              <a:rPr lang="en-US" dirty="0" smtClean="0"/>
              <a:t>credit.</a:t>
            </a:r>
          </a:p>
          <a:p>
            <a:pPr marL="228600" lvl="1" indent="0">
              <a:buNone/>
            </a:pPr>
            <a:r>
              <a:rPr lang="en-US" dirty="0" smtClean="0"/>
              <a:t>It </a:t>
            </a:r>
            <a:r>
              <a:rPr lang="en-US" dirty="0"/>
              <a:t>is only after the letter of credit has been amended (with the agreement of all parties) that the advising bank forwards the documents to the issuing bank.</a:t>
            </a:r>
          </a:p>
          <a:p>
            <a:pPr marL="0" indent="0">
              <a:buNone/>
            </a:pPr>
            <a:endParaRPr lang="en-US" sz="2000" dirty="0"/>
          </a:p>
          <a:p>
            <a:pPr marL="0" indent="0">
              <a:buNone/>
            </a:pPr>
            <a:r>
              <a:rPr lang="en-US" sz="2000" dirty="0" smtClean="0"/>
              <a:t>About </a:t>
            </a:r>
            <a:r>
              <a:rPr lang="en-US" sz="2000" dirty="0"/>
              <a:t>50 percent of all letters of credit transactions necessitate an amendment.</a:t>
            </a:r>
          </a:p>
          <a:p>
            <a:pPr marL="0" indent="0">
              <a:buNone/>
            </a:pPr>
            <a:endParaRPr lang="en-US" dirty="0"/>
          </a:p>
        </p:txBody>
      </p:sp>
    </p:spTree>
    <p:extLst>
      <p:ext uri="{BB962C8B-B14F-4D97-AF65-F5344CB8AC3E}">
        <p14:creationId xmlns:p14="http://schemas.microsoft.com/office/powerpoint/2010/main" val="755973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 (Payment)</a:t>
            </a:r>
            <a:endParaRPr lang="en-US" dirty="0"/>
          </a:p>
        </p:txBody>
      </p:sp>
      <p:sp>
        <p:nvSpPr>
          <p:cNvPr id="3" name="Content Placeholder 2"/>
          <p:cNvSpPr>
            <a:spLocks noGrp="1"/>
          </p:cNvSpPr>
          <p:nvPr>
            <p:ph idx="1"/>
          </p:nvPr>
        </p:nvSpPr>
        <p:spPr/>
        <p:txBody>
          <a:bodyPr>
            <a:normAutofit/>
          </a:bodyPr>
          <a:lstStyle/>
          <a:p>
            <a:pPr marL="0" indent="0">
              <a:buClr>
                <a:schemeClr val="accent5">
                  <a:lumMod val="75000"/>
                </a:schemeClr>
              </a:buClr>
              <a:buSzPct val="100000"/>
              <a:buNone/>
            </a:pPr>
            <a:r>
              <a:rPr lang="en-US" sz="2000" dirty="0" smtClean="0"/>
              <a:t>8. </a:t>
            </a:r>
            <a:r>
              <a:rPr lang="en-US" sz="2000" dirty="0" smtClean="0"/>
              <a:t>After </a:t>
            </a:r>
            <a:r>
              <a:rPr lang="en-US" sz="2000" dirty="0"/>
              <a:t>receiving the documents, the importer pays the importer’s bank</a:t>
            </a:r>
            <a:r>
              <a:rPr lang="en-US" sz="2000" dirty="0" smtClean="0"/>
              <a:t>. </a:t>
            </a:r>
          </a:p>
          <a:p>
            <a:pPr marL="0" indent="0">
              <a:buClr>
                <a:schemeClr val="accent5">
                  <a:lumMod val="75000"/>
                </a:schemeClr>
              </a:buClr>
              <a:buSzPct val="100000"/>
              <a:buNone/>
            </a:pPr>
            <a:r>
              <a:rPr lang="en-US" sz="2000" dirty="0" smtClean="0"/>
              <a:t>9. The </a:t>
            </a:r>
            <a:r>
              <a:rPr lang="en-US" sz="2000" dirty="0"/>
              <a:t>importer’s bank transfers the funds to the exporter’s bank</a:t>
            </a:r>
            <a:r>
              <a:rPr lang="en-US" sz="2000" dirty="0" smtClean="0"/>
              <a:t>. </a:t>
            </a:r>
          </a:p>
          <a:p>
            <a:pPr marL="0" indent="0">
              <a:buClr>
                <a:schemeClr val="accent5">
                  <a:lumMod val="75000"/>
                </a:schemeClr>
              </a:buClr>
              <a:buSzPct val="100000"/>
              <a:buNone/>
            </a:pPr>
            <a:r>
              <a:rPr lang="en-US" sz="2000" dirty="0" smtClean="0"/>
              <a:t>10. The </a:t>
            </a:r>
            <a:r>
              <a:rPr lang="en-US" sz="2000" dirty="0"/>
              <a:t>exporter’s bank pays the exporter.</a:t>
            </a:r>
          </a:p>
        </p:txBody>
      </p:sp>
    </p:spTree>
    <p:extLst>
      <p:ext uri="{BB962C8B-B14F-4D97-AF65-F5344CB8AC3E}">
        <p14:creationId xmlns:p14="http://schemas.microsoft.com/office/powerpoint/2010/main" val="1042469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 (Payment)</a:t>
            </a:r>
            <a:endParaRPr lang="en-US" dirty="0"/>
          </a:p>
        </p:txBody>
      </p:sp>
      <p:sp>
        <p:nvSpPr>
          <p:cNvPr id="4" name="Rounded Rectangle 3"/>
          <p:cNvSpPr/>
          <p:nvPr/>
        </p:nvSpPr>
        <p:spPr>
          <a:xfrm>
            <a:off x="1143000" y="16002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Exporter’s Bank - Advising Bank</a:t>
            </a:r>
            <a:endParaRPr lang="en-US" dirty="0">
              <a:solidFill>
                <a:srgbClr val="000000"/>
              </a:solidFill>
            </a:endParaRPr>
          </a:p>
        </p:txBody>
      </p:sp>
      <p:sp>
        <p:nvSpPr>
          <p:cNvPr id="5" name="Rounded Rectangle 4"/>
          <p:cNvSpPr/>
          <p:nvPr/>
        </p:nvSpPr>
        <p:spPr>
          <a:xfrm>
            <a:off x="1143000" y="48006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Exporter</a:t>
            </a:r>
            <a:endParaRPr lang="en-US" dirty="0">
              <a:solidFill>
                <a:srgbClr val="000000"/>
              </a:solidFill>
            </a:endParaRPr>
          </a:p>
        </p:txBody>
      </p:sp>
      <p:sp>
        <p:nvSpPr>
          <p:cNvPr id="6" name="Rounded Rectangle 5"/>
          <p:cNvSpPr/>
          <p:nvPr/>
        </p:nvSpPr>
        <p:spPr>
          <a:xfrm>
            <a:off x="5105400" y="16002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Importer’s Bank – </a:t>
            </a:r>
            <a:br>
              <a:rPr lang="en-US" dirty="0" smtClean="0">
                <a:solidFill>
                  <a:srgbClr val="000000"/>
                </a:solidFill>
              </a:rPr>
            </a:br>
            <a:r>
              <a:rPr lang="en-US" dirty="0" smtClean="0">
                <a:solidFill>
                  <a:srgbClr val="000000"/>
                </a:solidFill>
              </a:rPr>
              <a:t>Issuing Bank</a:t>
            </a:r>
            <a:endParaRPr lang="en-US" dirty="0">
              <a:solidFill>
                <a:srgbClr val="000000"/>
              </a:solidFill>
            </a:endParaRPr>
          </a:p>
        </p:txBody>
      </p:sp>
      <p:sp>
        <p:nvSpPr>
          <p:cNvPr id="7" name="Rounded Rectangle 6"/>
          <p:cNvSpPr/>
          <p:nvPr/>
        </p:nvSpPr>
        <p:spPr>
          <a:xfrm>
            <a:off x="5105400" y="48006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Importer</a:t>
            </a:r>
            <a:endParaRPr lang="en-US" dirty="0">
              <a:solidFill>
                <a:srgbClr val="000000"/>
              </a:solidFill>
            </a:endParaRPr>
          </a:p>
        </p:txBody>
      </p:sp>
      <p:sp>
        <p:nvSpPr>
          <p:cNvPr id="13" name="Right Arrow 12"/>
          <p:cNvSpPr/>
          <p:nvPr/>
        </p:nvSpPr>
        <p:spPr>
          <a:xfrm rot="16200000">
            <a:off x="5600700" y="3619500"/>
            <a:ext cx="1524000" cy="533400"/>
          </a:xfrm>
          <a:prstGeom prst="right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4000" dirty="0" smtClean="0">
                <a:solidFill>
                  <a:srgbClr val="000000"/>
                </a:solidFill>
              </a:rPr>
              <a:t>8</a:t>
            </a:r>
            <a:endParaRPr lang="en-US" sz="4000" dirty="0">
              <a:solidFill>
                <a:srgbClr val="000000"/>
              </a:solidFill>
            </a:endParaRPr>
          </a:p>
        </p:txBody>
      </p:sp>
      <p:sp>
        <p:nvSpPr>
          <p:cNvPr id="17" name="Left Arrow 16"/>
          <p:cNvSpPr/>
          <p:nvPr/>
        </p:nvSpPr>
        <p:spPr>
          <a:xfrm>
            <a:off x="3636818" y="2043684"/>
            <a:ext cx="1392382" cy="484632"/>
          </a:xfrm>
          <a:prstGeom prst="leftArrow">
            <a:avLst/>
          </a:prstGeom>
          <a:solidFill>
            <a:schemeClr val="accent1">
              <a:lumMod val="75000"/>
            </a:schemeClr>
          </a:solidFill>
          <a:ln>
            <a:solidFill>
              <a:schemeClr val="tx1">
                <a:lumMod val="20000"/>
                <a:lumOff val="80000"/>
              </a:schemeClr>
            </a:solidFill>
          </a:ln>
          <a:scene3d>
            <a:camera prst="orthographicFront"/>
            <a:lightRig rig="threePt" dir="t"/>
          </a:scene3d>
          <a:sp3d>
            <a:bevelT w="63500" h="254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rPr>
              <a:t>9</a:t>
            </a:r>
            <a:endParaRPr lang="en-US" sz="4000" dirty="0">
              <a:solidFill>
                <a:srgbClr val="000000"/>
              </a:solidFill>
            </a:endParaRPr>
          </a:p>
        </p:txBody>
      </p:sp>
      <p:sp>
        <p:nvSpPr>
          <p:cNvPr id="18" name="Right Arrow 17"/>
          <p:cNvSpPr/>
          <p:nvPr/>
        </p:nvSpPr>
        <p:spPr>
          <a:xfrm rot="5400000">
            <a:off x="1638300" y="3619500"/>
            <a:ext cx="1524000" cy="533400"/>
          </a:xfrm>
          <a:prstGeom prst="right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vert="vert270" wrap="none" anchor="ctr"/>
          <a:lstStyle/>
          <a:p>
            <a:pPr algn="ctr">
              <a:defRPr/>
            </a:pPr>
            <a:r>
              <a:rPr lang="en-US" sz="4000" dirty="0" smtClean="0">
                <a:solidFill>
                  <a:srgbClr val="000000"/>
                </a:solidFill>
              </a:rPr>
              <a:t>10</a:t>
            </a:r>
            <a:endParaRPr lang="en-US" sz="4000" dirty="0">
              <a:solidFill>
                <a:srgbClr val="000000"/>
              </a:solidFill>
            </a:endParaRPr>
          </a:p>
        </p:txBody>
      </p:sp>
    </p:spTree>
    <p:extLst>
      <p:ext uri="{BB962C8B-B14F-4D97-AF65-F5344CB8AC3E}">
        <p14:creationId xmlns:p14="http://schemas.microsoft.com/office/powerpoint/2010/main" val="2716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International Terms of Payment</a:t>
            </a:r>
            <a:endParaRPr lang="en-US" dirty="0"/>
          </a:p>
        </p:txBody>
      </p:sp>
      <p:sp>
        <p:nvSpPr>
          <p:cNvPr id="17" name="Content Placeholder 16"/>
          <p:cNvSpPr>
            <a:spLocks noGrp="1"/>
          </p:cNvSpPr>
          <p:nvPr>
            <p:ph idx="1"/>
          </p:nvPr>
        </p:nvSpPr>
        <p:spPr/>
        <p:txBody>
          <a:bodyPr/>
          <a:lstStyle/>
          <a:p>
            <a:r>
              <a:rPr lang="en-US" dirty="0"/>
              <a:t>Characteristics of International Payments</a:t>
            </a:r>
          </a:p>
          <a:p>
            <a:r>
              <a:rPr lang="en-US" dirty="0"/>
              <a:t>Risks in International Trade</a:t>
            </a:r>
          </a:p>
          <a:p>
            <a:r>
              <a:rPr lang="en-US" dirty="0"/>
              <a:t>Different Methods of Payment</a:t>
            </a:r>
          </a:p>
          <a:p>
            <a:r>
              <a:rPr lang="en-US" dirty="0"/>
              <a:t>Methods of Payment as a Marketing Tool</a:t>
            </a:r>
          </a:p>
          <a:p>
            <a:endParaRPr lang="en-US" dirty="0">
              <a:latin typeface="Lucida Bright"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16" name="Bent Arrow 15"/>
          <p:cNvSpPr/>
          <p:nvPr/>
        </p:nvSpPr>
        <p:spPr>
          <a:xfrm rot="2305022">
            <a:off x="3757148" y="3996070"/>
            <a:ext cx="1401105" cy="1299075"/>
          </a:xfrm>
          <a:prstGeom prst="bentArrow">
            <a:avLst>
              <a:gd name="adj1" fmla="val 20998"/>
              <a:gd name="adj2" fmla="val 25000"/>
              <a:gd name="adj3" fmla="val 25000"/>
              <a:gd name="adj4" fmla="val 43750"/>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 name="Title 1"/>
          <p:cNvSpPr>
            <a:spLocks noGrp="1"/>
          </p:cNvSpPr>
          <p:nvPr>
            <p:ph type="title"/>
          </p:nvPr>
        </p:nvSpPr>
        <p:spPr/>
        <p:txBody>
          <a:bodyPr/>
          <a:lstStyle/>
          <a:p>
            <a:r>
              <a:rPr lang="en-US" dirty="0" smtClean="0"/>
              <a:t>Letter of Credit (Entire Process)</a:t>
            </a:r>
            <a:endParaRPr lang="en-US" dirty="0"/>
          </a:p>
        </p:txBody>
      </p:sp>
      <p:sp>
        <p:nvSpPr>
          <p:cNvPr id="4" name="Rounded Rectangle 3"/>
          <p:cNvSpPr/>
          <p:nvPr/>
        </p:nvSpPr>
        <p:spPr>
          <a:xfrm>
            <a:off x="1143000" y="16002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Exporter’s Bank - Advising Bank</a:t>
            </a:r>
            <a:endParaRPr lang="en-US" dirty="0">
              <a:solidFill>
                <a:srgbClr val="000000"/>
              </a:solidFill>
            </a:endParaRPr>
          </a:p>
        </p:txBody>
      </p:sp>
      <p:sp>
        <p:nvSpPr>
          <p:cNvPr id="5" name="Rounded Rectangle 4"/>
          <p:cNvSpPr/>
          <p:nvPr/>
        </p:nvSpPr>
        <p:spPr>
          <a:xfrm>
            <a:off x="1143000" y="48006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Exporter</a:t>
            </a:r>
            <a:endParaRPr lang="en-US" dirty="0">
              <a:solidFill>
                <a:srgbClr val="000000"/>
              </a:solidFill>
            </a:endParaRPr>
          </a:p>
        </p:txBody>
      </p:sp>
      <p:sp>
        <p:nvSpPr>
          <p:cNvPr id="6" name="Rounded Rectangle 5"/>
          <p:cNvSpPr/>
          <p:nvPr/>
        </p:nvSpPr>
        <p:spPr>
          <a:xfrm>
            <a:off x="5105400" y="16002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Importer’s Bank – </a:t>
            </a:r>
            <a:br>
              <a:rPr lang="en-US" dirty="0" smtClean="0">
                <a:solidFill>
                  <a:srgbClr val="000000"/>
                </a:solidFill>
              </a:rPr>
            </a:br>
            <a:r>
              <a:rPr lang="en-US" dirty="0" smtClean="0">
                <a:solidFill>
                  <a:srgbClr val="000000"/>
                </a:solidFill>
              </a:rPr>
              <a:t>Issuing Bank</a:t>
            </a:r>
            <a:endParaRPr lang="en-US" dirty="0">
              <a:solidFill>
                <a:srgbClr val="000000"/>
              </a:solidFill>
            </a:endParaRPr>
          </a:p>
        </p:txBody>
      </p:sp>
      <p:sp>
        <p:nvSpPr>
          <p:cNvPr id="7" name="Rounded Rectangle 6"/>
          <p:cNvSpPr/>
          <p:nvPr/>
        </p:nvSpPr>
        <p:spPr>
          <a:xfrm>
            <a:off x="5105400" y="48006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Importer</a:t>
            </a:r>
            <a:endParaRPr lang="en-US" dirty="0">
              <a:solidFill>
                <a:srgbClr val="000000"/>
              </a:solidFill>
            </a:endParaRPr>
          </a:p>
        </p:txBody>
      </p:sp>
      <p:sp>
        <p:nvSpPr>
          <p:cNvPr id="13" name="Right Arrow 12"/>
          <p:cNvSpPr/>
          <p:nvPr/>
        </p:nvSpPr>
        <p:spPr>
          <a:xfrm rot="16200000">
            <a:off x="6243281" y="3609263"/>
            <a:ext cx="1610437" cy="533400"/>
          </a:xfrm>
          <a:prstGeom prst="right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4000" dirty="0">
                <a:solidFill>
                  <a:srgbClr val="000000"/>
                </a:solidFill>
              </a:rPr>
              <a:t>2</a:t>
            </a:r>
          </a:p>
        </p:txBody>
      </p:sp>
      <p:sp>
        <p:nvSpPr>
          <p:cNvPr id="17" name="Left Arrow 16"/>
          <p:cNvSpPr/>
          <p:nvPr/>
        </p:nvSpPr>
        <p:spPr>
          <a:xfrm>
            <a:off x="3636818" y="2043684"/>
            <a:ext cx="1392382" cy="484632"/>
          </a:xfrm>
          <a:prstGeom prst="leftArrow">
            <a:avLst/>
          </a:prstGeom>
          <a:solidFill>
            <a:schemeClr val="accent1">
              <a:lumMod val="75000"/>
            </a:schemeClr>
          </a:solidFill>
          <a:ln>
            <a:solidFill>
              <a:schemeClr val="tx1">
                <a:lumMod val="20000"/>
                <a:lumOff val="80000"/>
              </a:schemeClr>
            </a:solidFill>
          </a:ln>
          <a:scene3d>
            <a:camera prst="orthographicFront"/>
            <a:lightRig rig="threePt" dir="t"/>
          </a:scene3d>
          <a:sp3d>
            <a:bevelT w="63500" h="254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rPr>
              <a:t>9</a:t>
            </a:r>
            <a:endParaRPr lang="en-US" sz="4000" dirty="0">
              <a:solidFill>
                <a:srgbClr val="000000"/>
              </a:solidFill>
            </a:endParaRPr>
          </a:p>
        </p:txBody>
      </p:sp>
      <p:sp>
        <p:nvSpPr>
          <p:cNvPr id="18" name="Right Arrow 17"/>
          <p:cNvSpPr/>
          <p:nvPr/>
        </p:nvSpPr>
        <p:spPr>
          <a:xfrm rot="5400000">
            <a:off x="1485900" y="3619500"/>
            <a:ext cx="1828800" cy="533400"/>
          </a:xfrm>
          <a:prstGeom prst="right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vert="vert270" wrap="none" anchor="ctr"/>
          <a:lstStyle/>
          <a:p>
            <a:pPr algn="ctr">
              <a:defRPr/>
            </a:pPr>
            <a:r>
              <a:rPr lang="en-US" sz="4000" dirty="0" smtClean="0">
                <a:solidFill>
                  <a:srgbClr val="000000"/>
                </a:solidFill>
              </a:rPr>
              <a:t>10</a:t>
            </a:r>
            <a:endParaRPr lang="en-US" sz="4000" dirty="0">
              <a:solidFill>
                <a:srgbClr val="000000"/>
              </a:solidFill>
            </a:endParaRPr>
          </a:p>
        </p:txBody>
      </p:sp>
      <p:sp>
        <p:nvSpPr>
          <p:cNvPr id="10" name="Right Arrow 9"/>
          <p:cNvSpPr/>
          <p:nvPr/>
        </p:nvSpPr>
        <p:spPr>
          <a:xfrm rot="16200000">
            <a:off x="5709882" y="3609264"/>
            <a:ext cx="1610436" cy="533400"/>
          </a:xfrm>
          <a:prstGeom prst="right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4000" dirty="0" smtClean="0">
                <a:solidFill>
                  <a:srgbClr val="000000"/>
                </a:solidFill>
              </a:rPr>
              <a:t>8</a:t>
            </a:r>
            <a:endParaRPr lang="en-US" sz="4000" dirty="0">
              <a:solidFill>
                <a:srgbClr val="000000"/>
              </a:solidFill>
            </a:endParaRPr>
          </a:p>
        </p:txBody>
      </p:sp>
      <p:sp>
        <p:nvSpPr>
          <p:cNvPr id="11" name="Left-Right Arrow 10"/>
          <p:cNvSpPr/>
          <p:nvPr/>
        </p:nvSpPr>
        <p:spPr>
          <a:xfrm>
            <a:off x="3733800" y="5257800"/>
            <a:ext cx="1295400" cy="457200"/>
          </a:xfrm>
          <a:prstGeom prst="leftRightArrow">
            <a:avLst>
              <a:gd name="adj1" fmla="val 50000"/>
              <a:gd name="adj2" fmla="val 50000"/>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smtClean="0">
                <a:solidFill>
                  <a:srgbClr val="000000"/>
                </a:solidFill>
              </a:rPr>
              <a:t>1</a:t>
            </a:r>
            <a:endParaRPr lang="en-US" sz="4000" dirty="0">
              <a:solidFill>
                <a:srgbClr val="000000"/>
              </a:solidFill>
            </a:endParaRPr>
          </a:p>
        </p:txBody>
      </p:sp>
      <p:sp>
        <p:nvSpPr>
          <p:cNvPr id="12" name="Left Arrow 11"/>
          <p:cNvSpPr/>
          <p:nvPr/>
        </p:nvSpPr>
        <p:spPr>
          <a:xfrm>
            <a:off x="3636818" y="1600200"/>
            <a:ext cx="1392382" cy="484632"/>
          </a:xfrm>
          <a:prstGeom prst="leftArrow">
            <a:avLst/>
          </a:prstGeom>
          <a:solidFill>
            <a:schemeClr val="accent1">
              <a:lumMod val="75000"/>
            </a:schemeClr>
          </a:solidFill>
          <a:ln>
            <a:solidFill>
              <a:schemeClr val="tx1">
                <a:lumMod val="20000"/>
                <a:lumOff val="80000"/>
              </a:schemeClr>
            </a:solidFill>
          </a:ln>
          <a:scene3d>
            <a:camera prst="orthographicFront"/>
            <a:lightRig rig="threePt" dir="t"/>
          </a:scene3d>
          <a:sp3d>
            <a:bevelT w="63500" h="254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rPr>
              <a:t>3</a:t>
            </a:r>
            <a:endParaRPr lang="en-US" sz="4000" dirty="0">
              <a:solidFill>
                <a:srgbClr val="000000"/>
              </a:solidFill>
            </a:endParaRPr>
          </a:p>
        </p:txBody>
      </p:sp>
      <p:sp>
        <p:nvSpPr>
          <p:cNvPr id="14" name="Right Arrow 13"/>
          <p:cNvSpPr/>
          <p:nvPr/>
        </p:nvSpPr>
        <p:spPr>
          <a:xfrm rot="5400000">
            <a:off x="751196" y="3619500"/>
            <a:ext cx="1828800" cy="533400"/>
          </a:xfrm>
          <a:prstGeom prst="right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vert="vert270" wrap="none" anchor="ctr"/>
          <a:lstStyle/>
          <a:p>
            <a:pPr algn="ctr">
              <a:defRPr/>
            </a:pPr>
            <a:r>
              <a:rPr lang="en-US" sz="4000" dirty="0" smtClean="0">
                <a:solidFill>
                  <a:srgbClr val="000000"/>
                </a:solidFill>
              </a:rPr>
              <a:t>4</a:t>
            </a:r>
            <a:endParaRPr lang="en-US" sz="4000" dirty="0">
              <a:solidFill>
                <a:srgbClr val="000000"/>
              </a:solidFill>
            </a:endParaRPr>
          </a:p>
        </p:txBody>
      </p:sp>
      <p:sp>
        <p:nvSpPr>
          <p:cNvPr id="15" name="Bent Arrow 14"/>
          <p:cNvSpPr/>
          <p:nvPr/>
        </p:nvSpPr>
        <p:spPr>
          <a:xfrm rot="2411903" flipH="1">
            <a:off x="2445598" y="3335575"/>
            <a:ext cx="1783074" cy="1147027"/>
          </a:xfrm>
          <a:prstGeom prst="bentArrow">
            <a:avLst>
              <a:gd name="adj1" fmla="val 21489"/>
              <a:gd name="adj2" fmla="val 25585"/>
              <a:gd name="adj3" fmla="val 25000"/>
              <a:gd name="adj4" fmla="val 43750"/>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9" name="TextBox 18"/>
          <p:cNvSpPr txBox="1"/>
          <p:nvPr/>
        </p:nvSpPr>
        <p:spPr>
          <a:xfrm>
            <a:off x="3816110" y="3886200"/>
            <a:ext cx="470000" cy="707886"/>
          </a:xfrm>
          <a:prstGeom prst="rect">
            <a:avLst/>
          </a:prstGeom>
          <a:noFill/>
        </p:spPr>
        <p:txBody>
          <a:bodyPr wrap="none" rtlCol="0">
            <a:spAutoFit/>
          </a:bodyPr>
          <a:lstStyle/>
          <a:p>
            <a:r>
              <a:rPr lang="en-US" sz="4000" dirty="0" smtClean="0">
                <a:solidFill>
                  <a:srgbClr val="000000"/>
                </a:solidFill>
              </a:rPr>
              <a:t>5</a:t>
            </a:r>
            <a:endParaRPr lang="en-US" sz="4000" dirty="0">
              <a:solidFill>
                <a:srgbClr val="000000"/>
              </a:solidFill>
            </a:endParaRPr>
          </a:p>
        </p:txBody>
      </p:sp>
      <p:sp>
        <p:nvSpPr>
          <p:cNvPr id="20" name="Right Arrow 19"/>
          <p:cNvSpPr/>
          <p:nvPr/>
        </p:nvSpPr>
        <p:spPr>
          <a:xfrm>
            <a:off x="3810000" y="2514599"/>
            <a:ext cx="1295400" cy="457200"/>
          </a:xfrm>
          <a:prstGeom prst="right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smtClean="0">
                <a:solidFill>
                  <a:srgbClr val="000000"/>
                </a:solidFill>
              </a:rPr>
              <a:t>6</a:t>
            </a:r>
            <a:endParaRPr lang="en-US" sz="4000" dirty="0">
              <a:solidFill>
                <a:srgbClr val="000000"/>
              </a:solidFill>
            </a:endParaRPr>
          </a:p>
        </p:txBody>
      </p:sp>
      <p:sp>
        <p:nvSpPr>
          <p:cNvPr id="21" name="Right Arrow 20"/>
          <p:cNvSpPr/>
          <p:nvPr/>
        </p:nvSpPr>
        <p:spPr>
          <a:xfrm rot="5400000">
            <a:off x="5154873" y="3652482"/>
            <a:ext cx="1524000" cy="533400"/>
          </a:xfrm>
          <a:prstGeom prst="right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4000" dirty="0" smtClean="0">
                <a:solidFill>
                  <a:srgbClr val="000000"/>
                </a:solidFill>
              </a:rPr>
              <a:t>7</a:t>
            </a:r>
            <a:endParaRPr lang="en-US" sz="4000" dirty="0">
              <a:solidFill>
                <a:srgbClr val="000000"/>
              </a:solidFill>
            </a:endParaRPr>
          </a:p>
        </p:txBody>
      </p:sp>
    </p:spTree>
    <p:extLst>
      <p:ext uri="{BB962C8B-B14F-4D97-AF65-F5344CB8AC3E}">
        <p14:creationId xmlns:p14="http://schemas.microsoft.com/office/powerpoint/2010/main" val="2812640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 (Other Issues)</a:t>
            </a:r>
            <a:endParaRPr lang="en-US" dirty="0"/>
          </a:p>
        </p:txBody>
      </p:sp>
      <p:sp>
        <p:nvSpPr>
          <p:cNvPr id="3" name="Content Placeholder 2"/>
          <p:cNvSpPr>
            <a:spLocks noGrp="1"/>
          </p:cNvSpPr>
          <p:nvPr>
            <p:ph idx="1"/>
          </p:nvPr>
        </p:nvSpPr>
        <p:spPr/>
        <p:txBody>
          <a:bodyPr/>
          <a:lstStyle/>
          <a:p>
            <a:r>
              <a:rPr lang="en-US" sz="2000" dirty="0" smtClean="0"/>
              <a:t>Advising Bank</a:t>
            </a:r>
          </a:p>
          <a:p>
            <a:pPr marL="228600" lvl="1" indent="0">
              <a:buNone/>
            </a:pPr>
            <a:r>
              <a:rPr lang="en-US" dirty="0" smtClean="0"/>
              <a:t>On </a:t>
            </a:r>
            <a:r>
              <a:rPr lang="en-US" dirty="0"/>
              <a:t>occasion, the exporter’s bank does not have the ability (or </a:t>
            </a:r>
            <a:r>
              <a:rPr lang="en-US" dirty="0" smtClean="0"/>
              <a:t>is not willing) </a:t>
            </a:r>
            <a:r>
              <a:rPr lang="en-US" dirty="0"/>
              <a:t>to advise a letter of credit issued by a bank with which the exporter’s bank is not familiar. </a:t>
            </a:r>
            <a:endParaRPr lang="en-US" dirty="0" smtClean="0"/>
          </a:p>
          <a:p>
            <a:pPr marL="228600" lvl="1" indent="0">
              <a:buNone/>
            </a:pPr>
            <a:r>
              <a:rPr lang="en-US" dirty="0" smtClean="0"/>
              <a:t>In </a:t>
            </a:r>
            <a:r>
              <a:rPr lang="en-US" dirty="0"/>
              <a:t>that case, the exporter’s bank asks an additional bank to advise the letter of </a:t>
            </a:r>
            <a:r>
              <a:rPr lang="en-US" dirty="0" smtClean="0"/>
              <a:t>credit. </a:t>
            </a:r>
          </a:p>
          <a:p>
            <a:pPr marL="228600" lvl="1" indent="0">
              <a:buNone/>
            </a:pPr>
            <a:r>
              <a:rPr lang="en-US" dirty="0" smtClean="0"/>
              <a:t>In </a:t>
            </a:r>
            <a:r>
              <a:rPr lang="en-US" dirty="0"/>
              <a:t>those cases, the exporter’s bank and the advising bank are two separate entities.</a:t>
            </a:r>
          </a:p>
          <a:p>
            <a:pPr marL="228600" lvl="1" indent="0">
              <a:buNone/>
            </a:pPr>
            <a:endParaRPr lang="en-US" dirty="0"/>
          </a:p>
        </p:txBody>
      </p:sp>
    </p:spTree>
    <p:extLst>
      <p:ext uri="{BB962C8B-B14F-4D97-AF65-F5344CB8AC3E}">
        <p14:creationId xmlns:p14="http://schemas.microsoft.com/office/powerpoint/2010/main" val="1564479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 (Other Issues)</a:t>
            </a:r>
            <a:endParaRPr lang="en-US" dirty="0"/>
          </a:p>
        </p:txBody>
      </p:sp>
      <p:sp>
        <p:nvSpPr>
          <p:cNvPr id="3" name="Content Placeholder 2"/>
          <p:cNvSpPr>
            <a:spLocks noGrp="1"/>
          </p:cNvSpPr>
          <p:nvPr>
            <p:ph idx="1"/>
          </p:nvPr>
        </p:nvSpPr>
        <p:spPr/>
        <p:txBody>
          <a:bodyPr>
            <a:normAutofit/>
          </a:bodyPr>
          <a:lstStyle/>
          <a:p>
            <a:r>
              <a:rPr lang="en-US" sz="2000" dirty="0" smtClean="0"/>
              <a:t>Correspondent Bank</a:t>
            </a:r>
          </a:p>
          <a:p>
            <a:pPr marL="228600" lvl="1" indent="0">
              <a:buNone/>
            </a:pPr>
            <a:r>
              <a:rPr lang="en-US" dirty="0" smtClean="0"/>
              <a:t>On </a:t>
            </a:r>
            <a:r>
              <a:rPr lang="en-US" dirty="0"/>
              <a:t>occasion, there is a bank in the importer’s country with which the exporter’s bank has an established relationship. Such a bank is called a correspondent </a:t>
            </a:r>
            <a:r>
              <a:rPr lang="en-US" dirty="0" smtClean="0"/>
              <a:t>bank.</a:t>
            </a:r>
          </a:p>
          <a:p>
            <a:pPr marL="228600" lvl="1" indent="0">
              <a:buNone/>
            </a:pPr>
            <a:r>
              <a:rPr lang="en-US" dirty="0" smtClean="0"/>
              <a:t>It </a:t>
            </a:r>
            <a:r>
              <a:rPr lang="en-US" dirty="0"/>
              <a:t>is also possible that there is a bank in the exporter’s country with which the importer’s bank has a prior relationship. This is </a:t>
            </a:r>
            <a:r>
              <a:rPr lang="en-US" dirty="0" smtClean="0"/>
              <a:t> the </a:t>
            </a:r>
            <a:r>
              <a:rPr lang="en-US" dirty="0"/>
              <a:t>correspondent bank for the importer’s </a:t>
            </a:r>
            <a:r>
              <a:rPr lang="en-US" dirty="0" smtClean="0"/>
              <a:t>bank.</a:t>
            </a:r>
          </a:p>
          <a:p>
            <a:pPr marL="228600" lvl="1" indent="0">
              <a:buNone/>
            </a:pPr>
            <a:r>
              <a:rPr lang="en-US" dirty="0" smtClean="0"/>
              <a:t>It </a:t>
            </a:r>
            <a:r>
              <a:rPr lang="en-US" dirty="0"/>
              <a:t>is therefore possible to have as many as two correspondent banks involved in a letter of credit transaction, one for the exporter’s bank, and one for the importer’s bank.</a:t>
            </a:r>
            <a:endParaRPr lang="en-US" sz="900" dirty="0"/>
          </a:p>
          <a:p>
            <a:pPr marL="228600" lvl="1" indent="0">
              <a:buNone/>
            </a:pPr>
            <a:endParaRPr lang="en-US" dirty="0"/>
          </a:p>
        </p:txBody>
      </p:sp>
    </p:spTree>
    <p:extLst>
      <p:ext uri="{BB962C8B-B14F-4D97-AF65-F5344CB8AC3E}">
        <p14:creationId xmlns:p14="http://schemas.microsoft.com/office/powerpoint/2010/main" val="1329186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 (Other Issues)</a:t>
            </a:r>
            <a:endParaRPr lang="en-US" dirty="0"/>
          </a:p>
        </p:txBody>
      </p:sp>
      <p:sp>
        <p:nvSpPr>
          <p:cNvPr id="3" name="Content Placeholder 2"/>
          <p:cNvSpPr>
            <a:spLocks noGrp="1"/>
          </p:cNvSpPr>
          <p:nvPr>
            <p:ph idx="1"/>
          </p:nvPr>
        </p:nvSpPr>
        <p:spPr/>
        <p:txBody>
          <a:bodyPr>
            <a:normAutofit/>
          </a:bodyPr>
          <a:lstStyle/>
          <a:p>
            <a:r>
              <a:rPr lang="en-US" sz="2000" dirty="0" smtClean="0"/>
              <a:t>Confirming Bank</a:t>
            </a:r>
          </a:p>
          <a:p>
            <a:pPr marL="228600" lvl="1" indent="0">
              <a:buNone/>
            </a:pPr>
            <a:r>
              <a:rPr lang="en-US" dirty="0" smtClean="0"/>
              <a:t>On </a:t>
            </a:r>
            <a:r>
              <a:rPr lang="en-US" dirty="0"/>
              <a:t>occasion, the exporter may be unsure about the credit worthiness of the bank that issued the letter of credit. </a:t>
            </a:r>
            <a:endParaRPr lang="en-US" dirty="0" smtClean="0"/>
          </a:p>
          <a:p>
            <a:pPr marL="228600" lvl="1" indent="0">
              <a:buNone/>
            </a:pPr>
            <a:r>
              <a:rPr lang="en-US" dirty="0" smtClean="0"/>
              <a:t>It </a:t>
            </a:r>
            <a:r>
              <a:rPr lang="en-US" dirty="0"/>
              <a:t>can then ask </a:t>
            </a:r>
            <a:r>
              <a:rPr lang="en-US" dirty="0" smtClean="0"/>
              <a:t>a </a:t>
            </a:r>
            <a:r>
              <a:rPr lang="en-US" dirty="0"/>
              <a:t>bank (often the advising bank) to confirm the letter of credit; should the issuing bank renege on </a:t>
            </a:r>
            <a:r>
              <a:rPr lang="en-US" dirty="0" smtClean="0"/>
              <a:t>the </a:t>
            </a:r>
            <a:r>
              <a:rPr lang="en-US" dirty="0"/>
              <a:t>payment, the confirming bank will pay the exporter</a:t>
            </a:r>
            <a:r>
              <a:rPr lang="en-US" dirty="0" smtClean="0"/>
              <a:t>.</a:t>
            </a:r>
          </a:p>
          <a:p>
            <a:pPr marL="0" indent="0">
              <a:buNone/>
            </a:pPr>
            <a:endParaRPr lang="en-US" sz="2000" dirty="0" smtClean="0"/>
          </a:p>
          <a:p>
            <a:pPr marL="0" indent="0">
              <a:buNone/>
            </a:pPr>
            <a:r>
              <a:rPr lang="en-US" sz="2000" dirty="0" smtClean="0"/>
              <a:t>Although </a:t>
            </a:r>
            <a:r>
              <a:rPr lang="en-US" sz="2000" dirty="0"/>
              <a:t>routinely used by some exporters, confirmed letters of credit are a reflection of an excessively cautious mindset. Almost no letter of credit ever goes unpaid.</a:t>
            </a:r>
          </a:p>
        </p:txBody>
      </p:sp>
    </p:spTree>
    <p:extLst>
      <p:ext uri="{BB962C8B-B14F-4D97-AF65-F5344CB8AC3E}">
        <p14:creationId xmlns:p14="http://schemas.microsoft.com/office/powerpoint/2010/main" val="827959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 (Other Issues)</a:t>
            </a:r>
            <a:endParaRPr lang="en-US" dirty="0"/>
          </a:p>
        </p:txBody>
      </p:sp>
      <p:sp>
        <p:nvSpPr>
          <p:cNvPr id="3" name="Content Placeholder 2"/>
          <p:cNvSpPr>
            <a:spLocks noGrp="1"/>
          </p:cNvSpPr>
          <p:nvPr>
            <p:ph idx="1"/>
          </p:nvPr>
        </p:nvSpPr>
        <p:spPr>
          <a:xfrm>
            <a:off x="498475" y="1981200"/>
            <a:ext cx="7280750" cy="4144963"/>
          </a:xfrm>
        </p:spPr>
        <p:txBody>
          <a:bodyPr>
            <a:normAutofit/>
          </a:bodyPr>
          <a:lstStyle/>
          <a:p>
            <a:r>
              <a:rPr lang="en-US" sz="2000" dirty="0" smtClean="0"/>
              <a:t>Stand-By Letter of Credit</a:t>
            </a:r>
          </a:p>
          <a:p>
            <a:pPr marL="228600" lvl="1" indent="0">
              <a:buNone/>
            </a:pPr>
            <a:r>
              <a:rPr lang="en-US" dirty="0"/>
              <a:t>A stand-by letter of credit is similar to an ordinary letter of credit, </a:t>
            </a:r>
            <a:r>
              <a:rPr lang="en-US" dirty="0" smtClean="0"/>
              <a:t>but it is </a:t>
            </a:r>
            <a:r>
              <a:rPr lang="en-US" dirty="0"/>
              <a:t>valid for </a:t>
            </a:r>
            <a:r>
              <a:rPr lang="en-US" dirty="0" smtClean="0"/>
              <a:t>multiple shipments </a:t>
            </a:r>
            <a:r>
              <a:rPr lang="en-US" dirty="0"/>
              <a:t>and </a:t>
            </a:r>
            <a:r>
              <a:rPr lang="en-US" dirty="0" smtClean="0"/>
              <a:t>allows for </a:t>
            </a:r>
            <a:r>
              <a:rPr lang="en-US" dirty="0"/>
              <a:t>bills of </a:t>
            </a:r>
            <a:r>
              <a:rPr lang="en-US" dirty="0" smtClean="0"/>
              <a:t>lading issued </a:t>
            </a:r>
            <a:r>
              <a:rPr lang="en-US" dirty="0"/>
              <a:t>on </a:t>
            </a:r>
            <a:r>
              <a:rPr lang="en-US" dirty="0" smtClean="0"/>
              <a:t>multiple dates. </a:t>
            </a:r>
            <a:r>
              <a:rPr lang="en-US" dirty="0"/>
              <a:t>Under such a </a:t>
            </a:r>
            <a:r>
              <a:rPr lang="en-US" dirty="0" smtClean="0"/>
              <a:t>system, the </a:t>
            </a:r>
            <a:r>
              <a:rPr lang="en-US" dirty="0"/>
              <a:t>exporter will make shipments on an open-account basis </a:t>
            </a:r>
            <a:r>
              <a:rPr lang="en-US" dirty="0" smtClean="0"/>
              <a:t>and will </a:t>
            </a:r>
            <a:r>
              <a:rPr lang="en-US" dirty="0"/>
              <a:t>“call” on the letter of credit only if the importer is not meeting </a:t>
            </a:r>
            <a:r>
              <a:rPr lang="en-US" dirty="0" smtClean="0"/>
              <a:t> its obligations.</a:t>
            </a:r>
          </a:p>
          <a:p>
            <a:r>
              <a:rPr lang="en-US" sz="2000" dirty="0" smtClean="0"/>
              <a:t>Transferable Letter of Credit</a:t>
            </a:r>
            <a:endParaRPr lang="en-US" sz="2000" dirty="0"/>
          </a:p>
          <a:p>
            <a:pPr marL="228600" lvl="1" indent="0">
              <a:buNone/>
            </a:pPr>
            <a:r>
              <a:rPr lang="en-US" dirty="0" smtClean="0"/>
              <a:t>A letter of credit that the beneficiary uses to secure its own payment to others. A transferable letter of credit is used when the exporter needs to purchase raw materials before it can produce what it sold to the importer.</a:t>
            </a:r>
          </a:p>
        </p:txBody>
      </p:sp>
    </p:spTree>
    <p:extLst>
      <p:ext uri="{BB962C8B-B14F-4D97-AF65-F5344CB8AC3E}">
        <p14:creationId xmlns:p14="http://schemas.microsoft.com/office/powerpoint/2010/main" val="982847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Credit (Other Issues)</a:t>
            </a:r>
            <a:endParaRPr lang="en-US" dirty="0"/>
          </a:p>
        </p:txBody>
      </p:sp>
      <p:sp>
        <p:nvSpPr>
          <p:cNvPr id="3" name="Content Placeholder 2"/>
          <p:cNvSpPr>
            <a:spLocks noGrp="1"/>
          </p:cNvSpPr>
          <p:nvPr>
            <p:ph idx="1"/>
          </p:nvPr>
        </p:nvSpPr>
        <p:spPr>
          <a:xfrm>
            <a:off x="498475" y="1981200"/>
            <a:ext cx="7280750" cy="4144963"/>
          </a:xfrm>
        </p:spPr>
        <p:txBody>
          <a:bodyPr>
            <a:normAutofit/>
          </a:bodyPr>
          <a:lstStyle/>
          <a:p>
            <a:r>
              <a:rPr lang="en-US" sz="2000" dirty="0" smtClean="0"/>
              <a:t>Back-to-Back Letter of Credit</a:t>
            </a:r>
          </a:p>
          <a:p>
            <a:pPr marL="228600" lvl="1" indent="0">
              <a:buNone/>
            </a:pPr>
            <a:r>
              <a:rPr lang="en-US" dirty="0"/>
              <a:t>A </a:t>
            </a:r>
            <a:r>
              <a:rPr lang="en-US" dirty="0" smtClean="0"/>
              <a:t>letter </a:t>
            </a:r>
            <a:r>
              <a:rPr lang="en-US" dirty="0"/>
              <a:t>of credit </a:t>
            </a:r>
            <a:r>
              <a:rPr lang="en-US" dirty="0" smtClean="0"/>
              <a:t>issued by the exporter, naming its supplier as beneficiary,  and that uses the letter of credit issued by the importer’s bank as evidence of credit worthiness.</a:t>
            </a:r>
          </a:p>
          <a:p>
            <a:pPr marL="228600" lvl="1" indent="0">
              <a:buNone/>
            </a:pPr>
            <a:endParaRPr lang="en-US" dirty="0"/>
          </a:p>
          <a:p>
            <a:r>
              <a:rPr lang="en-US" sz="2000" dirty="0" smtClean="0"/>
              <a:t>Red-clause Letter of Credit</a:t>
            </a:r>
          </a:p>
          <a:p>
            <a:pPr marL="228600" lvl="1" indent="0">
              <a:buNone/>
            </a:pPr>
            <a:r>
              <a:rPr lang="en-US" dirty="0"/>
              <a:t>In some cases, the exporter may not have enough working capital to finance the manufacturing of the goods that it is selling to the importer. In that case, it is possible to ask the importer to issue a red-clause letter of credit, with which the importer provides the exporter with a cash </a:t>
            </a:r>
            <a:r>
              <a:rPr lang="en-US" dirty="0" smtClean="0"/>
              <a:t>down payment</a:t>
            </a:r>
            <a:r>
              <a:rPr lang="en-US" dirty="0"/>
              <a:t>, prior to shipment, to finance the production of the goods.</a:t>
            </a:r>
            <a:endParaRPr lang="en-US" dirty="0" smtClean="0"/>
          </a:p>
        </p:txBody>
      </p:sp>
    </p:spTree>
    <p:extLst>
      <p:ext uri="{BB962C8B-B14F-4D97-AF65-F5344CB8AC3E}">
        <p14:creationId xmlns:p14="http://schemas.microsoft.com/office/powerpoint/2010/main" val="3748198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Documentary Collection</a:t>
            </a:r>
            <a:endParaRPr lang="en-US" dirty="0"/>
          </a:p>
        </p:txBody>
      </p:sp>
      <p:sp>
        <p:nvSpPr>
          <p:cNvPr id="3" name="Content Placeholder 2"/>
          <p:cNvSpPr>
            <a:spLocks noGrp="1"/>
          </p:cNvSpPr>
          <p:nvPr>
            <p:ph idx="1"/>
          </p:nvPr>
        </p:nvSpPr>
        <p:spPr>
          <a:xfrm>
            <a:off x="498475" y="1981200"/>
            <a:ext cx="7089680" cy="4144963"/>
          </a:xfrm>
        </p:spPr>
        <p:txBody>
          <a:bodyPr>
            <a:normAutofit/>
          </a:bodyPr>
          <a:lstStyle/>
          <a:p>
            <a:pPr marL="0" indent="0">
              <a:buNone/>
            </a:pPr>
            <a:r>
              <a:rPr lang="en-US" sz="2000" dirty="0"/>
              <a:t>A process by which an exporter asks a bank located in the importing country to </a:t>
            </a:r>
            <a:r>
              <a:rPr lang="en-US" sz="2000" dirty="0" smtClean="0"/>
              <a:t>safeguard </a:t>
            </a:r>
            <a:r>
              <a:rPr lang="en-US" sz="2000" dirty="0"/>
              <a:t>its interests by not releasing the documents until the importer satisfies certain requirements</a:t>
            </a:r>
            <a:r>
              <a:rPr lang="en-US" sz="2000" dirty="0" smtClean="0"/>
              <a:t>.</a:t>
            </a:r>
            <a:endParaRPr lang="en-US" sz="2000" dirty="0"/>
          </a:p>
          <a:p>
            <a:pPr marL="0" indent="0">
              <a:buNone/>
            </a:pPr>
            <a:r>
              <a:rPr lang="en-US" sz="2000" dirty="0"/>
              <a:t>The exporter gives the foreign bank very specific directions on the way it wants the transaction handled, by supplying the foreign bank with a “letter of instruction.”</a:t>
            </a:r>
          </a:p>
          <a:p>
            <a:endParaRPr lang="en-US" sz="2000" dirty="0" smtClean="0"/>
          </a:p>
          <a:p>
            <a:pPr marL="0" indent="0">
              <a:buNone/>
            </a:pPr>
            <a:r>
              <a:rPr lang="en-US" sz="2000" dirty="0" smtClean="0"/>
              <a:t>Documentary </a:t>
            </a:r>
            <a:r>
              <a:rPr lang="en-US" sz="2000" dirty="0"/>
              <a:t>collection is less cumbersome and cheaper than a letter of credit. The exporter keeps control of the documents (and therefore title) until the importer accepts the draft or makes payment. </a:t>
            </a:r>
          </a:p>
          <a:p>
            <a:endParaRPr lang="en-US" sz="2000" dirty="0"/>
          </a:p>
        </p:txBody>
      </p:sp>
    </p:spTree>
    <p:extLst>
      <p:ext uri="{BB962C8B-B14F-4D97-AF65-F5344CB8AC3E}">
        <p14:creationId xmlns:p14="http://schemas.microsoft.com/office/powerpoint/2010/main" val="3133518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Documentary Collection</a:t>
            </a:r>
            <a:endParaRPr lang="en-US" dirty="0"/>
          </a:p>
        </p:txBody>
      </p:sp>
      <p:sp>
        <p:nvSpPr>
          <p:cNvPr id="3" name="Content Placeholder 2"/>
          <p:cNvSpPr>
            <a:spLocks noGrp="1"/>
          </p:cNvSpPr>
          <p:nvPr>
            <p:ph idx="1"/>
          </p:nvPr>
        </p:nvSpPr>
        <p:spPr/>
        <p:txBody>
          <a:bodyPr/>
          <a:lstStyle/>
          <a:p>
            <a:pPr marL="0" indent="0">
              <a:buClr>
                <a:schemeClr val="accent5">
                  <a:lumMod val="75000"/>
                </a:schemeClr>
              </a:buClr>
              <a:buSzPct val="100000"/>
              <a:buNone/>
            </a:pPr>
            <a:r>
              <a:rPr lang="en-US" sz="2000" dirty="0" smtClean="0"/>
              <a:t>1. </a:t>
            </a:r>
            <a:r>
              <a:rPr lang="en-US" sz="2000" dirty="0" smtClean="0"/>
              <a:t>The </a:t>
            </a:r>
            <a:r>
              <a:rPr lang="en-US" sz="2000" dirty="0"/>
              <a:t>exporter and the importer agree to conduct business on a documentary collection basis. The exporter sends the goods to the importer, but sends the documents to the exporter’s bank, which acts as the remitting </a:t>
            </a:r>
            <a:r>
              <a:rPr lang="en-US" sz="2000" dirty="0" smtClean="0"/>
              <a:t>bank.</a:t>
            </a:r>
          </a:p>
          <a:p>
            <a:pPr marL="0" indent="0">
              <a:buClr>
                <a:schemeClr val="accent5">
                  <a:lumMod val="75000"/>
                </a:schemeClr>
              </a:buClr>
              <a:buSzPct val="100000"/>
              <a:buNone/>
            </a:pPr>
            <a:r>
              <a:rPr lang="en-US" sz="2000" dirty="0" smtClean="0"/>
              <a:t>2. The </a:t>
            </a:r>
            <a:r>
              <a:rPr lang="en-US" sz="2000" dirty="0"/>
              <a:t>remitting bank sends the documents to a bank in the importing country, called the presenting bank</a:t>
            </a:r>
            <a:r>
              <a:rPr lang="en-US" sz="2000" dirty="0" smtClean="0"/>
              <a:t>. </a:t>
            </a:r>
          </a:p>
          <a:p>
            <a:pPr marL="0" indent="0">
              <a:buClr>
                <a:schemeClr val="accent5">
                  <a:lumMod val="75000"/>
                </a:schemeClr>
              </a:buClr>
              <a:buSzPct val="100000"/>
              <a:buNone/>
            </a:pPr>
            <a:r>
              <a:rPr lang="en-US" sz="2000" dirty="0" smtClean="0"/>
              <a:t>3. Upon </a:t>
            </a:r>
            <a:r>
              <a:rPr lang="en-US" sz="2000" dirty="0"/>
              <a:t>receipt of the documents, the presenting bank notifies the importer that the documents are available.</a:t>
            </a:r>
          </a:p>
          <a:p>
            <a:endParaRPr lang="en-US" dirty="0"/>
          </a:p>
        </p:txBody>
      </p:sp>
    </p:spTree>
    <p:extLst>
      <p:ext uri="{BB962C8B-B14F-4D97-AF65-F5344CB8AC3E}">
        <p14:creationId xmlns:p14="http://schemas.microsoft.com/office/powerpoint/2010/main" val="2205777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Documentary Collection</a:t>
            </a:r>
            <a:endParaRPr lang="en-US" dirty="0"/>
          </a:p>
        </p:txBody>
      </p:sp>
      <p:sp>
        <p:nvSpPr>
          <p:cNvPr id="3" name="Content Placeholder 2"/>
          <p:cNvSpPr>
            <a:spLocks noGrp="1"/>
          </p:cNvSpPr>
          <p:nvPr>
            <p:ph idx="1"/>
          </p:nvPr>
        </p:nvSpPr>
        <p:spPr>
          <a:xfrm>
            <a:off x="498476" y="1981200"/>
            <a:ext cx="7103328" cy="4144963"/>
          </a:xfrm>
        </p:spPr>
        <p:txBody>
          <a:bodyPr/>
          <a:lstStyle/>
          <a:p>
            <a:pPr marL="0" indent="0">
              <a:buNone/>
            </a:pPr>
            <a:r>
              <a:rPr lang="en-US" sz="2000" dirty="0"/>
              <a:t>Once it has received the documents sent by the exporter, the presenting bank follows the letter of instruction given by the exporter. </a:t>
            </a:r>
          </a:p>
          <a:p>
            <a:pPr marL="749300" lvl="2" indent="-285750"/>
            <a:r>
              <a:rPr lang="en-US" sz="1800" dirty="0"/>
              <a:t>It can give the documents to the importer in exchange for payment. This type of transaction is called  “documents against payment” or D/P.</a:t>
            </a:r>
          </a:p>
          <a:p>
            <a:pPr marL="749300" lvl="2" indent="-285750"/>
            <a:r>
              <a:rPr lang="en-US" sz="1800" dirty="0" smtClean="0"/>
              <a:t>It </a:t>
            </a:r>
            <a:r>
              <a:rPr lang="en-US" sz="1800" dirty="0"/>
              <a:t>can give the documents to the importer in exchange for a signature on a draft. This type of transaction is called  “documents against acceptance” or D/A.</a:t>
            </a:r>
          </a:p>
          <a:p>
            <a:pPr marL="0" indent="0">
              <a:buNone/>
            </a:pPr>
            <a:endParaRPr lang="en-US" sz="2000" dirty="0" smtClean="0"/>
          </a:p>
          <a:p>
            <a:pPr marL="0" indent="0">
              <a:buNone/>
            </a:pPr>
            <a:r>
              <a:rPr lang="en-US" sz="2000" dirty="0" smtClean="0"/>
              <a:t>A </a:t>
            </a:r>
            <a:r>
              <a:rPr lang="en-US" sz="2000" dirty="0"/>
              <a:t>draft is a promissory note (also called a bill of exchange) with which the importer promises to pay the exporter within a defined timeframe.</a:t>
            </a:r>
          </a:p>
          <a:p>
            <a:endParaRPr lang="en-US" dirty="0"/>
          </a:p>
        </p:txBody>
      </p:sp>
    </p:spTree>
    <p:extLst>
      <p:ext uri="{BB962C8B-B14F-4D97-AF65-F5344CB8AC3E}">
        <p14:creationId xmlns:p14="http://schemas.microsoft.com/office/powerpoint/2010/main" val="4007825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Documentary Collection</a:t>
            </a:r>
            <a:endParaRPr lang="en-US" dirty="0"/>
          </a:p>
        </p:txBody>
      </p:sp>
      <p:sp>
        <p:nvSpPr>
          <p:cNvPr id="4" name="Rounded Rectangle 3"/>
          <p:cNvSpPr/>
          <p:nvPr/>
        </p:nvSpPr>
        <p:spPr>
          <a:xfrm>
            <a:off x="1143000" y="48006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Exporter</a:t>
            </a:r>
            <a:endParaRPr lang="en-US" dirty="0">
              <a:solidFill>
                <a:srgbClr val="000000"/>
              </a:solidFill>
            </a:endParaRPr>
          </a:p>
        </p:txBody>
      </p:sp>
      <p:sp>
        <p:nvSpPr>
          <p:cNvPr id="5" name="Rounded Rectangle 4"/>
          <p:cNvSpPr/>
          <p:nvPr/>
        </p:nvSpPr>
        <p:spPr>
          <a:xfrm>
            <a:off x="1143000" y="16002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Exporter’s Bank - Remitting Bank</a:t>
            </a:r>
            <a:endParaRPr lang="en-US" dirty="0">
              <a:solidFill>
                <a:srgbClr val="000000"/>
              </a:solidFill>
            </a:endParaRPr>
          </a:p>
        </p:txBody>
      </p:sp>
      <p:sp>
        <p:nvSpPr>
          <p:cNvPr id="6" name="Rounded Rectangle 5"/>
          <p:cNvSpPr/>
          <p:nvPr/>
        </p:nvSpPr>
        <p:spPr>
          <a:xfrm>
            <a:off x="5105400" y="48006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Importer</a:t>
            </a:r>
            <a:endParaRPr lang="en-US" dirty="0">
              <a:solidFill>
                <a:srgbClr val="000000"/>
              </a:solidFill>
            </a:endParaRPr>
          </a:p>
        </p:txBody>
      </p:sp>
      <p:sp>
        <p:nvSpPr>
          <p:cNvPr id="7" name="Rounded Rectangle 6"/>
          <p:cNvSpPr/>
          <p:nvPr/>
        </p:nvSpPr>
        <p:spPr>
          <a:xfrm>
            <a:off x="5105400" y="1600200"/>
            <a:ext cx="2493818" cy="1371600"/>
          </a:xfrm>
          <a:prstGeom prst="roundRect">
            <a:avLst/>
          </a:prstGeom>
          <a:solidFill>
            <a:schemeClr val="bg2">
              <a:lumMod val="60000"/>
              <a:lumOff val="40000"/>
            </a:schemeClr>
          </a:solidFill>
          <a:ln>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smtClean="0">
                <a:solidFill>
                  <a:srgbClr val="000000"/>
                </a:solidFill>
              </a:rPr>
              <a:t>Presenting Bank</a:t>
            </a:r>
            <a:endParaRPr lang="en-US" dirty="0">
              <a:solidFill>
                <a:srgbClr val="000000"/>
              </a:solidFill>
            </a:endParaRPr>
          </a:p>
        </p:txBody>
      </p:sp>
      <p:sp>
        <p:nvSpPr>
          <p:cNvPr id="9" name="Right Arrow 8"/>
          <p:cNvSpPr/>
          <p:nvPr/>
        </p:nvSpPr>
        <p:spPr>
          <a:xfrm>
            <a:off x="3733800" y="1981200"/>
            <a:ext cx="1219200" cy="457200"/>
          </a:xfrm>
          <a:prstGeom prst="right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smtClean="0">
                <a:solidFill>
                  <a:srgbClr val="000000"/>
                </a:solidFill>
              </a:rPr>
              <a:t>2</a:t>
            </a:r>
            <a:endParaRPr lang="en-US" sz="4000" dirty="0">
              <a:solidFill>
                <a:srgbClr val="000000"/>
              </a:solidFill>
            </a:endParaRPr>
          </a:p>
        </p:txBody>
      </p:sp>
      <p:sp>
        <p:nvSpPr>
          <p:cNvPr id="10" name="Up-Down Arrow 9"/>
          <p:cNvSpPr/>
          <p:nvPr/>
        </p:nvSpPr>
        <p:spPr>
          <a:xfrm>
            <a:off x="6172200" y="3048000"/>
            <a:ext cx="484632" cy="1600200"/>
          </a:xfrm>
          <a:prstGeom prst="upDownArrow">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smtClean="0">
                <a:solidFill>
                  <a:srgbClr val="000000"/>
                </a:solidFill>
              </a:rPr>
              <a:t>3</a:t>
            </a:r>
            <a:endParaRPr lang="en-US" sz="4000" dirty="0">
              <a:solidFill>
                <a:srgbClr val="000000"/>
              </a:solidFill>
            </a:endParaRPr>
          </a:p>
        </p:txBody>
      </p:sp>
      <p:sp>
        <p:nvSpPr>
          <p:cNvPr id="11" name="TextBox 27"/>
          <p:cNvSpPr txBox="1">
            <a:spLocks noChangeArrowheads="1"/>
          </p:cNvSpPr>
          <p:nvPr/>
        </p:nvSpPr>
        <p:spPr bwMode="auto">
          <a:xfrm>
            <a:off x="5410200" y="3352800"/>
            <a:ext cx="722313" cy="923925"/>
          </a:xfrm>
          <a:prstGeom prst="rect">
            <a:avLst/>
          </a:prstGeom>
          <a:noFill/>
          <a:ln w="9525">
            <a:solidFill>
              <a:srgbClr val="FFFFFF"/>
            </a:solidFill>
            <a:miter lim="800000"/>
            <a:headEnd/>
            <a:tailEnd/>
          </a:ln>
        </p:spPr>
        <p:txBody>
          <a:bodyPr>
            <a:spAutoFit/>
          </a:bodyPr>
          <a:lstStyle/>
          <a:p>
            <a:pPr algn="ctr"/>
            <a:r>
              <a:rPr lang="en-US" dirty="0">
                <a:solidFill>
                  <a:srgbClr val="FFFFFF"/>
                </a:solidFill>
              </a:rPr>
              <a:t>D/P</a:t>
            </a:r>
          </a:p>
          <a:p>
            <a:pPr algn="ctr"/>
            <a:r>
              <a:rPr lang="en-US" dirty="0">
                <a:solidFill>
                  <a:srgbClr val="FFFFFF"/>
                </a:solidFill>
              </a:rPr>
              <a:t>or</a:t>
            </a:r>
          </a:p>
          <a:p>
            <a:pPr algn="ctr"/>
            <a:r>
              <a:rPr lang="en-US" dirty="0">
                <a:solidFill>
                  <a:srgbClr val="FFFFFF"/>
                </a:solidFill>
              </a:rPr>
              <a:t>D/A</a:t>
            </a:r>
          </a:p>
        </p:txBody>
      </p:sp>
      <p:sp>
        <p:nvSpPr>
          <p:cNvPr id="12" name="Bent Arrow 11"/>
          <p:cNvSpPr/>
          <p:nvPr/>
        </p:nvSpPr>
        <p:spPr>
          <a:xfrm rot="2305022">
            <a:off x="3757148" y="3996070"/>
            <a:ext cx="1401105" cy="1299075"/>
          </a:xfrm>
          <a:prstGeom prst="bentArrow">
            <a:avLst>
              <a:gd name="adj1" fmla="val 20998"/>
              <a:gd name="adj2" fmla="val 25000"/>
              <a:gd name="adj3" fmla="val 25000"/>
              <a:gd name="adj4" fmla="val 43750"/>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Bent Arrow 12"/>
          <p:cNvSpPr/>
          <p:nvPr/>
        </p:nvSpPr>
        <p:spPr>
          <a:xfrm rot="2411903" flipH="1">
            <a:off x="2445598" y="3335575"/>
            <a:ext cx="1783074" cy="1147027"/>
          </a:xfrm>
          <a:prstGeom prst="bentArrow">
            <a:avLst>
              <a:gd name="adj1" fmla="val 21489"/>
              <a:gd name="adj2" fmla="val 25585"/>
              <a:gd name="adj3" fmla="val 25000"/>
              <a:gd name="adj4" fmla="val 43750"/>
            </a:avLst>
          </a:prstGeom>
          <a:solidFill>
            <a:schemeClr val="accent1">
              <a:lumMod val="75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4" name="TextBox 13"/>
          <p:cNvSpPr txBox="1"/>
          <p:nvPr/>
        </p:nvSpPr>
        <p:spPr>
          <a:xfrm>
            <a:off x="3816110" y="3886200"/>
            <a:ext cx="470000" cy="707886"/>
          </a:xfrm>
          <a:prstGeom prst="rect">
            <a:avLst/>
          </a:prstGeom>
          <a:noFill/>
        </p:spPr>
        <p:txBody>
          <a:bodyPr wrap="none" rtlCol="0">
            <a:spAutoFit/>
          </a:bodyPr>
          <a:lstStyle/>
          <a:p>
            <a:r>
              <a:rPr lang="en-US" sz="4000" dirty="0" smtClean="0">
                <a:solidFill>
                  <a:srgbClr val="000000"/>
                </a:solidFill>
              </a:rPr>
              <a:t>1</a:t>
            </a:r>
            <a:endParaRPr lang="en-US" sz="4000" dirty="0">
              <a:solidFill>
                <a:srgbClr val="000000"/>
              </a:solidFill>
            </a:endParaRPr>
          </a:p>
        </p:txBody>
      </p:sp>
      <p:sp>
        <p:nvSpPr>
          <p:cNvPr id="15" name="TextBox 14"/>
          <p:cNvSpPr txBox="1"/>
          <p:nvPr/>
        </p:nvSpPr>
        <p:spPr>
          <a:xfrm>
            <a:off x="2928771" y="3539756"/>
            <a:ext cx="1351652" cy="369332"/>
          </a:xfrm>
          <a:prstGeom prst="rect">
            <a:avLst/>
          </a:prstGeom>
          <a:noFill/>
          <a:ln>
            <a:solidFill>
              <a:srgbClr val="FFFFFF"/>
            </a:solidFill>
          </a:ln>
        </p:spPr>
        <p:txBody>
          <a:bodyPr wrap="none" rtlCol="0">
            <a:spAutoFit/>
          </a:bodyPr>
          <a:lstStyle/>
          <a:p>
            <a:r>
              <a:rPr lang="en-US" dirty="0" smtClean="0">
                <a:solidFill>
                  <a:srgbClr val="FFFFFF"/>
                </a:solidFill>
              </a:rPr>
              <a:t>Documents</a:t>
            </a:r>
            <a:endParaRPr lang="en-US" dirty="0">
              <a:solidFill>
                <a:srgbClr val="FFFFFF"/>
              </a:solidFill>
            </a:endParaRPr>
          </a:p>
        </p:txBody>
      </p:sp>
      <p:sp>
        <p:nvSpPr>
          <p:cNvPr id="16" name="TextBox 15"/>
          <p:cNvSpPr txBox="1"/>
          <p:nvPr/>
        </p:nvSpPr>
        <p:spPr>
          <a:xfrm>
            <a:off x="4280423" y="4092059"/>
            <a:ext cx="864339" cy="369332"/>
          </a:xfrm>
          <a:prstGeom prst="rect">
            <a:avLst/>
          </a:prstGeom>
          <a:noFill/>
          <a:ln>
            <a:solidFill>
              <a:srgbClr val="FFFFFF"/>
            </a:solidFill>
          </a:ln>
        </p:spPr>
        <p:txBody>
          <a:bodyPr wrap="none" rtlCol="0">
            <a:spAutoFit/>
          </a:bodyPr>
          <a:lstStyle/>
          <a:p>
            <a:r>
              <a:rPr lang="en-US" dirty="0" smtClean="0">
                <a:solidFill>
                  <a:srgbClr val="FFFFFF"/>
                </a:solidFill>
              </a:rPr>
              <a:t>Goods</a:t>
            </a:r>
            <a:endParaRPr lang="en-US" dirty="0">
              <a:solidFill>
                <a:srgbClr val="FFFFFF"/>
              </a:solidFill>
            </a:endParaRPr>
          </a:p>
        </p:txBody>
      </p:sp>
    </p:spTree>
    <p:extLst>
      <p:ext uri="{BB962C8B-B14F-4D97-AF65-F5344CB8AC3E}">
        <p14:creationId xmlns:p14="http://schemas.microsoft.com/office/powerpoint/2010/main" val="234503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International Payments (I)</a:t>
            </a:r>
            <a:endParaRPr lang="en-US" dirty="0"/>
          </a:p>
        </p:txBody>
      </p:sp>
      <p:sp>
        <p:nvSpPr>
          <p:cNvPr id="3" name="Content Placeholder 2"/>
          <p:cNvSpPr>
            <a:spLocks noGrp="1"/>
          </p:cNvSpPr>
          <p:nvPr>
            <p:ph idx="1"/>
          </p:nvPr>
        </p:nvSpPr>
        <p:spPr>
          <a:xfrm>
            <a:off x="498474" y="1981200"/>
            <a:ext cx="7335341" cy="4144963"/>
          </a:xfrm>
        </p:spPr>
        <p:txBody>
          <a:bodyPr/>
          <a:lstStyle/>
          <a:p>
            <a:r>
              <a:rPr lang="en-US" sz="2000" dirty="0"/>
              <a:t>Credit information </a:t>
            </a:r>
            <a:endParaRPr lang="en-US" sz="2000" dirty="0" smtClean="0"/>
          </a:p>
          <a:p>
            <a:pPr marL="228600" lvl="1" indent="0">
              <a:buNone/>
            </a:pPr>
            <a:r>
              <a:rPr lang="en-US" dirty="0" smtClean="0"/>
              <a:t>It </a:t>
            </a:r>
            <a:r>
              <a:rPr lang="en-US" dirty="0"/>
              <a:t>is much harder to find credit information on a person in a foreign country. </a:t>
            </a:r>
            <a:endParaRPr lang="en-US" dirty="0" smtClean="0"/>
          </a:p>
          <a:p>
            <a:r>
              <a:rPr lang="en-US" sz="2000" dirty="0"/>
              <a:t>Lack of personal </a:t>
            </a:r>
            <a:r>
              <a:rPr lang="en-US" sz="2000" dirty="0" smtClean="0"/>
              <a:t>contact</a:t>
            </a:r>
          </a:p>
          <a:p>
            <a:pPr marL="228600" lvl="1" indent="0">
              <a:buNone/>
            </a:pPr>
            <a:r>
              <a:rPr lang="en-US" dirty="0" smtClean="0"/>
              <a:t>Due </a:t>
            </a:r>
            <a:r>
              <a:rPr lang="en-US" dirty="0"/>
              <a:t>to the different physical locations, communication is typically not done face-to-face. This can make it hard to get to know a person, which is particularly important is certain cultures</a:t>
            </a:r>
            <a:r>
              <a:rPr lang="en-US" dirty="0" smtClean="0"/>
              <a:t>.</a:t>
            </a:r>
          </a:p>
          <a:p>
            <a:r>
              <a:rPr lang="en-US" sz="2000" dirty="0"/>
              <a:t>Collections are difficult and </a:t>
            </a:r>
            <a:r>
              <a:rPr lang="en-US" sz="2000" dirty="0" smtClean="0"/>
              <a:t>expensive</a:t>
            </a:r>
          </a:p>
          <a:p>
            <a:pPr marL="228600" lvl="1" indent="0">
              <a:buNone/>
            </a:pPr>
            <a:r>
              <a:rPr lang="en-US" dirty="0" smtClean="0"/>
              <a:t>If </a:t>
            </a:r>
            <a:r>
              <a:rPr lang="en-US" dirty="0"/>
              <a:t>a customer fails to pay it is difficult and expensive to collect on the past due account.</a:t>
            </a:r>
            <a:r>
              <a:rPr lang="en-US" u="sng" dirty="0"/>
              <a:t> </a:t>
            </a:r>
            <a:endParaRPr lang="en-US" dirty="0"/>
          </a:p>
          <a:p>
            <a:endParaRPr lang="en-US" dirty="0"/>
          </a:p>
          <a:p>
            <a:pPr marL="228600" lvl="1" indent="0">
              <a:buNone/>
            </a:pPr>
            <a:endParaRPr lang="en-US" b="1" u="sng"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Drafts</a:t>
            </a:r>
            <a:endParaRPr lang="en-US" dirty="0"/>
          </a:p>
        </p:txBody>
      </p:sp>
      <p:sp>
        <p:nvSpPr>
          <p:cNvPr id="3" name="Content Placeholder 2"/>
          <p:cNvSpPr>
            <a:spLocks noGrp="1"/>
          </p:cNvSpPr>
          <p:nvPr>
            <p:ph idx="1"/>
          </p:nvPr>
        </p:nvSpPr>
        <p:spPr/>
        <p:txBody>
          <a:bodyPr>
            <a:normAutofit/>
          </a:bodyPr>
          <a:lstStyle/>
          <a:p>
            <a:r>
              <a:rPr lang="en-US" sz="2000" dirty="0" smtClean="0"/>
              <a:t>Sight Draft</a:t>
            </a:r>
          </a:p>
          <a:p>
            <a:pPr marL="228600" lvl="1" indent="0">
              <a:buNone/>
            </a:pPr>
            <a:r>
              <a:rPr lang="en-US" dirty="0"/>
              <a:t>Once the importer accepts the draft by signing it, the importer has to pay the exporter immediately. The draft is payable “at sight.”</a:t>
            </a:r>
          </a:p>
          <a:p>
            <a:r>
              <a:rPr lang="en-US" sz="2000" dirty="0" smtClean="0"/>
              <a:t>Time Draft</a:t>
            </a:r>
          </a:p>
          <a:p>
            <a:pPr marL="228600" lvl="1" indent="0">
              <a:buNone/>
            </a:pPr>
            <a:r>
              <a:rPr lang="en-US" dirty="0"/>
              <a:t>Once the importer accepts the draft by signing it, the importer has to pay the exporter a certain number of days (30, 60, 90, or 180) after the date of acceptance</a:t>
            </a:r>
            <a:r>
              <a:rPr lang="en-US" dirty="0" smtClean="0"/>
              <a:t>.</a:t>
            </a:r>
          </a:p>
          <a:p>
            <a:pPr>
              <a:spcAft>
                <a:spcPts val="600"/>
              </a:spcAft>
            </a:pPr>
            <a:r>
              <a:rPr lang="en-US" sz="2000" dirty="0" smtClean="0"/>
              <a:t>Date Draft</a:t>
            </a:r>
          </a:p>
          <a:p>
            <a:pPr marL="228600" lvl="1" indent="0">
              <a:spcBef>
                <a:spcPts val="0"/>
              </a:spcBef>
              <a:buNone/>
            </a:pPr>
            <a:r>
              <a:rPr lang="en-US" dirty="0"/>
              <a:t>Once the importer accepts the draft by signing it, the </a:t>
            </a:r>
            <a:endParaRPr lang="en-US" dirty="0" smtClean="0"/>
          </a:p>
          <a:p>
            <a:pPr marL="228600" lvl="1" indent="0">
              <a:spcBef>
                <a:spcPts val="0"/>
              </a:spcBef>
              <a:buNone/>
            </a:pPr>
            <a:r>
              <a:rPr lang="en-US" dirty="0" smtClean="0"/>
              <a:t>importer </a:t>
            </a:r>
            <a:r>
              <a:rPr lang="en-US" dirty="0"/>
              <a:t>has to pay the exporter a certain number of </a:t>
            </a:r>
            <a:r>
              <a:rPr lang="en-US" dirty="0" smtClean="0"/>
              <a:t>days</a:t>
            </a:r>
          </a:p>
          <a:p>
            <a:pPr marL="228600" lvl="1" indent="0">
              <a:spcBef>
                <a:spcPts val="0"/>
              </a:spcBef>
              <a:buNone/>
            </a:pPr>
            <a:r>
              <a:rPr lang="en-US" dirty="0" smtClean="0"/>
              <a:t>(</a:t>
            </a:r>
            <a:r>
              <a:rPr lang="en-US" dirty="0"/>
              <a:t>30, 60, </a:t>
            </a:r>
            <a:r>
              <a:rPr lang="en-US" dirty="0" smtClean="0"/>
              <a:t>90</a:t>
            </a:r>
            <a:r>
              <a:rPr lang="en-US" dirty="0"/>
              <a:t>, or 180) after the date of shipment for the </a:t>
            </a:r>
            <a:endParaRPr lang="en-US" dirty="0" smtClean="0"/>
          </a:p>
          <a:p>
            <a:pPr marL="228600" lvl="1" indent="0">
              <a:spcBef>
                <a:spcPts val="0"/>
              </a:spcBef>
              <a:buNone/>
            </a:pPr>
            <a:r>
              <a:rPr lang="en-US" dirty="0" smtClean="0"/>
              <a:t>goods</a:t>
            </a:r>
            <a:r>
              <a:rPr lang="en-US" dirty="0"/>
              <a:t>.</a:t>
            </a:r>
          </a:p>
          <a:p>
            <a:pPr marL="228600" lvl="1" indent="0">
              <a:buNone/>
            </a:pPr>
            <a:endParaRPr lang="en-US" dirty="0"/>
          </a:p>
          <a:p>
            <a:pPr marL="228600" lvl="1" indent="0">
              <a:buNone/>
            </a:pPr>
            <a:endParaRPr lang="en-US" dirty="0"/>
          </a:p>
        </p:txBody>
      </p:sp>
    </p:spTree>
    <p:extLst>
      <p:ext uri="{BB962C8B-B14F-4D97-AF65-F5344CB8AC3E}">
        <p14:creationId xmlns:p14="http://schemas.microsoft.com/office/powerpoint/2010/main" val="1658223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a:t>
            </a:r>
            <a:endParaRPr lang="en-US" dirty="0"/>
          </a:p>
        </p:txBody>
      </p:sp>
      <p:sp>
        <p:nvSpPr>
          <p:cNvPr id="3" name="Content Placeholder 2"/>
          <p:cNvSpPr>
            <a:spLocks noGrp="1"/>
          </p:cNvSpPr>
          <p:nvPr>
            <p:ph idx="1"/>
          </p:nvPr>
        </p:nvSpPr>
        <p:spPr>
          <a:xfrm>
            <a:off x="498474" y="1981200"/>
            <a:ext cx="7308045" cy="4144963"/>
          </a:xfrm>
        </p:spPr>
        <p:txBody>
          <a:bodyPr>
            <a:normAutofit/>
          </a:bodyPr>
          <a:lstStyle/>
          <a:p>
            <a:pPr marL="0" indent="0">
              <a:buNone/>
              <a:tabLst>
                <a:tab pos="463550" algn="l"/>
              </a:tabLst>
            </a:pPr>
            <a:r>
              <a:rPr lang="en-US" sz="2000" dirty="0"/>
              <a:t>The exporter can specify in the letter of instruction whether it wants trade acceptance or banker’s </a:t>
            </a:r>
            <a:r>
              <a:rPr lang="en-US" sz="2000" dirty="0" smtClean="0"/>
              <a:t>acceptance:</a:t>
            </a:r>
          </a:p>
          <a:p>
            <a:pPr lvl="1">
              <a:tabLst>
                <a:tab pos="463550" algn="l"/>
              </a:tabLst>
            </a:pPr>
            <a:r>
              <a:rPr lang="en-US" dirty="0" smtClean="0"/>
              <a:t>In </a:t>
            </a:r>
            <a:r>
              <a:rPr lang="en-US" dirty="0"/>
              <a:t>requesting a trade acceptance (or trader’s acceptance), the exporter expects the importer to accept (sign) the draft in a reasonable amount of time after being notified that the presenting bank has the documents in its </a:t>
            </a:r>
            <a:r>
              <a:rPr lang="en-US" dirty="0" smtClean="0"/>
              <a:t>possession.</a:t>
            </a:r>
          </a:p>
          <a:p>
            <a:pPr lvl="1">
              <a:tabLst>
                <a:tab pos="463550" algn="l"/>
              </a:tabLst>
            </a:pPr>
            <a:r>
              <a:rPr lang="en-US" dirty="0" smtClean="0"/>
              <a:t>In </a:t>
            </a:r>
            <a:r>
              <a:rPr lang="en-US" dirty="0"/>
              <a:t>a banker’s acceptance, the exporter asks the presenting bank to accept the draft “on behalf” of the importer</a:t>
            </a:r>
            <a:r>
              <a:rPr lang="en-US" dirty="0" smtClean="0"/>
              <a:t>.</a:t>
            </a:r>
          </a:p>
          <a:p>
            <a:pPr lvl="1">
              <a:tabLst>
                <a:tab pos="463550" algn="l"/>
              </a:tabLst>
            </a:pPr>
            <a:endParaRPr lang="en-US" dirty="0"/>
          </a:p>
          <a:p>
            <a:pPr marL="0" indent="0">
              <a:buNone/>
              <a:tabLst>
                <a:tab pos="463550" algn="l"/>
              </a:tabLst>
            </a:pPr>
            <a:r>
              <a:rPr lang="en-US" sz="2000" dirty="0" smtClean="0"/>
              <a:t>A </a:t>
            </a:r>
            <a:r>
              <a:rPr lang="en-US" sz="2000" dirty="0"/>
              <a:t>presenting bank will only agree to a banker’s acceptance if it can be sure that the importer will honor the bank’s commitment. It will therefore only sign if it can </a:t>
            </a:r>
            <a:r>
              <a:rPr lang="en-US" sz="2000" dirty="0" err="1" smtClean="0"/>
              <a:t>aval</a:t>
            </a:r>
            <a:r>
              <a:rPr lang="en-US" sz="2000" dirty="0" smtClean="0"/>
              <a:t> </a:t>
            </a:r>
            <a:r>
              <a:rPr lang="en-US" sz="2000" dirty="0"/>
              <a:t>the importer’s commitment.</a:t>
            </a:r>
          </a:p>
          <a:p>
            <a:pPr>
              <a:tabLst>
                <a:tab pos="463550" algn="l"/>
              </a:tabLst>
            </a:pPr>
            <a:endParaRPr lang="en-US" dirty="0"/>
          </a:p>
          <a:p>
            <a:endParaRPr lang="en-US" dirty="0"/>
          </a:p>
        </p:txBody>
      </p:sp>
    </p:spTree>
    <p:extLst>
      <p:ext uri="{BB962C8B-B14F-4D97-AF65-F5344CB8AC3E}">
        <p14:creationId xmlns:p14="http://schemas.microsoft.com/office/powerpoint/2010/main" val="4088014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Forfaiting / Factoring </a:t>
            </a:r>
            <a:endParaRPr lang="en-US" dirty="0"/>
          </a:p>
        </p:txBody>
      </p:sp>
      <p:sp>
        <p:nvSpPr>
          <p:cNvPr id="3" name="Content Placeholder 2"/>
          <p:cNvSpPr>
            <a:spLocks noGrp="1"/>
          </p:cNvSpPr>
          <p:nvPr>
            <p:ph idx="1"/>
          </p:nvPr>
        </p:nvSpPr>
        <p:spPr>
          <a:xfrm>
            <a:off x="498474" y="1981200"/>
            <a:ext cx="7226159" cy="4144963"/>
          </a:xfrm>
        </p:spPr>
        <p:txBody>
          <a:bodyPr>
            <a:normAutofit/>
          </a:bodyPr>
          <a:lstStyle/>
          <a:p>
            <a:pPr marL="0" indent="0">
              <a:buNone/>
            </a:pPr>
            <a:r>
              <a:rPr lang="en-US" sz="2000" dirty="0"/>
              <a:t>An exporter can sell the draft it collected from the importer to a forfaiting firm who buys them, without recourse.</a:t>
            </a:r>
          </a:p>
          <a:p>
            <a:pPr marL="0" indent="0">
              <a:buNone/>
            </a:pPr>
            <a:r>
              <a:rPr lang="en-US" sz="2000" dirty="0" smtClean="0"/>
              <a:t>An </a:t>
            </a:r>
            <a:r>
              <a:rPr lang="en-US" sz="2000" dirty="0"/>
              <a:t>exporter can also sell international receivables to a factoring house (also called a </a:t>
            </a:r>
            <a:r>
              <a:rPr lang="en-US" sz="2000" dirty="0" smtClean="0"/>
              <a:t>factor) </a:t>
            </a:r>
            <a:r>
              <a:rPr lang="en-US" sz="2000" dirty="0"/>
              <a:t>who can buy them with or without recourse.</a:t>
            </a:r>
          </a:p>
          <a:p>
            <a:r>
              <a:rPr lang="en-US" sz="2000" dirty="0" smtClean="0"/>
              <a:t>If </a:t>
            </a:r>
            <a:r>
              <a:rPr lang="en-US" sz="2000" dirty="0"/>
              <a:t>a receivable is bought “without recourse,” it means that the factor cannot turn to the exporter if the importer does not pay. </a:t>
            </a:r>
          </a:p>
          <a:p>
            <a:r>
              <a:rPr lang="en-US" sz="2000" dirty="0"/>
              <a:t>If it is bought “with recourse,” the factor can hold the exporter responsible for the debt.</a:t>
            </a:r>
          </a:p>
          <a:p>
            <a:endParaRPr lang="en-US" dirty="0"/>
          </a:p>
        </p:txBody>
      </p:sp>
    </p:spTree>
    <p:extLst>
      <p:ext uri="{BB962C8B-B14F-4D97-AF65-F5344CB8AC3E}">
        <p14:creationId xmlns:p14="http://schemas.microsoft.com/office/powerpoint/2010/main" val="2968473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 Cards</a:t>
            </a:r>
            <a:endParaRPr lang="en-US" dirty="0"/>
          </a:p>
        </p:txBody>
      </p:sp>
      <p:sp>
        <p:nvSpPr>
          <p:cNvPr id="3" name="Content Placeholder 2"/>
          <p:cNvSpPr>
            <a:spLocks noGrp="1"/>
          </p:cNvSpPr>
          <p:nvPr>
            <p:ph idx="1"/>
          </p:nvPr>
        </p:nvSpPr>
        <p:spPr>
          <a:xfrm>
            <a:off x="498474" y="1981200"/>
            <a:ext cx="7076033" cy="4144963"/>
          </a:xfrm>
        </p:spPr>
        <p:txBody>
          <a:bodyPr>
            <a:normAutofit/>
          </a:bodyPr>
          <a:lstStyle/>
          <a:p>
            <a:pPr marL="0" indent="0">
              <a:buNone/>
            </a:pPr>
            <a:r>
              <a:rPr lang="en-US" sz="2000" dirty="0" smtClean="0"/>
              <a:t>Purchasing cards (also called procurement cards or p-cards) </a:t>
            </a:r>
            <a:r>
              <a:rPr lang="en-US" sz="2000" dirty="0"/>
              <a:t>are conceptually similar to consumers credit cards and are managed by the big credit card networks (Amex, Visa, ...) . Each department of a corporation with a </a:t>
            </a:r>
            <a:r>
              <a:rPr lang="en-US" sz="2000" dirty="0" smtClean="0"/>
              <a:t>purchasing </a:t>
            </a:r>
            <a:r>
              <a:rPr lang="en-US" sz="2000" dirty="0"/>
              <a:t>card is given:</a:t>
            </a:r>
          </a:p>
          <a:p>
            <a:pPr marL="742950" lvl="1" indent="-285750"/>
            <a:r>
              <a:rPr lang="en-US" dirty="0" smtClean="0"/>
              <a:t>A </a:t>
            </a:r>
            <a:r>
              <a:rPr lang="en-US" dirty="0"/>
              <a:t>certain credit limit, imposed on each purchase, and on total monthly purchases</a:t>
            </a:r>
          </a:p>
          <a:p>
            <a:pPr marL="742950" lvl="1" indent="-285750"/>
            <a:r>
              <a:rPr lang="en-US" dirty="0"/>
              <a:t>A list of authorized suppliers from which it can purchase goods</a:t>
            </a:r>
          </a:p>
          <a:p>
            <a:pPr marL="0" indent="0">
              <a:buNone/>
            </a:pPr>
            <a:r>
              <a:rPr lang="en-US" sz="2000" dirty="0" smtClean="0"/>
              <a:t>At </a:t>
            </a:r>
            <a:r>
              <a:rPr lang="en-US" sz="2000" dirty="0"/>
              <a:t>the end of the month, the corporation gets a single invoice, itemized for each department</a:t>
            </a:r>
            <a:r>
              <a:rPr lang="en-US" sz="2000" dirty="0" smtClean="0"/>
              <a:t>. Suppliers </a:t>
            </a:r>
            <a:r>
              <a:rPr lang="en-US" sz="2000" dirty="0"/>
              <a:t>are paid right away, but collect only about 97 </a:t>
            </a:r>
            <a:r>
              <a:rPr lang="en-US" sz="2000" dirty="0" smtClean="0"/>
              <a:t>percent </a:t>
            </a:r>
            <a:r>
              <a:rPr lang="en-US" sz="2000" dirty="0"/>
              <a:t>of the invoice. The difference is the banks’ fees.</a:t>
            </a:r>
          </a:p>
          <a:p>
            <a:pPr marL="0" indent="0">
              <a:buNone/>
            </a:pPr>
            <a:endParaRPr lang="en-US" dirty="0"/>
          </a:p>
        </p:txBody>
      </p:sp>
    </p:spTree>
    <p:extLst>
      <p:ext uri="{BB962C8B-B14F-4D97-AF65-F5344CB8AC3E}">
        <p14:creationId xmlns:p14="http://schemas.microsoft.com/office/powerpoint/2010/main" val="3056491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P-Cards Advantages (I)</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Purchasing </a:t>
            </a:r>
            <a:r>
              <a:rPr lang="en-US" sz="2000" dirty="0"/>
              <a:t>cards present several advantages for international </a:t>
            </a:r>
            <a:r>
              <a:rPr lang="en-US" sz="2000" dirty="0" smtClean="0"/>
              <a:t>purchases:</a:t>
            </a:r>
          </a:p>
          <a:p>
            <a:r>
              <a:rPr lang="en-US" sz="2000" dirty="0" smtClean="0"/>
              <a:t>The </a:t>
            </a:r>
            <a:r>
              <a:rPr lang="en-US" sz="2000" dirty="0"/>
              <a:t>exporter is essentially paid “in advance,” because it is paid almost immediately after the goods have shipped. </a:t>
            </a:r>
            <a:endParaRPr lang="en-US" sz="2000" dirty="0" smtClean="0"/>
          </a:p>
          <a:p>
            <a:r>
              <a:rPr lang="en-US" sz="2000" dirty="0" smtClean="0"/>
              <a:t>The </a:t>
            </a:r>
            <a:r>
              <a:rPr lang="en-US" sz="2000" dirty="0"/>
              <a:t>importer does not have to pay until the monthly </a:t>
            </a:r>
            <a:r>
              <a:rPr lang="en-US" sz="2000" dirty="0" smtClean="0"/>
              <a:t>purchasing </a:t>
            </a:r>
            <a:r>
              <a:rPr lang="en-US" sz="2000" dirty="0"/>
              <a:t>card bill is due, or about 30 days after the purchase is </a:t>
            </a:r>
            <a:r>
              <a:rPr lang="en-US" sz="2000" dirty="0" smtClean="0"/>
              <a:t>made.</a:t>
            </a:r>
          </a:p>
          <a:p>
            <a:r>
              <a:rPr lang="en-US" sz="2000" dirty="0" smtClean="0"/>
              <a:t>The </a:t>
            </a:r>
            <a:r>
              <a:rPr lang="en-US" sz="2000" dirty="0"/>
              <a:t>non-payment issue is transferred to the bank that issued the card and granted the credit to the importer. </a:t>
            </a:r>
            <a:r>
              <a:rPr lang="en-US" sz="2000" dirty="0" smtClean="0"/>
              <a:t>   The </a:t>
            </a:r>
            <a:r>
              <a:rPr lang="en-US" sz="2000" dirty="0"/>
              <a:t>exporter bears no risk of </a:t>
            </a:r>
            <a:r>
              <a:rPr lang="en-US" sz="2000" dirty="0" smtClean="0"/>
              <a:t>non-payment.</a:t>
            </a:r>
          </a:p>
        </p:txBody>
      </p:sp>
    </p:spTree>
    <p:extLst>
      <p:ext uri="{BB962C8B-B14F-4D97-AF65-F5344CB8AC3E}">
        <p14:creationId xmlns:p14="http://schemas.microsoft.com/office/powerpoint/2010/main" val="591548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P-Cards Advantages (II)</a:t>
            </a:r>
            <a:endParaRPr lang="en-US" dirty="0"/>
          </a:p>
        </p:txBody>
      </p:sp>
      <p:sp>
        <p:nvSpPr>
          <p:cNvPr id="3" name="Content Placeholder 2"/>
          <p:cNvSpPr>
            <a:spLocks noGrp="1"/>
          </p:cNvSpPr>
          <p:nvPr>
            <p:ph idx="1"/>
          </p:nvPr>
        </p:nvSpPr>
        <p:spPr>
          <a:xfrm>
            <a:off x="498475" y="1981200"/>
            <a:ext cx="7253454" cy="4144963"/>
          </a:xfrm>
        </p:spPr>
        <p:txBody>
          <a:bodyPr>
            <a:normAutofit/>
          </a:bodyPr>
          <a:lstStyle/>
          <a:p>
            <a:r>
              <a:rPr lang="en-US" sz="2000" dirty="0" smtClean="0"/>
              <a:t>The </a:t>
            </a:r>
            <a:r>
              <a:rPr lang="en-US" sz="2000" dirty="0"/>
              <a:t>currency exchange rate on the transaction is the best one can get; it is the inter-bank exchange rate for very large transactions</a:t>
            </a:r>
            <a:r>
              <a:rPr lang="en-US" sz="2000" dirty="0" smtClean="0"/>
              <a:t>.</a:t>
            </a:r>
          </a:p>
          <a:p>
            <a:r>
              <a:rPr lang="en-US" sz="2000" dirty="0" smtClean="0"/>
              <a:t>The company purchasing the goods can de-centralize its small purchases so that the central purchasing department can concentrate on big items.</a:t>
            </a:r>
          </a:p>
          <a:p>
            <a:pPr marL="0" indent="0">
              <a:buNone/>
            </a:pPr>
            <a:r>
              <a:rPr lang="en-US" sz="2000" dirty="0" smtClean="0"/>
              <a:t>Purchasing </a:t>
            </a:r>
            <a:r>
              <a:rPr lang="en-US" sz="2000" dirty="0"/>
              <a:t>cards make a lot of sense for small transactions, for which </a:t>
            </a:r>
            <a:r>
              <a:rPr lang="en-US" sz="2000" dirty="0" smtClean="0"/>
              <a:t> a </a:t>
            </a:r>
            <a:r>
              <a:rPr lang="en-US" sz="2000" dirty="0"/>
              <a:t>letter of credit or a documentary collection would be too cumbersome.</a:t>
            </a:r>
          </a:p>
          <a:p>
            <a:pPr marL="0" indent="0">
              <a:buNone/>
            </a:pPr>
            <a:endParaRPr lang="en-US" sz="2000" dirty="0"/>
          </a:p>
        </p:txBody>
      </p:sp>
    </p:spTree>
    <p:extLst>
      <p:ext uri="{BB962C8B-B14F-4D97-AF65-F5344CB8AC3E}">
        <p14:creationId xmlns:p14="http://schemas.microsoft.com/office/powerpoint/2010/main" val="4130400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TradeCard</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TradeCard is a proprietary electronic system that combines payment and document handling</a:t>
            </a:r>
            <a:r>
              <a:rPr lang="en-US" sz="2000" dirty="0" smtClean="0"/>
              <a:t>:</a:t>
            </a:r>
          </a:p>
          <a:p>
            <a:r>
              <a:rPr lang="en-US" sz="2000" dirty="0" smtClean="0"/>
              <a:t>TradeCard </a:t>
            </a:r>
            <a:r>
              <a:rPr lang="en-US" sz="2000" dirty="0"/>
              <a:t>makes no payment to the exporter until TradeCard has received all the documents, and they are in order</a:t>
            </a:r>
            <a:r>
              <a:rPr lang="en-US" sz="2000" dirty="0" smtClean="0"/>
              <a:t>. </a:t>
            </a:r>
          </a:p>
          <a:p>
            <a:r>
              <a:rPr lang="en-US" sz="2000" dirty="0" smtClean="0"/>
              <a:t>The </a:t>
            </a:r>
            <a:r>
              <a:rPr lang="en-US" sz="2000" dirty="0"/>
              <a:t>importer does not have to pay TradeCard for about 30 days</a:t>
            </a:r>
            <a:r>
              <a:rPr lang="en-US" sz="2000" dirty="0" smtClean="0"/>
              <a:t>.</a:t>
            </a:r>
          </a:p>
          <a:p>
            <a:r>
              <a:rPr lang="en-US" sz="2000" dirty="0" smtClean="0"/>
              <a:t>The </a:t>
            </a:r>
            <a:r>
              <a:rPr lang="en-US" sz="2000" dirty="0"/>
              <a:t>system is efficient: documents are transmitted electronically, and payments are made at the inter-bank exchange rates.</a:t>
            </a:r>
          </a:p>
          <a:p>
            <a:endParaRPr lang="en-US" dirty="0"/>
          </a:p>
        </p:txBody>
      </p:sp>
    </p:spTree>
    <p:extLst>
      <p:ext uri="{BB962C8B-B14F-4D97-AF65-F5344CB8AC3E}">
        <p14:creationId xmlns:p14="http://schemas.microsoft.com/office/powerpoint/2010/main" val="383026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TradeCard</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TradeCard </a:t>
            </a:r>
            <a:r>
              <a:rPr lang="en-US" sz="2000" dirty="0" smtClean="0"/>
              <a:t>has tried to gain wider acceptance </a:t>
            </a:r>
            <a:r>
              <a:rPr lang="en-US" sz="2000" dirty="0"/>
              <a:t>in the trade community because it is extremely inexpensive, charging only $150 for a transaction up to $100,000, in contrast to 1 to 3 percent for letters of credit and 2 to 3 percent for </a:t>
            </a:r>
            <a:r>
              <a:rPr lang="en-US" sz="2000" dirty="0" smtClean="0"/>
              <a:t>purchasing </a:t>
            </a:r>
            <a:r>
              <a:rPr lang="en-US" sz="2000" dirty="0"/>
              <a:t>cards.</a:t>
            </a:r>
          </a:p>
          <a:p>
            <a:pPr marL="0" indent="0">
              <a:buNone/>
            </a:pPr>
            <a:r>
              <a:rPr lang="en-US" sz="2000" dirty="0" smtClean="0"/>
              <a:t>However, it has not been as successful as its advantages would lead to anticipate.</a:t>
            </a:r>
          </a:p>
          <a:p>
            <a:pPr marL="0" indent="0">
              <a:buNone/>
            </a:pPr>
            <a:r>
              <a:rPr lang="en-US" sz="2000" dirty="0" smtClean="0"/>
              <a:t>In 2013</a:t>
            </a:r>
            <a:r>
              <a:rPr lang="en-US" sz="2000" dirty="0" smtClean="0"/>
              <a:t>, TradeCard was purchased by GT Nexus, which </a:t>
            </a:r>
            <a:r>
              <a:rPr lang="en-US" sz="2000" dirty="0" smtClean="0"/>
              <a:t>has incorporated it in its Global Trade Management software package. It does not report on the number of transactions conducted under TradeCard.</a:t>
            </a:r>
            <a:endParaRPr lang="en-US" sz="2000" dirty="0"/>
          </a:p>
        </p:txBody>
      </p:sp>
    </p:spTree>
    <p:extLst>
      <p:ext uri="{BB962C8B-B14F-4D97-AF65-F5344CB8AC3E}">
        <p14:creationId xmlns:p14="http://schemas.microsoft.com/office/powerpoint/2010/main" val="30337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Guarantees</a:t>
            </a:r>
            <a:endParaRPr lang="en-US" dirty="0"/>
          </a:p>
        </p:txBody>
      </p:sp>
      <p:sp>
        <p:nvSpPr>
          <p:cNvPr id="3" name="Content Placeholder 2"/>
          <p:cNvSpPr>
            <a:spLocks noGrp="1"/>
          </p:cNvSpPr>
          <p:nvPr>
            <p:ph idx="1"/>
          </p:nvPr>
        </p:nvSpPr>
        <p:spPr/>
        <p:txBody>
          <a:bodyPr/>
          <a:lstStyle/>
          <a:p>
            <a:pPr marL="0" indent="0">
              <a:buNone/>
            </a:pPr>
            <a:r>
              <a:rPr lang="en-US" sz="2000" dirty="0"/>
              <a:t>A bank guarantee is another instrument used in international trade, but is used in different situations: A bank guarantee is usually requested to secure the performance of the seller (exporter), rather than to ensure that payment will be made by the buyer (importer). </a:t>
            </a:r>
            <a:endParaRPr lang="en-US" sz="2000" dirty="0" smtClean="0"/>
          </a:p>
          <a:p>
            <a:pPr marL="0" indent="0">
              <a:buNone/>
            </a:pPr>
            <a:r>
              <a:rPr lang="en-US" sz="2000" dirty="0"/>
              <a:t>Because United States law prohibits bank guarantees, American banks instead offer the same type of financial instrument through their stand-by letters of credit.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73703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Guarantees</a:t>
            </a:r>
            <a:endParaRPr lang="en-US" dirty="0"/>
          </a:p>
        </p:txBody>
      </p:sp>
      <p:sp>
        <p:nvSpPr>
          <p:cNvPr id="3" name="Content Placeholder 2"/>
          <p:cNvSpPr>
            <a:spLocks noGrp="1"/>
          </p:cNvSpPr>
          <p:nvPr>
            <p:ph idx="1"/>
          </p:nvPr>
        </p:nvSpPr>
        <p:spPr>
          <a:xfrm>
            <a:off x="498475" y="1981200"/>
            <a:ext cx="7389932" cy="4144963"/>
          </a:xfrm>
        </p:spPr>
        <p:txBody>
          <a:bodyPr>
            <a:normAutofit/>
          </a:bodyPr>
          <a:lstStyle/>
          <a:p>
            <a:r>
              <a:rPr lang="en-US" sz="2000" dirty="0" smtClean="0"/>
              <a:t>Guarantee payable at first demand</a:t>
            </a:r>
          </a:p>
          <a:p>
            <a:pPr marL="228600" lvl="1" indent="0">
              <a:buNone/>
            </a:pPr>
            <a:r>
              <a:rPr lang="en-US" dirty="0"/>
              <a:t>A bank guarantee in which the beneficiary does not have to provide any evidence that the terms of the underlying contract between the contractor and the beneficiary have not been met; the issuing bank has to pay at the first request of the beneficiary.</a:t>
            </a:r>
          </a:p>
          <a:p>
            <a:r>
              <a:rPr lang="en-US" sz="2000" dirty="0" smtClean="0"/>
              <a:t>Guarantee based upon documents (caution)</a:t>
            </a:r>
          </a:p>
          <a:p>
            <a:pPr marL="228600" lvl="1" indent="0">
              <a:buNone/>
            </a:pPr>
            <a:r>
              <a:rPr lang="en-US" dirty="0" smtClean="0"/>
              <a:t>A </a:t>
            </a:r>
            <a:r>
              <a:rPr lang="en-US" dirty="0"/>
              <a:t>bank guarantee made conditional upon presentation of certain documents rather than “on first demand.” The beneficiary must present documents that demonstrate that the contractor is not meeting its obligations.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34734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International Payments (II)</a:t>
            </a:r>
            <a:endParaRPr lang="en-US" dirty="0"/>
          </a:p>
        </p:txBody>
      </p:sp>
      <p:sp>
        <p:nvSpPr>
          <p:cNvPr id="3" name="Content Placeholder 2"/>
          <p:cNvSpPr>
            <a:spLocks noGrp="1"/>
          </p:cNvSpPr>
          <p:nvPr>
            <p:ph idx="1"/>
          </p:nvPr>
        </p:nvSpPr>
        <p:spPr>
          <a:xfrm>
            <a:off x="498474" y="1981200"/>
            <a:ext cx="7335341" cy="4144963"/>
          </a:xfrm>
        </p:spPr>
        <p:txBody>
          <a:bodyPr>
            <a:normAutofit/>
          </a:bodyPr>
          <a:lstStyle/>
          <a:p>
            <a:r>
              <a:rPr lang="en-US" sz="2000" dirty="0"/>
              <a:t>No easy legal </a:t>
            </a:r>
            <a:r>
              <a:rPr lang="en-US" sz="2000" dirty="0" smtClean="0"/>
              <a:t>recourse</a:t>
            </a:r>
          </a:p>
          <a:p>
            <a:pPr marL="228600" lvl="1" indent="0">
              <a:buNone/>
            </a:pPr>
            <a:r>
              <a:rPr lang="en-US" dirty="0" smtClean="0"/>
              <a:t>Due </a:t>
            </a:r>
            <a:r>
              <a:rPr lang="en-US" dirty="0"/>
              <a:t>to the nature of international transactions, there is no single court that has direct jurisprudence over an international trade dispute between an exporter and an importer.</a:t>
            </a:r>
            <a:endParaRPr lang="en-US" b="1" u="sng" dirty="0"/>
          </a:p>
          <a:p>
            <a:r>
              <a:rPr lang="en-US" sz="2000" dirty="0"/>
              <a:t>Higher litigation </a:t>
            </a:r>
            <a:r>
              <a:rPr lang="en-US" sz="2000" dirty="0" smtClean="0"/>
              <a:t>costs</a:t>
            </a:r>
          </a:p>
          <a:p>
            <a:pPr marL="228600" lvl="1" indent="0">
              <a:buNone/>
            </a:pPr>
            <a:r>
              <a:rPr lang="en-US" dirty="0" smtClean="0"/>
              <a:t>If </a:t>
            </a:r>
            <a:r>
              <a:rPr lang="en-US" dirty="0"/>
              <a:t>legal proceedings are required, there are much more expensive and complicated than for a domestic case. </a:t>
            </a:r>
            <a:endParaRPr lang="en-US" dirty="0" smtClean="0"/>
          </a:p>
          <a:p>
            <a:pPr marL="228600" lvl="1" indent="0">
              <a:buNone/>
            </a:pPr>
            <a:endParaRPr lang="en-US" b="1" u="sng" dirty="0"/>
          </a:p>
          <a:p>
            <a:pPr marL="0" indent="0">
              <a:buNone/>
            </a:pPr>
            <a:r>
              <a:rPr lang="en-US" sz="2000" dirty="0"/>
              <a:t>Because of all of these issues, a climate of mistrust is often created.</a:t>
            </a:r>
          </a:p>
          <a:p>
            <a:pPr marL="0" indent="0">
              <a:buNone/>
            </a:pPr>
            <a:endParaRPr lang="en-US" sz="2000" b="1" u="sng" dirty="0"/>
          </a:p>
          <a:p>
            <a:endParaRPr lang="en-US" dirty="0"/>
          </a:p>
        </p:txBody>
      </p:sp>
    </p:spTree>
    <p:extLst>
      <p:ext uri="{BB962C8B-B14F-4D97-AF65-F5344CB8AC3E}">
        <p14:creationId xmlns:p14="http://schemas.microsoft.com/office/powerpoint/2010/main" val="3984369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Stand-By Letter of Credit</a:t>
            </a:r>
            <a:endParaRPr lang="en-US" dirty="0"/>
          </a:p>
        </p:txBody>
      </p:sp>
      <p:sp>
        <p:nvSpPr>
          <p:cNvPr id="3" name="Content Placeholder 2"/>
          <p:cNvSpPr>
            <a:spLocks noGrp="1"/>
          </p:cNvSpPr>
          <p:nvPr>
            <p:ph idx="1"/>
          </p:nvPr>
        </p:nvSpPr>
        <p:spPr/>
        <p:txBody>
          <a:bodyPr/>
          <a:lstStyle/>
          <a:p>
            <a:pPr marL="0" indent="0">
              <a:buNone/>
            </a:pPr>
            <a:r>
              <a:rPr lang="en-US" sz="2000" dirty="0"/>
              <a:t>A stand-by letter of credit covers more than one shipment; it allows for multiple bills of lading, issued on different dates. The bank is obligated to pay if the exporter presents the documents required by the letter of credit and the importer has not paid</a:t>
            </a:r>
            <a:r>
              <a:rPr lang="en-US" sz="2000" dirty="0" smtClean="0"/>
              <a:t>.</a:t>
            </a:r>
            <a:endParaRPr lang="en-US" sz="2000" dirty="0"/>
          </a:p>
          <a:p>
            <a:pPr marL="0" indent="0">
              <a:buNone/>
            </a:pPr>
            <a:r>
              <a:rPr lang="en-US" sz="2000" dirty="0" smtClean="0"/>
              <a:t>In a similar fashion, stand-by </a:t>
            </a:r>
            <a:r>
              <a:rPr lang="en-US" sz="2000" dirty="0"/>
              <a:t>letters of credit can also be used to secure the performance of the exporter. The bank that issues the letter of credit is obligated to pay the importer, if the importer provides documents showing that the exporter has not performed its obligations.</a:t>
            </a:r>
          </a:p>
          <a:p>
            <a:endParaRPr lang="en-US" dirty="0"/>
          </a:p>
        </p:txBody>
      </p:sp>
    </p:spTree>
    <p:extLst>
      <p:ext uri="{BB962C8B-B14F-4D97-AF65-F5344CB8AC3E}">
        <p14:creationId xmlns:p14="http://schemas.microsoft.com/office/powerpoint/2010/main" val="3630376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Payment as a Marketing Tool</a:t>
            </a:r>
            <a:endParaRPr lang="en-US" dirty="0"/>
          </a:p>
        </p:txBody>
      </p:sp>
      <p:sp>
        <p:nvSpPr>
          <p:cNvPr id="3" name="Content Placeholder 2"/>
          <p:cNvSpPr>
            <a:spLocks noGrp="1"/>
          </p:cNvSpPr>
          <p:nvPr>
            <p:ph idx="1"/>
          </p:nvPr>
        </p:nvSpPr>
        <p:spPr/>
        <p:txBody>
          <a:bodyPr/>
          <a:lstStyle/>
          <a:p>
            <a:pPr marL="0" indent="0">
              <a:buNone/>
            </a:pPr>
            <a:r>
              <a:rPr lang="en-US" sz="2000" dirty="0"/>
              <a:t>An exporter has several alternatives from which to choose in negotiating terms of payment with the importer. </a:t>
            </a:r>
          </a:p>
          <a:p>
            <a:pPr marL="0" indent="0">
              <a:buNone/>
            </a:pPr>
            <a:r>
              <a:rPr lang="en-US" sz="2000" dirty="0"/>
              <a:t>Although the choice of the term </a:t>
            </a:r>
            <a:r>
              <a:rPr lang="en-US" sz="2000" dirty="0" smtClean="0"/>
              <a:t> of </a:t>
            </a:r>
            <a:r>
              <a:rPr lang="en-US" sz="2000" dirty="0"/>
              <a:t>sale is </a:t>
            </a:r>
            <a:r>
              <a:rPr lang="en-US" sz="2000" dirty="0" smtClean="0"/>
              <a:t>dependent </a:t>
            </a:r>
            <a:r>
              <a:rPr lang="en-US" sz="2000" dirty="0"/>
              <a:t>on the level of experience of both the exporter and the importer and on the level of confidence that the exporter has in the ability of the importer to make the payment, there are some alternatives that are definitely preferable and will increase </a:t>
            </a:r>
            <a:r>
              <a:rPr lang="en-US" sz="2000" dirty="0" smtClean="0"/>
              <a:t>  an </a:t>
            </a:r>
            <a:r>
              <a:rPr lang="en-US" sz="2000" dirty="0"/>
              <a:t>exporter's probability to clinch the sale.</a:t>
            </a:r>
          </a:p>
          <a:p>
            <a:endParaRPr lang="en-US" dirty="0"/>
          </a:p>
        </p:txBody>
      </p:sp>
    </p:spTree>
    <p:extLst>
      <p:ext uri="{BB962C8B-B14F-4D97-AF65-F5344CB8AC3E}">
        <p14:creationId xmlns:p14="http://schemas.microsoft.com/office/powerpoint/2010/main" val="1229755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Payment as a Marketing Tool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1859339"/>
              </p:ext>
            </p:extLst>
          </p:nvPr>
        </p:nvGraphicFramePr>
        <p:xfrm>
          <a:off x="682388" y="2608997"/>
          <a:ext cx="6591870" cy="2768600"/>
        </p:xfrm>
        <a:graphic>
          <a:graphicData uri="http://schemas.openxmlformats.org/drawingml/2006/table">
            <a:tbl>
              <a:tblPr firstRow="1" bandRow="1">
                <a:tableStyleId>{073A0DAA-6AF3-43AB-8588-CEC1D06C72B9}</a:tableStyleId>
              </a:tblPr>
              <a:tblGrid>
                <a:gridCol w="3295935">
                  <a:extLst>
                    <a:ext uri="{9D8B030D-6E8A-4147-A177-3AD203B41FA5}">
                      <a16:colId xmlns:a16="http://schemas.microsoft.com/office/drawing/2014/main" val="20000"/>
                    </a:ext>
                  </a:extLst>
                </a:gridCol>
                <a:gridCol w="3295935">
                  <a:extLst>
                    <a:ext uri="{9D8B030D-6E8A-4147-A177-3AD203B41FA5}">
                      <a16:colId xmlns:a16="http://schemas.microsoft.com/office/drawing/2014/main" val="20001"/>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Method of Payment</a:t>
                      </a:r>
                      <a:endParaRPr kumimoji="0" lang="en-US" sz="1800" b="1" i="0" u="none" strike="noStrike" cap="none" normalizeH="0" baseline="0" dirty="0" smtClean="0">
                        <a:ln>
                          <a:noFill/>
                        </a:ln>
                        <a:solidFill>
                          <a:srgbClr val="FFFFFF"/>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Probability of Losing the Sale Because of the Choice of Method of Payment </a:t>
                      </a:r>
                      <a:endParaRPr kumimoji="0" lang="en-US" sz="1800" b="1" i="0" u="none" strike="noStrike" cap="none" normalizeH="0" baseline="0" dirty="0" smtClean="0">
                        <a:ln>
                          <a:noFill/>
                        </a:ln>
                        <a:solidFill>
                          <a:srgbClr val="FFFFFF"/>
                        </a:solidFill>
                        <a:effectLst/>
                        <a:latin typeface="Verdana" pitchFamily="34" charset="0"/>
                      </a:endParaRPr>
                    </a:p>
                  </a:txBody>
                  <a:tcPr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Cash in advance</a:t>
                      </a:r>
                      <a:endParaRPr kumimoji="0" lang="en-US" sz="1800" b="0" i="0" u="none" strike="noStrike" cap="none" normalizeH="0" baseline="0" smtClean="0">
                        <a:ln>
                          <a:noFill/>
                        </a:ln>
                        <a:solidFill>
                          <a:srgbClr val="003B76"/>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High</a:t>
                      </a:r>
                      <a:endParaRPr kumimoji="0" lang="en-US" sz="1800" b="0" i="0" u="none" strike="noStrike" cap="none" normalizeH="0" baseline="0" dirty="0" smtClean="0">
                        <a:ln>
                          <a:noFill/>
                        </a:ln>
                        <a:solidFill>
                          <a:srgbClr val="003B76"/>
                        </a:solidFill>
                        <a:effectLst/>
                        <a:latin typeface="Verdana" pitchFamily="34" charset="0"/>
                      </a:endParaRPr>
                    </a:p>
                  </a:txBody>
                  <a:tcPr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Open account</a:t>
                      </a:r>
                      <a:endParaRPr kumimoji="0" lang="en-US" sz="1800" b="0" i="0" u="none" strike="noStrike" cap="none" normalizeH="0" baseline="0" smtClean="0">
                        <a:ln>
                          <a:noFill/>
                        </a:ln>
                        <a:solidFill>
                          <a:srgbClr val="003B76"/>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Nil</a:t>
                      </a:r>
                      <a:endParaRPr kumimoji="0" lang="en-US" sz="1800" b="0" i="0" u="none" strike="noStrike" cap="none" normalizeH="0" baseline="0" dirty="0" smtClean="0">
                        <a:ln>
                          <a:noFill/>
                        </a:ln>
                        <a:solidFill>
                          <a:srgbClr val="003B76"/>
                        </a:solidFill>
                        <a:effectLst/>
                        <a:latin typeface="Verdana" pitchFamily="34" charset="0"/>
                      </a:endParaRPr>
                    </a:p>
                  </a:txBody>
                  <a:tcPr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Letter of credit</a:t>
                      </a:r>
                      <a:endParaRPr kumimoji="0" lang="en-US" sz="1800" b="0" i="0" u="none" strike="noStrike" cap="none" normalizeH="0" baseline="0" smtClean="0">
                        <a:ln>
                          <a:noFill/>
                        </a:ln>
                        <a:solidFill>
                          <a:srgbClr val="003B76"/>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Fairly high</a:t>
                      </a:r>
                      <a:endParaRPr kumimoji="0" lang="en-US" sz="1800" b="0" i="0" u="none" strike="noStrike" cap="none" normalizeH="0" baseline="0" dirty="0" smtClean="0">
                        <a:ln>
                          <a:noFill/>
                        </a:ln>
                        <a:solidFill>
                          <a:srgbClr val="003B76"/>
                        </a:solidFill>
                        <a:effectLst/>
                        <a:latin typeface="Verdana" pitchFamily="34" charset="0"/>
                      </a:endParaRPr>
                    </a:p>
                  </a:txBody>
                  <a:tcPr horzOverflow="overflow"/>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Purchasing card</a:t>
                      </a:r>
                      <a:endParaRPr kumimoji="0" lang="en-US" sz="1800" b="0" i="0" u="none" strike="noStrike" cap="none" normalizeH="0" baseline="0" dirty="0" smtClean="0">
                        <a:ln>
                          <a:noFill/>
                        </a:ln>
                        <a:solidFill>
                          <a:srgbClr val="003B76"/>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Low</a:t>
                      </a:r>
                      <a:endParaRPr kumimoji="0" lang="en-US" sz="1800" b="0" i="0" u="none" strike="noStrike" cap="none" normalizeH="0" baseline="0" dirty="0" smtClean="0">
                        <a:ln>
                          <a:noFill/>
                        </a:ln>
                        <a:solidFill>
                          <a:srgbClr val="003B76"/>
                        </a:solidFill>
                        <a:effectLst/>
                        <a:latin typeface="Verdana" pitchFamily="34" charset="0"/>
                      </a:endParaRPr>
                    </a:p>
                  </a:txBody>
                  <a:tcPr horzOverflow="overflow"/>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TradeCard</a:t>
                      </a:r>
                      <a:endParaRPr kumimoji="0" lang="en-US" sz="1800" b="0" i="0" u="none" strike="noStrike" cap="none" normalizeH="0" baseline="0" dirty="0" smtClean="0">
                        <a:ln>
                          <a:noFill/>
                        </a:ln>
                        <a:solidFill>
                          <a:srgbClr val="003B76"/>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Low</a:t>
                      </a:r>
                      <a:endParaRPr kumimoji="0" lang="en-US" sz="1800" b="0" i="0" u="none" strike="noStrike" cap="none" normalizeH="0" baseline="0" dirty="0" smtClean="0">
                        <a:ln>
                          <a:noFill/>
                        </a:ln>
                        <a:solidFill>
                          <a:srgbClr val="003B76"/>
                        </a:solidFill>
                        <a:effectLst/>
                        <a:latin typeface="Verdana" pitchFamily="34" charset="0"/>
                      </a:endParaRPr>
                    </a:p>
                  </a:txBody>
                  <a:tcP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6382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in International Trade</a:t>
            </a:r>
            <a:endParaRPr lang="en-US" dirty="0"/>
          </a:p>
        </p:txBody>
      </p:sp>
      <p:sp>
        <p:nvSpPr>
          <p:cNvPr id="3" name="Content Placeholder 2"/>
          <p:cNvSpPr>
            <a:spLocks noGrp="1"/>
          </p:cNvSpPr>
          <p:nvPr>
            <p:ph idx="1"/>
          </p:nvPr>
        </p:nvSpPr>
        <p:spPr/>
        <p:txBody>
          <a:bodyPr/>
          <a:lstStyle/>
          <a:p>
            <a:r>
              <a:rPr lang="en-US" sz="2000" dirty="0" smtClean="0"/>
              <a:t>Risk</a:t>
            </a:r>
          </a:p>
          <a:p>
            <a:pPr marL="228600" lvl="1" indent="0">
              <a:buNone/>
            </a:pPr>
            <a:r>
              <a:rPr lang="en-US" dirty="0" smtClean="0"/>
              <a:t>The </a:t>
            </a:r>
            <a:r>
              <a:rPr lang="en-US" dirty="0"/>
              <a:t>risk of non-payment is the probability of not getting paid or of being paid late, and it dictates the terms of payment chosen by the </a:t>
            </a:r>
            <a:r>
              <a:rPr lang="en-US" dirty="0" smtClean="0"/>
              <a:t>exporter.</a:t>
            </a:r>
          </a:p>
          <a:p>
            <a:pPr marL="228600" lvl="1" indent="0">
              <a:buNone/>
            </a:pPr>
            <a:r>
              <a:rPr lang="en-US" dirty="0" smtClean="0"/>
              <a:t>There </a:t>
            </a:r>
            <a:r>
              <a:rPr lang="en-US" dirty="0"/>
              <a:t>are commercial and country risks.</a:t>
            </a:r>
          </a:p>
          <a:p>
            <a:r>
              <a:rPr lang="en-US" sz="2000" dirty="0" smtClean="0"/>
              <a:t>Exposure</a:t>
            </a:r>
            <a:endParaRPr lang="en-US" sz="2000" b="1" dirty="0" smtClean="0"/>
          </a:p>
          <a:p>
            <a:pPr marL="228600" lvl="1" indent="0">
              <a:buNone/>
            </a:pPr>
            <a:r>
              <a:rPr lang="en-US" dirty="0" smtClean="0"/>
              <a:t>The </a:t>
            </a:r>
            <a:r>
              <a:rPr lang="en-US" dirty="0"/>
              <a:t>consequence of a loss to a particular firm is the exposure. A small firm has more exposure in a $50,000 transaction than a large firm.</a:t>
            </a:r>
          </a:p>
          <a:p>
            <a:endParaRPr lang="en-US" dirty="0"/>
          </a:p>
        </p:txBody>
      </p:sp>
    </p:spTree>
    <p:extLst>
      <p:ext uri="{BB962C8B-B14F-4D97-AF65-F5344CB8AC3E}">
        <p14:creationId xmlns:p14="http://schemas.microsoft.com/office/powerpoint/2010/main" val="84116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in International Trade</a:t>
            </a:r>
            <a:endParaRPr lang="en-US" dirty="0"/>
          </a:p>
        </p:txBody>
      </p:sp>
      <p:sp>
        <p:nvSpPr>
          <p:cNvPr id="6" name="Text Placeholder 5"/>
          <p:cNvSpPr>
            <a:spLocks noGrp="1"/>
          </p:cNvSpPr>
          <p:nvPr>
            <p:ph type="body" idx="1"/>
          </p:nvPr>
        </p:nvSpPr>
        <p:spPr/>
        <p:txBody>
          <a:bodyPr>
            <a:normAutofit/>
          </a:bodyPr>
          <a:lstStyle/>
          <a:p>
            <a:r>
              <a:rPr lang="en-US" sz="2000" dirty="0"/>
              <a:t>Country </a:t>
            </a:r>
            <a:r>
              <a:rPr lang="en-US" sz="2000" dirty="0" smtClean="0"/>
              <a:t>Risk</a:t>
            </a:r>
            <a:endParaRPr lang="en-US" sz="2000" dirty="0"/>
          </a:p>
        </p:txBody>
      </p:sp>
      <p:sp>
        <p:nvSpPr>
          <p:cNvPr id="4" name="Content Placeholder 3"/>
          <p:cNvSpPr>
            <a:spLocks noGrp="1"/>
          </p:cNvSpPr>
          <p:nvPr>
            <p:ph sz="half" idx="2"/>
          </p:nvPr>
        </p:nvSpPr>
        <p:spPr/>
        <p:txBody>
          <a:bodyPr>
            <a:normAutofit/>
          </a:bodyPr>
          <a:lstStyle/>
          <a:p>
            <a:pPr marL="228600" lvl="1" indent="0">
              <a:buNone/>
            </a:pPr>
            <a:r>
              <a:rPr lang="en-US" dirty="0" smtClean="0"/>
              <a:t>Different issues affect </a:t>
            </a:r>
            <a:r>
              <a:rPr lang="en-US" dirty="0"/>
              <a:t>the risk that a country represents. It includes the possibility of not being paid because a customer’s country does not have the foreign currency to pay the debt, or the customer is not allowed to pay. Political unrest, chances of a strike, and variations in interest and exchange rates should also be taken into account. </a:t>
            </a:r>
          </a:p>
          <a:p>
            <a:endParaRPr lang="en-US" dirty="0"/>
          </a:p>
        </p:txBody>
      </p:sp>
      <p:sp>
        <p:nvSpPr>
          <p:cNvPr id="7" name="Text Placeholder 6"/>
          <p:cNvSpPr>
            <a:spLocks noGrp="1"/>
          </p:cNvSpPr>
          <p:nvPr>
            <p:ph type="body" sz="quarter" idx="3"/>
          </p:nvPr>
        </p:nvSpPr>
        <p:spPr/>
        <p:txBody>
          <a:bodyPr>
            <a:normAutofit/>
          </a:bodyPr>
          <a:lstStyle/>
          <a:p>
            <a:r>
              <a:rPr lang="en-US" sz="2000" dirty="0" smtClean="0"/>
              <a:t>Commercial Risk</a:t>
            </a:r>
            <a:endParaRPr lang="en-US" sz="2000" dirty="0"/>
          </a:p>
        </p:txBody>
      </p:sp>
      <p:sp>
        <p:nvSpPr>
          <p:cNvPr id="8" name="Content Placeholder 7"/>
          <p:cNvSpPr>
            <a:spLocks noGrp="1"/>
          </p:cNvSpPr>
          <p:nvPr>
            <p:ph sz="quarter" idx="4"/>
          </p:nvPr>
        </p:nvSpPr>
        <p:spPr/>
        <p:txBody>
          <a:bodyPr/>
          <a:lstStyle/>
          <a:p>
            <a:pPr marL="0" indent="0">
              <a:buNone/>
            </a:pPr>
            <a:r>
              <a:rPr lang="en-US" sz="1800" dirty="0"/>
              <a:t>An individual firm may not be able (or willing) to pay for a number of reasons. It is difficult to find reliable credit information on international firms.  </a:t>
            </a:r>
          </a:p>
          <a:p>
            <a:pPr marL="0" indent="0">
              <a:buNone/>
            </a:pPr>
            <a:endParaRPr lang="en-US" dirty="0"/>
          </a:p>
        </p:txBody>
      </p:sp>
    </p:spTree>
    <p:extLst>
      <p:ext uri="{BB962C8B-B14F-4D97-AF65-F5344CB8AC3E}">
        <p14:creationId xmlns:p14="http://schemas.microsoft.com/office/powerpoint/2010/main" val="350578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Payment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6437555"/>
              </p:ext>
            </p:extLst>
          </p:nvPr>
        </p:nvGraphicFramePr>
        <p:xfrm>
          <a:off x="498475" y="1981200"/>
          <a:ext cx="782666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05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in Advance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exporter requests that the customer provide payment in advance, before shipment of the goods can take place. This method is totally “risk free” to the </a:t>
            </a:r>
            <a:r>
              <a:rPr lang="en-US" sz="2000" dirty="0" smtClean="0"/>
              <a:t>exporter—no collections </a:t>
            </a:r>
            <a:r>
              <a:rPr lang="en-US" sz="2000" dirty="0"/>
              <a:t>worries, no foreign exchange fluctuations exposure, no cash-flow problem, and only nominal fees to pay to banks.</a:t>
            </a:r>
          </a:p>
          <a:p>
            <a:r>
              <a:rPr lang="en-US" sz="2000" dirty="0" smtClean="0"/>
              <a:t>Only recommended </a:t>
            </a:r>
            <a:r>
              <a:rPr lang="en-US" sz="2000" dirty="0"/>
              <a:t>for doing business in very few countries; those in which fraud is rampant, where there is political instability, where the currency is non-convertible or where there is the possibility of foreign exchange “freezes</a:t>
            </a:r>
            <a:r>
              <a:rPr lang="en-US" sz="2000" dirty="0" smtClean="0"/>
              <a:t>.”</a:t>
            </a:r>
            <a:endParaRPr lang="en-US" sz="2000" dirty="0"/>
          </a:p>
          <a:p>
            <a:r>
              <a:rPr lang="en-US" sz="2000" dirty="0"/>
              <a:t>Not recommended for business conducted in developed countries and in countries in which there is some level of sophistication in international business. </a:t>
            </a:r>
          </a:p>
          <a:p>
            <a:endParaRPr lang="en-US" dirty="0"/>
          </a:p>
        </p:txBody>
      </p:sp>
    </p:spTree>
    <p:extLst>
      <p:ext uri="{BB962C8B-B14F-4D97-AF65-F5344CB8AC3E}">
        <p14:creationId xmlns:p14="http://schemas.microsoft.com/office/powerpoint/2010/main" val="220826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Account</a:t>
            </a:r>
            <a:endParaRPr lang="en-US" dirty="0"/>
          </a:p>
        </p:txBody>
      </p:sp>
      <p:sp>
        <p:nvSpPr>
          <p:cNvPr id="3" name="Content Placeholder 2"/>
          <p:cNvSpPr>
            <a:spLocks noGrp="1"/>
          </p:cNvSpPr>
          <p:nvPr>
            <p:ph idx="1"/>
          </p:nvPr>
        </p:nvSpPr>
        <p:spPr/>
        <p:txBody>
          <a:bodyPr/>
          <a:lstStyle/>
          <a:p>
            <a:pPr marL="0" indent="0">
              <a:buNone/>
            </a:pPr>
            <a:r>
              <a:rPr lang="en-US" sz="2000" dirty="0"/>
              <a:t>The exporter conducts international business in a manner similar to the way it conducts business domestically. </a:t>
            </a:r>
            <a:r>
              <a:rPr lang="en-US" sz="2000" dirty="0" smtClean="0"/>
              <a:t> The </a:t>
            </a:r>
            <a:r>
              <a:rPr lang="en-US" sz="2000" dirty="0"/>
              <a:t>exporter sends an invoice to the customer and expects the customer to pay it promptly (or within a certain pre-arranged period</a:t>
            </a:r>
            <a:r>
              <a:rPr lang="en-US" sz="2000" dirty="0" smtClean="0"/>
              <a:t>).</a:t>
            </a:r>
            <a:endParaRPr lang="en-US" sz="2000" dirty="0"/>
          </a:p>
          <a:p>
            <a:pPr marL="0" indent="0">
              <a:spcAft>
                <a:spcPts val="600"/>
              </a:spcAft>
              <a:buNone/>
            </a:pPr>
            <a:r>
              <a:rPr lang="en-US" sz="2000" dirty="0"/>
              <a:t>This method presents many risks for the exporter.</a:t>
            </a:r>
          </a:p>
          <a:p>
            <a:r>
              <a:rPr lang="en-US" sz="2000" dirty="0" smtClean="0"/>
              <a:t>This </a:t>
            </a:r>
            <a:r>
              <a:rPr lang="en-US" sz="2000" dirty="0"/>
              <a:t>method should be used with well-established customers or with customers the exporter expects to </a:t>
            </a:r>
            <a:r>
              <a:rPr lang="en-US" sz="2000" dirty="0" smtClean="0"/>
              <a:t>have   </a:t>
            </a:r>
            <a:r>
              <a:rPr lang="en-US" sz="2000" dirty="0"/>
              <a:t>a long term relationship. The customer’s credit should be checked before this method is used. </a:t>
            </a:r>
          </a:p>
          <a:p>
            <a:endParaRPr lang="en-US" dirty="0"/>
          </a:p>
        </p:txBody>
      </p:sp>
    </p:spTree>
    <p:extLst>
      <p:ext uri="{BB962C8B-B14F-4D97-AF65-F5344CB8AC3E}">
        <p14:creationId xmlns:p14="http://schemas.microsoft.com/office/powerpoint/2010/main" val="2305267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6.potx" id="{D5D3F6BA-38DD-46C6-B98A-7A87CF9E0FF4}" vid="{2B7513F5-53A6-4F4A-8C79-32489420E74E}"/>
    </a:ext>
  </a:extLst>
</a:theme>
</file>

<file path=docProps/app.xml><?xml version="1.0" encoding="utf-8"?>
<Properties xmlns="http://schemas.openxmlformats.org/officeDocument/2006/extended-properties" xmlns:vt="http://schemas.openxmlformats.org/officeDocument/2006/docPropsVTypes">
  <Template/>
  <TotalTime>175</TotalTime>
  <Words>3305</Words>
  <Application>Microsoft Office PowerPoint</Application>
  <PresentationFormat>On-screen Show (4:3)</PresentationFormat>
  <Paragraphs>254</Paragraphs>
  <Slides>42</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42</vt:i4>
      </vt:variant>
    </vt:vector>
  </HeadingPairs>
  <TitlesOfParts>
    <vt:vector size="51" baseType="lpstr">
      <vt:lpstr>Arial</vt:lpstr>
      <vt:lpstr>Calibri</vt:lpstr>
      <vt:lpstr>Lucida Bright</vt:lpstr>
      <vt:lpstr>Verdana</vt:lpstr>
      <vt:lpstr>Office Theme</vt:lpstr>
      <vt:lpstr>Office Theme</vt:lpstr>
      <vt:lpstr>Office Theme</vt:lpstr>
      <vt:lpstr>Office Theme</vt:lpstr>
      <vt:lpstr>chapter7</vt:lpstr>
      <vt:lpstr>Chapter 7 International Terms of Payment</vt:lpstr>
      <vt:lpstr>International Terms of Payment</vt:lpstr>
      <vt:lpstr>Characteristics of International Payments (I)</vt:lpstr>
      <vt:lpstr>Characteristics of International Payments (II)</vt:lpstr>
      <vt:lpstr>Risks in International Trade</vt:lpstr>
      <vt:lpstr>Risks in International Trade</vt:lpstr>
      <vt:lpstr>Methods of Payment</vt:lpstr>
      <vt:lpstr>Cash in Advance</vt:lpstr>
      <vt:lpstr>Open Account</vt:lpstr>
      <vt:lpstr>Credit Insurance</vt:lpstr>
      <vt:lpstr>Letter of Credit</vt:lpstr>
      <vt:lpstr>Letter of Credit</vt:lpstr>
      <vt:lpstr>Letter of Credit (Issuance)</vt:lpstr>
      <vt:lpstr>Letter of Credit (Issuance)</vt:lpstr>
      <vt:lpstr>Letter of Credit (Shipment)</vt:lpstr>
      <vt:lpstr>Letter of Credit (Shipment)</vt:lpstr>
      <vt:lpstr>Letter of Credit (Shipment) </vt:lpstr>
      <vt:lpstr>Letter of Credit (Payment)</vt:lpstr>
      <vt:lpstr>Letter of Credit (Payment)</vt:lpstr>
      <vt:lpstr>Letter of Credit (Entire Process)</vt:lpstr>
      <vt:lpstr>Letter of Credit (Other Issues)</vt:lpstr>
      <vt:lpstr>Letter of Credit (Other Issues)</vt:lpstr>
      <vt:lpstr>Letter of Credit (Other Issues)</vt:lpstr>
      <vt:lpstr>Letter of Credit (Other Issues)</vt:lpstr>
      <vt:lpstr>Letter of Credit (Other Issues)</vt:lpstr>
      <vt:lpstr>Documentary Collection</vt:lpstr>
      <vt:lpstr>Documentary Collection</vt:lpstr>
      <vt:lpstr>Documentary Collection</vt:lpstr>
      <vt:lpstr>Documentary Collection</vt:lpstr>
      <vt:lpstr>Types of Drafts</vt:lpstr>
      <vt:lpstr>Acceptance</vt:lpstr>
      <vt:lpstr>Forfaiting / Factoring </vt:lpstr>
      <vt:lpstr>Purchasing Cards</vt:lpstr>
      <vt:lpstr>P-Cards Advantages (I)</vt:lpstr>
      <vt:lpstr>P-Cards Advantages (II)</vt:lpstr>
      <vt:lpstr>TradeCard</vt:lpstr>
      <vt:lpstr>TradeCard</vt:lpstr>
      <vt:lpstr>Bank Guarantees</vt:lpstr>
      <vt:lpstr>Bank Guarantees</vt:lpstr>
      <vt:lpstr>Stand-By Letter of Credit</vt:lpstr>
      <vt:lpstr>Terms of Payment as a Marketing Tool</vt:lpstr>
      <vt:lpstr>Terms of Payment as a Marketing Tool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International Trade</dc:title>
  <dc:creator>Pierre</dc:creator>
  <cp:lastModifiedBy>Pierre David</cp:lastModifiedBy>
  <cp:revision>24</cp:revision>
  <dcterms:created xsi:type="dcterms:W3CDTF">2013-08-07T16:10:57Z</dcterms:created>
  <dcterms:modified xsi:type="dcterms:W3CDTF">2017-06-11T20:34:56Z</dcterms:modified>
</cp:coreProperties>
</file>