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48" r:id="rId5"/>
  </p:sldMasterIdLst>
  <p:sldIdLst>
    <p:sldId id="260" r:id="rId6"/>
    <p:sldId id="257" r:id="rId7"/>
    <p:sldId id="261" r:id="rId8"/>
    <p:sldId id="262" r:id="rId9"/>
    <p:sldId id="263" r:id="rId10"/>
    <p:sldId id="264" r:id="rId11"/>
    <p:sldId id="265" r:id="rId12"/>
    <p:sldId id="266" r:id="rId13"/>
    <p:sldId id="267" r:id="rId14"/>
    <p:sldId id="268" r:id="rId15"/>
    <p:sldId id="269" r:id="rId16"/>
    <p:sldId id="316" r:id="rId17"/>
    <p:sldId id="270" r:id="rId18"/>
    <p:sldId id="286" r:id="rId19"/>
    <p:sldId id="271" r:id="rId20"/>
    <p:sldId id="272" r:id="rId21"/>
    <p:sldId id="273" r:id="rId22"/>
    <p:sldId id="287" r:id="rId23"/>
    <p:sldId id="317" r:id="rId24"/>
    <p:sldId id="288" r:id="rId25"/>
    <p:sldId id="289" r:id="rId26"/>
    <p:sldId id="290" r:id="rId27"/>
    <p:sldId id="297" r:id="rId28"/>
    <p:sldId id="291" r:id="rId29"/>
    <p:sldId id="298" r:id="rId30"/>
    <p:sldId id="292" r:id="rId31"/>
    <p:sldId id="318" r:id="rId32"/>
    <p:sldId id="293" r:id="rId33"/>
    <p:sldId id="299" r:id="rId34"/>
    <p:sldId id="294" r:id="rId35"/>
    <p:sldId id="295" r:id="rId36"/>
    <p:sldId id="296" r:id="rId37"/>
    <p:sldId id="300" r:id="rId38"/>
    <p:sldId id="301" r:id="rId39"/>
    <p:sldId id="319" r:id="rId40"/>
    <p:sldId id="302" r:id="rId41"/>
    <p:sldId id="303" r:id="rId42"/>
    <p:sldId id="304" r:id="rId43"/>
    <p:sldId id="305" r:id="rId44"/>
    <p:sldId id="320" r:id="rId45"/>
    <p:sldId id="306" r:id="rId46"/>
    <p:sldId id="307" r:id="rId47"/>
    <p:sldId id="309" r:id="rId48"/>
    <p:sldId id="312" r:id="rId49"/>
    <p:sldId id="310" r:id="rId50"/>
    <p:sldId id="311" r:id="rId51"/>
    <p:sldId id="313" r:id="rId52"/>
    <p:sldId id="314" r:id="rId53"/>
    <p:sldId id="315"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1A747E"/>
    <a:srgbClr val="FFFFFF"/>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C5A1B-31BC-47A5-93E4-7B471BE2CA6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86E1C2-D184-470B-8F03-7F19E1567D17}">
      <dgm:prSet phldrT="[Text]"/>
      <dgm:spPr>
        <a:solidFill>
          <a:schemeClr val="tx2">
            <a:lumMod val="75000"/>
          </a:schemeClr>
        </a:solidFill>
      </dgm:spPr>
      <dgm:t>
        <a:bodyPr/>
        <a:lstStyle/>
        <a:p>
          <a:r>
            <a:rPr lang="en-US" dirty="0" smtClean="0">
              <a:solidFill>
                <a:srgbClr val="FFFFFF"/>
              </a:solidFill>
            </a:rPr>
            <a:t>EXW</a:t>
          </a:r>
          <a:endParaRPr lang="en-US" dirty="0">
            <a:solidFill>
              <a:srgbClr val="FFFFFF"/>
            </a:solidFill>
          </a:endParaRPr>
        </a:p>
      </dgm:t>
    </dgm:pt>
    <dgm:pt modelId="{AC53DCD8-B95F-4E0E-9816-EA551D775A23}" type="parTrans" cxnId="{A634A0B8-953E-496B-98A7-55D05F31A40C}">
      <dgm:prSet/>
      <dgm:spPr/>
      <dgm:t>
        <a:bodyPr/>
        <a:lstStyle/>
        <a:p>
          <a:endParaRPr lang="en-US"/>
        </a:p>
      </dgm:t>
    </dgm:pt>
    <dgm:pt modelId="{138049CC-AF5D-4C8F-B7B3-B0D24C488A2A}" type="sibTrans" cxnId="{A634A0B8-953E-496B-98A7-55D05F31A40C}">
      <dgm:prSet/>
      <dgm:spPr/>
      <dgm:t>
        <a:bodyPr/>
        <a:lstStyle/>
        <a:p>
          <a:endParaRPr lang="en-US"/>
        </a:p>
      </dgm:t>
    </dgm:pt>
    <dgm:pt modelId="{D1A7E91D-7734-4E5A-9799-B5D1A0B8DCBE}">
      <dgm:prSet phldrT="[Text]"/>
      <dgm:spPr>
        <a:solidFill>
          <a:schemeClr val="tx1">
            <a:lumMod val="60000"/>
            <a:lumOff val="40000"/>
            <a:alpha val="90000"/>
          </a:schemeClr>
        </a:solidFill>
      </dgm:spPr>
      <dgm:t>
        <a:bodyPr/>
        <a:lstStyle/>
        <a:p>
          <a:r>
            <a:rPr lang="en-US" dirty="0" smtClean="0">
              <a:solidFill>
                <a:srgbClr val="000000"/>
              </a:solidFill>
            </a:rPr>
            <a:t>Ex-Works</a:t>
          </a:r>
          <a:endParaRPr lang="en-US" dirty="0">
            <a:solidFill>
              <a:srgbClr val="000000"/>
            </a:solidFill>
          </a:endParaRPr>
        </a:p>
      </dgm:t>
    </dgm:pt>
    <dgm:pt modelId="{850F3DE0-3D54-4243-AB9E-5EB4F3EC5756}" type="parTrans" cxnId="{17C8689B-FFA9-4D80-BEA8-4A7AB999007A}">
      <dgm:prSet/>
      <dgm:spPr/>
      <dgm:t>
        <a:bodyPr/>
        <a:lstStyle/>
        <a:p>
          <a:endParaRPr lang="en-US"/>
        </a:p>
      </dgm:t>
    </dgm:pt>
    <dgm:pt modelId="{9CA7210E-52C0-4A16-BC0F-1A18650CC395}" type="sibTrans" cxnId="{17C8689B-FFA9-4D80-BEA8-4A7AB999007A}">
      <dgm:prSet/>
      <dgm:spPr/>
      <dgm:t>
        <a:bodyPr/>
        <a:lstStyle/>
        <a:p>
          <a:endParaRPr lang="en-US"/>
        </a:p>
      </dgm:t>
    </dgm:pt>
    <dgm:pt modelId="{D47C2E21-BFBC-4E3E-A47C-BFC89F5EAE2E}">
      <dgm:prSet phldrT="[Text]"/>
      <dgm:spPr>
        <a:solidFill>
          <a:schemeClr val="tx2">
            <a:lumMod val="75000"/>
          </a:schemeClr>
        </a:solidFill>
      </dgm:spPr>
      <dgm:t>
        <a:bodyPr/>
        <a:lstStyle/>
        <a:p>
          <a:r>
            <a:rPr lang="en-US" dirty="0" smtClean="0">
              <a:solidFill>
                <a:srgbClr val="FFFFFF"/>
              </a:solidFill>
            </a:rPr>
            <a:t>FCA</a:t>
          </a:r>
          <a:endParaRPr lang="en-US" dirty="0">
            <a:solidFill>
              <a:srgbClr val="FFFFFF"/>
            </a:solidFill>
          </a:endParaRPr>
        </a:p>
      </dgm:t>
    </dgm:pt>
    <dgm:pt modelId="{4588859F-2DCD-44D6-B2BC-D4A7D8777F58}" type="parTrans" cxnId="{D50BCF94-4A2A-446A-8814-8417BFE138D5}">
      <dgm:prSet/>
      <dgm:spPr/>
      <dgm:t>
        <a:bodyPr/>
        <a:lstStyle/>
        <a:p>
          <a:endParaRPr lang="en-US"/>
        </a:p>
      </dgm:t>
    </dgm:pt>
    <dgm:pt modelId="{7C987770-0314-4F13-98EB-A05BD9C8F1A4}" type="sibTrans" cxnId="{D50BCF94-4A2A-446A-8814-8417BFE138D5}">
      <dgm:prSet/>
      <dgm:spPr/>
      <dgm:t>
        <a:bodyPr/>
        <a:lstStyle/>
        <a:p>
          <a:endParaRPr lang="en-US"/>
        </a:p>
      </dgm:t>
    </dgm:pt>
    <dgm:pt modelId="{448062B7-E06F-4412-A4FA-B13CF1DFFED6}">
      <dgm:prSet phldrT="[Text]"/>
      <dgm:spPr>
        <a:solidFill>
          <a:schemeClr val="tx1">
            <a:lumMod val="60000"/>
            <a:lumOff val="40000"/>
            <a:alpha val="90000"/>
          </a:schemeClr>
        </a:solidFill>
      </dgm:spPr>
      <dgm:t>
        <a:bodyPr/>
        <a:lstStyle/>
        <a:p>
          <a:r>
            <a:rPr lang="en-US" dirty="0" smtClean="0">
              <a:solidFill>
                <a:srgbClr val="000000"/>
              </a:solidFill>
            </a:rPr>
            <a:t>Free Carrier</a:t>
          </a:r>
          <a:endParaRPr lang="en-US" dirty="0">
            <a:solidFill>
              <a:srgbClr val="000000"/>
            </a:solidFill>
          </a:endParaRPr>
        </a:p>
      </dgm:t>
    </dgm:pt>
    <dgm:pt modelId="{780493FB-3D7E-4179-8A18-27E84FB613CB}" type="parTrans" cxnId="{CC72AF34-00EE-4604-A78D-324B3A1BC927}">
      <dgm:prSet/>
      <dgm:spPr/>
      <dgm:t>
        <a:bodyPr/>
        <a:lstStyle/>
        <a:p>
          <a:endParaRPr lang="en-US"/>
        </a:p>
      </dgm:t>
    </dgm:pt>
    <dgm:pt modelId="{4BE6A1AF-9A4A-41BC-A702-222035A2E4BE}" type="sibTrans" cxnId="{CC72AF34-00EE-4604-A78D-324B3A1BC927}">
      <dgm:prSet/>
      <dgm:spPr/>
      <dgm:t>
        <a:bodyPr/>
        <a:lstStyle/>
        <a:p>
          <a:endParaRPr lang="en-US"/>
        </a:p>
      </dgm:t>
    </dgm:pt>
    <dgm:pt modelId="{000EBD84-4762-47F5-B4EB-6A23C9C0B383}">
      <dgm:prSet phldrT="[Text]"/>
      <dgm:spPr>
        <a:solidFill>
          <a:schemeClr val="tx2">
            <a:lumMod val="75000"/>
          </a:schemeClr>
        </a:solidFill>
      </dgm:spPr>
      <dgm:t>
        <a:bodyPr/>
        <a:lstStyle/>
        <a:p>
          <a:r>
            <a:rPr lang="en-US" dirty="0" smtClean="0">
              <a:solidFill>
                <a:srgbClr val="FFFFFF"/>
              </a:solidFill>
            </a:rPr>
            <a:t>CPT</a:t>
          </a:r>
          <a:endParaRPr lang="en-US" dirty="0">
            <a:solidFill>
              <a:srgbClr val="FFFFFF"/>
            </a:solidFill>
          </a:endParaRPr>
        </a:p>
      </dgm:t>
    </dgm:pt>
    <dgm:pt modelId="{B3870209-C272-46EE-B839-E75D2A0B1985}" type="parTrans" cxnId="{EA285C68-BC06-47F5-ABE1-6F76AA9CB90B}">
      <dgm:prSet/>
      <dgm:spPr/>
      <dgm:t>
        <a:bodyPr/>
        <a:lstStyle/>
        <a:p>
          <a:endParaRPr lang="en-US"/>
        </a:p>
      </dgm:t>
    </dgm:pt>
    <dgm:pt modelId="{3BF82472-58AF-441E-BF53-742B650424B6}" type="sibTrans" cxnId="{EA285C68-BC06-47F5-ABE1-6F76AA9CB90B}">
      <dgm:prSet/>
      <dgm:spPr/>
      <dgm:t>
        <a:bodyPr/>
        <a:lstStyle/>
        <a:p>
          <a:endParaRPr lang="en-US"/>
        </a:p>
      </dgm:t>
    </dgm:pt>
    <dgm:pt modelId="{D69F18FD-DC0D-4BCA-B22E-001BD464ABCF}">
      <dgm:prSet phldrT="[Text]"/>
      <dgm:spPr>
        <a:solidFill>
          <a:schemeClr val="tx1">
            <a:lumMod val="60000"/>
            <a:lumOff val="40000"/>
            <a:alpha val="90000"/>
          </a:schemeClr>
        </a:solidFill>
      </dgm:spPr>
      <dgm:t>
        <a:bodyPr/>
        <a:lstStyle/>
        <a:p>
          <a:r>
            <a:rPr lang="en-US" dirty="0" smtClean="0">
              <a:solidFill>
                <a:srgbClr val="000000"/>
              </a:solidFill>
            </a:rPr>
            <a:t>Carriage Paid To</a:t>
          </a:r>
          <a:endParaRPr lang="en-US" dirty="0">
            <a:solidFill>
              <a:srgbClr val="000000"/>
            </a:solidFill>
          </a:endParaRPr>
        </a:p>
      </dgm:t>
    </dgm:pt>
    <dgm:pt modelId="{4293925F-7748-47E3-BA92-19BC09C82F2F}" type="parTrans" cxnId="{5ADD19FC-56C3-4E03-89DD-15C5DA651C4E}">
      <dgm:prSet/>
      <dgm:spPr/>
      <dgm:t>
        <a:bodyPr/>
        <a:lstStyle/>
        <a:p>
          <a:endParaRPr lang="en-US"/>
        </a:p>
      </dgm:t>
    </dgm:pt>
    <dgm:pt modelId="{B0888E5D-0942-4588-BB0C-942CEEEAB21E}" type="sibTrans" cxnId="{5ADD19FC-56C3-4E03-89DD-15C5DA651C4E}">
      <dgm:prSet/>
      <dgm:spPr/>
      <dgm:t>
        <a:bodyPr/>
        <a:lstStyle/>
        <a:p>
          <a:endParaRPr lang="en-US"/>
        </a:p>
      </dgm:t>
    </dgm:pt>
    <dgm:pt modelId="{02EBA7F4-5444-4EED-9C20-B0216EA36FC6}">
      <dgm:prSet phldrT="[Text]"/>
      <dgm:spPr>
        <a:solidFill>
          <a:schemeClr val="tx2">
            <a:lumMod val="75000"/>
            <a:alpha val="90000"/>
          </a:schemeClr>
        </a:solidFill>
      </dgm:spPr>
      <dgm:t>
        <a:bodyPr/>
        <a:lstStyle/>
        <a:p>
          <a:r>
            <a:rPr lang="en-US" dirty="0" smtClean="0">
              <a:solidFill>
                <a:srgbClr val="FFFFFF"/>
              </a:solidFill>
            </a:rPr>
            <a:t>CIP</a:t>
          </a:r>
          <a:endParaRPr lang="en-US" dirty="0">
            <a:solidFill>
              <a:srgbClr val="FFFFFF"/>
            </a:solidFill>
          </a:endParaRPr>
        </a:p>
      </dgm:t>
    </dgm:pt>
    <dgm:pt modelId="{0FF408B1-BED3-47DB-8FB1-51C72BFCB127}" type="parTrans" cxnId="{D6AE65E5-EE3F-4BEE-A3C2-6DF2EFC549DE}">
      <dgm:prSet/>
      <dgm:spPr/>
      <dgm:t>
        <a:bodyPr/>
        <a:lstStyle/>
        <a:p>
          <a:endParaRPr lang="en-US"/>
        </a:p>
      </dgm:t>
    </dgm:pt>
    <dgm:pt modelId="{2CC60598-9E89-445E-A8C9-7BBFC8BB10E2}" type="sibTrans" cxnId="{D6AE65E5-EE3F-4BEE-A3C2-6DF2EFC549DE}">
      <dgm:prSet/>
      <dgm:spPr/>
      <dgm:t>
        <a:bodyPr/>
        <a:lstStyle/>
        <a:p>
          <a:endParaRPr lang="en-US"/>
        </a:p>
      </dgm:t>
    </dgm:pt>
    <dgm:pt modelId="{2C6A00E4-4D03-4D2C-9BEF-8FD2B430B2F4}">
      <dgm:prSet phldrT="[Text]"/>
      <dgm:spPr>
        <a:solidFill>
          <a:schemeClr val="tx1">
            <a:lumMod val="60000"/>
            <a:lumOff val="40000"/>
            <a:alpha val="90000"/>
          </a:schemeClr>
        </a:solidFill>
      </dgm:spPr>
      <dgm:t>
        <a:bodyPr/>
        <a:lstStyle/>
        <a:p>
          <a:r>
            <a:rPr lang="en-US" dirty="0" smtClean="0">
              <a:solidFill>
                <a:srgbClr val="000000"/>
              </a:solidFill>
            </a:rPr>
            <a:t>Carriage and Insurance Paid To</a:t>
          </a:r>
          <a:endParaRPr lang="en-US" dirty="0">
            <a:solidFill>
              <a:srgbClr val="000000"/>
            </a:solidFill>
          </a:endParaRPr>
        </a:p>
      </dgm:t>
    </dgm:pt>
    <dgm:pt modelId="{27494C69-A267-4C69-9A9E-0547E948B7EB}" type="parTrans" cxnId="{7B9E9336-4BF4-49AF-B510-1A37F1107DCF}">
      <dgm:prSet/>
      <dgm:spPr/>
      <dgm:t>
        <a:bodyPr/>
        <a:lstStyle/>
        <a:p>
          <a:endParaRPr lang="en-US"/>
        </a:p>
      </dgm:t>
    </dgm:pt>
    <dgm:pt modelId="{4414B407-646B-493F-88F6-0A4AD26D2D73}" type="sibTrans" cxnId="{7B9E9336-4BF4-49AF-B510-1A37F1107DCF}">
      <dgm:prSet/>
      <dgm:spPr/>
      <dgm:t>
        <a:bodyPr/>
        <a:lstStyle/>
        <a:p>
          <a:endParaRPr lang="en-US"/>
        </a:p>
      </dgm:t>
    </dgm:pt>
    <dgm:pt modelId="{EDAAC887-7C86-4810-967C-B04875C8988C}">
      <dgm:prSet phldrT="[Text]"/>
      <dgm:spPr>
        <a:solidFill>
          <a:schemeClr val="tx2">
            <a:lumMod val="75000"/>
            <a:alpha val="90000"/>
          </a:schemeClr>
        </a:solidFill>
      </dgm:spPr>
      <dgm:t>
        <a:bodyPr/>
        <a:lstStyle/>
        <a:p>
          <a:r>
            <a:rPr lang="en-US" dirty="0" smtClean="0">
              <a:solidFill>
                <a:srgbClr val="FFFFFF"/>
              </a:solidFill>
            </a:rPr>
            <a:t>DAT</a:t>
          </a:r>
          <a:endParaRPr lang="en-US" dirty="0">
            <a:solidFill>
              <a:srgbClr val="FFFFFF"/>
            </a:solidFill>
          </a:endParaRPr>
        </a:p>
      </dgm:t>
    </dgm:pt>
    <dgm:pt modelId="{921A8B57-D459-424B-8538-ECFE83E35826}" type="parTrans" cxnId="{618DEC8C-C108-452B-9F87-183EE2987445}">
      <dgm:prSet/>
      <dgm:spPr/>
      <dgm:t>
        <a:bodyPr/>
        <a:lstStyle/>
        <a:p>
          <a:endParaRPr lang="en-US"/>
        </a:p>
      </dgm:t>
    </dgm:pt>
    <dgm:pt modelId="{C89DF634-61A1-47CC-AA9B-60E0F0663681}" type="sibTrans" cxnId="{618DEC8C-C108-452B-9F87-183EE2987445}">
      <dgm:prSet/>
      <dgm:spPr/>
      <dgm:t>
        <a:bodyPr/>
        <a:lstStyle/>
        <a:p>
          <a:endParaRPr lang="en-US"/>
        </a:p>
      </dgm:t>
    </dgm:pt>
    <dgm:pt modelId="{54CBDA65-B2F0-44B8-927F-3A6747BFC5CE}">
      <dgm:prSet phldrT="[Text]"/>
      <dgm:spPr>
        <a:solidFill>
          <a:schemeClr val="tx1">
            <a:lumMod val="60000"/>
            <a:lumOff val="40000"/>
            <a:alpha val="90000"/>
          </a:schemeClr>
        </a:solidFill>
      </dgm:spPr>
      <dgm:t>
        <a:bodyPr/>
        <a:lstStyle/>
        <a:p>
          <a:r>
            <a:rPr lang="en-US" dirty="0" smtClean="0">
              <a:solidFill>
                <a:srgbClr val="000000"/>
              </a:solidFill>
            </a:rPr>
            <a:t>Delivered At Terminal</a:t>
          </a:r>
          <a:endParaRPr lang="en-US" dirty="0">
            <a:solidFill>
              <a:srgbClr val="000000"/>
            </a:solidFill>
          </a:endParaRPr>
        </a:p>
      </dgm:t>
    </dgm:pt>
    <dgm:pt modelId="{BC358114-2666-436D-9C8B-F12F7ADC1397}" type="parTrans" cxnId="{2C7B452A-4D17-404B-9BD3-D06B06E06E09}">
      <dgm:prSet/>
      <dgm:spPr/>
      <dgm:t>
        <a:bodyPr/>
        <a:lstStyle/>
        <a:p>
          <a:endParaRPr lang="en-US"/>
        </a:p>
      </dgm:t>
    </dgm:pt>
    <dgm:pt modelId="{D68A40FD-ED99-4D22-97FD-D0A57C32538A}" type="sibTrans" cxnId="{2C7B452A-4D17-404B-9BD3-D06B06E06E09}">
      <dgm:prSet/>
      <dgm:spPr/>
      <dgm:t>
        <a:bodyPr/>
        <a:lstStyle/>
        <a:p>
          <a:endParaRPr lang="en-US"/>
        </a:p>
      </dgm:t>
    </dgm:pt>
    <dgm:pt modelId="{37A6F55F-A8DC-4315-AA7A-9FF645DE991F}">
      <dgm:prSet phldrT="[Text]"/>
      <dgm:spPr>
        <a:solidFill>
          <a:schemeClr val="tx2">
            <a:lumMod val="75000"/>
            <a:alpha val="90000"/>
          </a:schemeClr>
        </a:solidFill>
      </dgm:spPr>
      <dgm:t>
        <a:bodyPr/>
        <a:lstStyle/>
        <a:p>
          <a:r>
            <a:rPr lang="en-US" dirty="0" smtClean="0">
              <a:solidFill>
                <a:srgbClr val="FFFFFF"/>
              </a:solidFill>
            </a:rPr>
            <a:t>DAP</a:t>
          </a:r>
          <a:endParaRPr lang="en-US" dirty="0">
            <a:solidFill>
              <a:srgbClr val="FFFFFF"/>
            </a:solidFill>
          </a:endParaRPr>
        </a:p>
      </dgm:t>
    </dgm:pt>
    <dgm:pt modelId="{D8A7239D-CE0A-4C55-BD11-16820420A97D}" type="parTrans" cxnId="{ADD81F9F-C80D-4ECE-8266-B2C714E73962}">
      <dgm:prSet/>
      <dgm:spPr/>
      <dgm:t>
        <a:bodyPr/>
        <a:lstStyle/>
        <a:p>
          <a:endParaRPr lang="en-US"/>
        </a:p>
      </dgm:t>
    </dgm:pt>
    <dgm:pt modelId="{46543990-CA5E-4912-BF04-DE3568DB4B22}" type="sibTrans" cxnId="{ADD81F9F-C80D-4ECE-8266-B2C714E73962}">
      <dgm:prSet/>
      <dgm:spPr/>
      <dgm:t>
        <a:bodyPr/>
        <a:lstStyle/>
        <a:p>
          <a:endParaRPr lang="en-US"/>
        </a:p>
      </dgm:t>
    </dgm:pt>
    <dgm:pt modelId="{9836565C-A0C8-44C7-AC3E-1E294CD1B805}">
      <dgm:prSet phldrT="[Text]"/>
      <dgm:spPr>
        <a:solidFill>
          <a:schemeClr val="tx1">
            <a:lumMod val="60000"/>
            <a:lumOff val="40000"/>
            <a:alpha val="90000"/>
          </a:schemeClr>
        </a:solidFill>
      </dgm:spPr>
      <dgm:t>
        <a:bodyPr/>
        <a:lstStyle/>
        <a:p>
          <a:r>
            <a:rPr lang="en-US" dirty="0" smtClean="0">
              <a:solidFill>
                <a:srgbClr val="000000"/>
              </a:solidFill>
            </a:rPr>
            <a:t>Delivered At Place</a:t>
          </a:r>
          <a:endParaRPr lang="en-US" dirty="0">
            <a:solidFill>
              <a:srgbClr val="000000"/>
            </a:solidFill>
          </a:endParaRPr>
        </a:p>
      </dgm:t>
    </dgm:pt>
    <dgm:pt modelId="{A84795FF-E389-463E-AE46-60D0E2110307}" type="parTrans" cxnId="{78439B3F-3F93-4AB9-9928-84F970ABCDEF}">
      <dgm:prSet/>
      <dgm:spPr/>
      <dgm:t>
        <a:bodyPr/>
        <a:lstStyle/>
        <a:p>
          <a:endParaRPr lang="en-US"/>
        </a:p>
      </dgm:t>
    </dgm:pt>
    <dgm:pt modelId="{4477AC9A-E294-455D-B9A4-E489785998F4}" type="sibTrans" cxnId="{78439B3F-3F93-4AB9-9928-84F970ABCDEF}">
      <dgm:prSet/>
      <dgm:spPr/>
      <dgm:t>
        <a:bodyPr/>
        <a:lstStyle/>
        <a:p>
          <a:endParaRPr lang="en-US"/>
        </a:p>
      </dgm:t>
    </dgm:pt>
    <dgm:pt modelId="{446361F5-708D-46A7-935E-AC6EF9F0475D}">
      <dgm:prSet phldrT="[Text]"/>
      <dgm:spPr>
        <a:solidFill>
          <a:schemeClr val="tx2">
            <a:lumMod val="75000"/>
            <a:alpha val="90000"/>
          </a:schemeClr>
        </a:solidFill>
      </dgm:spPr>
      <dgm:t>
        <a:bodyPr/>
        <a:lstStyle/>
        <a:p>
          <a:r>
            <a:rPr lang="en-US" dirty="0" smtClean="0">
              <a:solidFill>
                <a:srgbClr val="FFFFFF"/>
              </a:solidFill>
            </a:rPr>
            <a:t>DDP</a:t>
          </a:r>
          <a:endParaRPr lang="en-US" dirty="0">
            <a:solidFill>
              <a:srgbClr val="FFFFFF"/>
            </a:solidFill>
          </a:endParaRPr>
        </a:p>
      </dgm:t>
    </dgm:pt>
    <dgm:pt modelId="{051E4568-322F-42B1-A03D-C3EA6943633D}" type="parTrans" cxnId="{295E3A55-B422-4F11-B6B2-99658F426906}">
      <dgm:prSet/>
      <dgm:spPr/>
      <dgm:t>
        <a:bodyPr/>
        <a:lstStyle/>
        <a:p>
          <a:endParaRPr lang="en-US"/>
        </a:p>
      </dgm:t>
    </dgm:pt>
    <dgm:pt modelId="{1D1AC5C4-A999-4730-9D3D-14802521E9A1}" type="sibTrans" cxnId="{295E3A55-B422-4F11-B6B2-99658F426906}">
      <dgm:prSet/>
      <dgm:spPr/>
      <dgm:t>
        <a:bodyPr/>
        <a:lstStyle/>
        <a:p>
          <a:endParaRPr lang="en-US"/>
        </a:p>
      </dgm:t>
    </dgm:pt>
    <dgm:pt modelId="{BE5B18C0-1B12-4D63-BA16-9134B85E83AE}">
      <dgm:prSet phldrT="[Text]"/>
      <dgm:spPr>
        <a:solidFill>
          <a:schemeClr val="tx1">
            <a:lumMod val="60000"/>
            <a:lumOff val="40000"/>
            <a:alpha val="90000"/>
          </a:schemeClr>
        </a:solidFill>
      </dgm:spPr>
      <dgm:t>
        <a:bodyPr/>
        <a:lstStyle/>
        <a:p>
          <a:r>
            <a:rPr lang="en-US" dirty="0" smtClean="0">
              <a:solidFill>
                <a:srgbClr val="000000"/>
              </a:solidFill>
            </a:rPr>
            <a:t>Delivered Duty Paid</a:t>
          </a:r>
          <a:endParaRPr lang="en-US" dirty="0">
            <a:solidFill>
              <a:srgbClr val="000000"/>
            </a:solidFill>
          </a:endParaRPr>
        </a:p>
      </dgm:t>
    </dgm:pt>
    <dgm:pt modelId="{0BED062F-78AB-4718-99D9-3C30AE919B6C}" type="parTrans" cxnId="{033629F3-DF23-424F-8B09-3E8926D5B514}">
      <dgm:prSet/>
      <dgm:spPr/>
      <dgm:t>
        <a:bodyPr/>
        <a:lstStyle/>
        <a:p>
          <a:endParaRPr lang="en-US"/>
        </a:p>
      </dgm:t>
    </dgm:pt>
    <dgm:pt modelId="{E599649E-6E5D-441E-8E80-03D95D1798C5}" type="sibTrans" cxnId="{033629F3-DF23-424F-8B09-3E8926D5B514}">
      <dgm:prSet/>
      <dgm:spPr/>
      <dgm:t>
        <a:bodyPr/>
        <a:lstStyle/>
        <a:p>
          <a:endParaRPr lang="en-US"/>
        </a:p>
      </dgm:t>
    </dgm:pt>
    <dgm:pt modelId="{AF04F120-C93B-4506-9DF7-2E2DB62B1F39}">
      <dgm:prSet phldrT="[Text]"/>
      <dgm:spPr>
        <a:solidFill>
          <a:schemeClr val="tx2">
            <a:lumMod val="75000"/>
            <a:alpha val="90000"/>
          </a:schemeClr>
        </a:solidFill>
      </dgm:spPr>
      <dgm:t>
        <a:bodyPr/>
        <a:lstStyle/>
        <a:p>
          <a:r>
            <a:rPr lang="en-US" dirty="0" smtClean="0">
              <a:solidFill>
                <a:srgbClr val="FFFFFF"/>
              </a:solidFill>
            </a:rPr>
            <a:t>FAS</a:t>
          </a:r>
          <a:endParaRPr lang="en-US" dirty="0">
            <a:solidFill>
              <a:srgbClr val="FFFFFF"/>
            </a:solidFill>
          </a:endParaRPr>
        </a:p>
      </dgm:t>
    </dgm:pt>
    <dgm:pt modelId="{275EDA86-2D98-49E4-9A86-F917FE0FE224}" type="parTrans" cxnId="{4E220952-81B3-4802-8B78-67ABA64E5716}">
      <dgm:prSet/>
      <dgm:spPr/>
      <dgm:t>
        <a:bodyPr/>
        <a:lstStyle/>
        <a:p>
          <a:endParaRPr lang="en-US"/>
        </a:p>
      </dgm:t>
    </dgm:pt>
    <dgm:pt modelId="{6FAA9F03-BF18-41F6-B21A-F9804B3F0BCF}" type="sibTrans" cxnId="{4E220952-81B3-4802-8B78-67ABA64E5716}">
      <dgm:prSet/>
      <dgm:spPr/>
      <dgm:t>
        <a:bodyPr/>
        <a:lstStyle/>
        <a:p>
          <a:endParaRPr lang="en-US"/>
        </a:p>
      </dgm:t>
    </dgm:pt>
    <dgm:pt modelId="{5DB2A9F8-334F-49BA-A69F-FE8EA03A0B9B}">
      <dgm:prSet phldrT="[Text]"/>
      <dgm:spPr>
        <a:solidFill>
          <a:schemeClr val="tx1">
            <a:lumMod val="60000"/>
            <a:lumOff val="40000"/>
            <a:alpha val="90000"/>
          </a:schemeClr>
        </a:solidFill>
      </dgm:spPr>
      <dgm:t>
        <a:bodyPr/>
        <a:lstStyle/>
        <a:p>
          <a:r>
            <a:rPr lang="en-US" dirty="0" smtClean="0">
              <a:solidFill>
                <a:srgbClr val="000000"/>
              </a:solidFill>
            </a:rPr>
            <a:t>Free Alongside Ship</a:t>
          </a:r>
          <a:endParaRPr lang="en-US" dirty="0">
            <a:solidFill>
              <a:srgbClr val="000000"/>
            </a:solidFill>
          </a:endParaRPr>
        </a:p>
      </dgm:t>
    </dgm:pt>
    <dgm:pt modelId="{9F3808A1-5DD6-4EB4-87CD-EB84F731BB00}" type="parTrans" cxnId="{C4A9FA79-BF1F-4F68-ACB7-1D9375A72302}">
      <dgm:prSet/>
      <dgm:spPr/>
      <dgm:t>
        <a:bodyPr/>
        <a:lstStyle/>
        <a:p>
          <a:endParaRPr lang="en-US"/>
        </a:p>
      </dgm:t>
    </dgm:pt>
    <dgm:pt modelId="{04BF7340-16BE-4D39-8998-3AFD9CAEC031}" type="sibTrans" cxnId="{C4A9FA79-BF1F-4F68-ACB7-1D9375A72302}">
      <dgm:prSet/>
      <dgm:spPr/>
      <dgm:t>
        <a:bodyPr/>
        <a:lstStyle/>
        <a:p>
          <a:endParaRPr lang="en-US"/>
        </a:p>
      </dgm:t>
    </dgm:pt>
    <dgm:pt modelId="{4B84B6FB-0CF4-40A7-BA3E-4CAE2B10CA89}">
      <dgm:prSet phldrT="[Text]"/>
      <dgm:spPr>
        <a:solidFill>
          <a:schemeClr val="tx2">
            <a:lumMod val="75000"/>
            <a:alpha val="90000"/>
          </a:schemeClr>
        </a:solidFill>
      </dgm:spPr>
      <dgm:t>
        <a:bodyPr/>
        <a:lstStyle/>
        <a:p>
          <a:r>
            <a:rPr lang="en-US" dirty="0" smtClean="0">
              <a:solidFill>
                <a:srgbClr val="FFFFFF"/>
              </a:solidFill>
            </a:rPr>
            <a:t>FOB</a:t>
          </a:r>
          <a:endParaRPr lang="en-US" dirty="0">
            <a:solidFill>
              <a:srgbClr val="FFFFFF"/>
            </a:solidFill>
          </a:endParaRPr>
        </a:p>
      </dgm:t>
    </dgm:pt>
    <dgm:pt modelId="{FCFAD74B-0A41-4207-A07A-B53B33C5F884}" type="parTrans" cxnId="{E6F3A439-153A-44A7-BE17-15BE76D8BF4D}">
      <dgm:prSet/>
      <dgm:spPr/>
      <dgm:t>
        <a:bodyPr/>
        <a:lstStyle/>
        <a:p>
          <a:endParaRPr lang="en-US"/>
        </a:p>
      </dgm:t>
    </dgm:pt>
    <dgm:pt modelId="{7874A98B-F3BC-490E-AD74-42E554DC1CA2}" type="sibTrans" cxnId="{E6F3A439-153A-44A7-BE17-15BE76D8BF4D}">
      <dgm:prSet/>
      <dgm:spPr/>
      <dgm:t>
        <a:bodyPr/>
        <a:lstStyle/>
        <a:p>
          <a:endParaRPr lang="en-US"/>
        </a:p>
      </dgm:t>
    </dgm:pt>
    <dgm:pt modelId="{FAD81966-1EC7-4E51-AF6E-3881270AAB89}">
      <dgm:prSet phldrT="[Text]"/>
      <dgm:spPr>
        <a:solidFill>
          <a:schemeClr val="tx1">
            <a:lumMod val="60000"/>
            <a:lumOff val="40000"/>
            <a:alpha val="90000"/>
          </a:schemeClr>
        </a:solidFill>
      </dgm:spPr>
      <dgm:t>
        <a:bodyPr/>
        <a:lstStyle/>
        <a:p>
          <a:r>
            <a:rPr lang="en-US" dirty="0" smtClean="0">
              <a:solidFill>
                <a:srgbClr val="000000"/>
              </a:solidFill>
            </a:rPr>
            <a:t>Free On Board</a:t>
          </a:r>
          <a:endParaRPr lang="en-US" dirty="0">
            <a:solidFill>
              <a:srgbClr val="000000"/>
            </a:solidFill>
          </a:endParaRPr>
        </a:p>
      </dgm:t>
    </dgm:pt>
    <dgm:pt modelId="{EC763C52-879C-49C1-B82F-692CDD372309}" type="parTrans" cxnId="{2119969D-5B22-4C79-A50D-3E9AE86422F6}">
      <dgm:prSet/>
      <dgm:spPr/>
      <dgm:t>
        <a:bodyPr/>
        <a:lstStyle/>
        <a:p>
          <a:endParaRPr lang="en-US"/>
        </a:p>
      </dgm:t>
    </dgm:pt>
    <dgm:pt modelId="{D54A35A7-5375-4CF2-A119-B805660AD840}" type="sibTrans" cxnId="{2119969D-5B22-4C79-A50D-3E9AE86422F6}">
      <dgm:prSet/>
      <dgm:spPr/>
      <dgm:t>
        <a:bodyPr/>
        <a:lstStyle/>
        <a:p>
          <a:endParaRPr lang="en-US"/>
        </a:p>
      </dgm:t>
    </dgm:pt>
    <dgm:pt modelId="{B8E683B7-BD8F-4304-9B8A-7FFB36F136DB}">
      <dgm:prSet phldrT="[Text]"/>
      <dgm:spPr>
        <a:solidFill>
          <a:schemeClr val="tx2">
            <a:lumMod val="75000"/>
            <a:alpha val="90000"/>
          </a:schemeClr>
        </a:solidFill>
      </dgm:spPr>
      <dgm:t>
        <a:bodyPr/>
        <a:lstStyle/>
        <a:p>
          <a:r>
            <a:rPr lang="en-US" dirty="0" smtClean="0">
              <a:solidFill>
                <a:srgbClr val="FFFFFF"/>
              </a:solidFill>
            </a:rPr>
            <a:t>CFR</a:t>
          </a:r>
          <a:endParaRPr lang="en-US" dirty="0">
            <a:solidFill>
              <a:srgbClr val="FFFFFF"/>
            </a:solidFill>
          </a:endParaRPr>
        </a:p>
      </dgm:t>
    </dgm:pt>
    <dgm:pt modelId="{7465A83C-DB70-4FA1-9E57-AFC30C340E12}" type="parTrans" cxnId="{D047486A-24C8-4186-8623-4287A95D285D}">
      <dgm:prSet/>
      <dgm:spPr/>
      <dgm:t>
        <a:bodyPr/>
        <a:lstStyle/>
        <a:p>
          <a:endParaRPr lang="en-US"/>
        </a:p>
      </dgm:t>
    </dgm:pt>
    <dgm:pt modelId="{5478DBAE-3C33-4CD6-9F87-2337176F2E6E}" type="sibTrans" cxnId="{D047486A-24C8-4186-8623-4287A95D285D}">
      <dgm:prSet/>
      <dgm:spPr/>
      <dgm:t>
        <a:bodyPr/>
        <a:lstStyle/>
        <a:p>
          <a:endParaRPr lang="en-US"/>
        </a:p>
      </dgm:t>
    </dgm:pt>
    <dgm:pt modelId="{5C3D6226-ABA4-403F-B7AE-F3CF5ED87C8B}">
      <dgm:prSet phldrT="[Text]"/>
      <dgm:spPr>
        <a:solidFill>
          <a:schemeClr val="tx1">
            <a:lumMod val="60000"/>
            <a:lumOff val="40000"/>
            <a:alpha val="90000"/>
          </a:schemeClr>
        </a:solidFill>
      </dgm:spPr>
      <dgm:t>
        <a:bodyPr/>
        <a:lstStyle/>
        <a:p>
          <a:r>
            <a:rPr lang="en-US" dirty="0" smtClean="0">
              <a:solidFill>
                <a:srgbClr val="000000"/>
              </a:solidFill>
            </a:rPr>
            <a:t>Cost and Freight</a:t>
          </a:r>
          <a:endParaRPr lang="en-US" dirty="0">
            <a:solidFill>
              <a:srgbClr val="000000"/>
            </a:solidFill>
          </a:endParaRPr>
        </a:p>
      </dgm:t>
    </dgm:pt>
    <dgm:pt modelId="{32545DE9-DED5-42F9-BC58-64F5067F6E48}" type="parTrans" cxnId="{0585F0C8-C97F-4EA4-BB81-7A968E49DFC3}">
      <dgm:prSet/>
      <dgm:spPr/>
      <dgm:t>
        <a:bodyPr/>
        <a:lstStyle/>
        <a:p>
          <a:endParaRPr lang="en-US"/>
        </a:p>
      </dgm:t>
    </dgm:pt>
    <dgm:pt modelId="{D7DEEECE-3C99-4443-B3A9-A2D52A06748F}" type="sibTrans" cxnId="{0585F0C8-C97F-4EA4-BB81-7A968E49DFC3}">
      <dgm:prSet/>
      <dgm:spPr/>
      <dgm:t>
        <a:bodyPr/>
        <a:lstStyle/>
        <a:p>
          <a:endParaRPr lang="en-US"/>
        </a:p>
      </dgm:t>
    </dgm:pt>
    <dgm:pt modelId="{498E19CB-DCA0-466B-9066-BD918B3A9A96}">
      <dgm:prSet phldrT="[Text]"/>
      <dgm:spPr>
        <a:solidFill>
          <a:schemeClr val="tx2">
            <a:lumMod val="75000"/>
            <a:alpha val="90000"/>
          </a:schemeClr>
        </a:solidFill>
      </dgm:spPr>
      <dgm:t>
        <a:bodyPr/>
        <a:lstStyle/>
        <a:p>
          <a:r>
            <a:rPr lang="en-US" dirty="0" smtClean="0">
              <a:solidFill>
                <a:srgbClr val="FFFFFF"/>
              </a:solidFill>
            </a:rPr>
            <a:t>CIF</a:t>
          </a:r>
          <a:endParaRPr lang="en-US" dirty="0">
            <a:solidFill>
              <a:srgbClr val="FFFFFF"/>
            </a:solidFill>
          </a:endParaRPr>
        </a:p>
      </dgm:t>
    </dgm:pt>
    <dgm:pt modelId="{42E422D8-CDC1-48C6-9BD0-48C2D9AE65AB}" type="parTrans" cxnId="{BCE1080E-0BD6-48E8-BE07-FFECCE759725}">
      <dgm:prSet/>
      <dgm:spPr/>
      <dgm:t>
        <a:bodyPr/>
        <a:lstStyle/>
        <a:p>
          <a:endParaRPr lang="en-US"/>
        </a:p>
      </dgm:t>
    </dgm:pt>
    <dgm:pt modelId="{678407CC-7BD2-470D-BAFB-3CF600C981A7}" type="sibTrans" cxnId="{BCE1080E-0BD6-48E8-BE07-FFECCE759725}">
      <dgm:prSet/>
      <dgm:spPr/>
      <dgm:t>
        <a:bodyPr/>
        <a:lstStyle/>
        <a:p>
          <a:endParaRPr lang="en-US"/>
        </a:p>
      </dgm:t>
    </dgm:pt>
    <dgm:pt modelId="{5C5FB4E3-6A14-4DB0-B6E0-800338184905}">
      <dgm:prSet phldrT="[Text]"/>
      <dgm:spPr>
        <a:solidFill>
          <a:schemeClr val="tx1">
            <a:lumMod val="60000"/>
            <a:lumOff val="40000"/>
            <a:alpha val="90000"/>
          </a:schemeClr>
        </a:solidFill>
      </dgm:spPr>
      <dgm:t>
        <a:bodyPr/>
        <a:lstStyle/>
        <a:p>
          <a:r>
            <a:rPr lang="en-US" dirty="0" smtClean="0">
              <a:solidFill>
                <a:srgbClr val="000000"/>
              </a:solidFill>
            </a:rPr>
            <a:t>Cost, Insurance and Freight</a:t>
          </a:r>
          <a:endParaRPr lang="en-US" dirty="0">
            <a:solidFill>
              <a:srgbClr val="000000"/>
            </a:solidFill>
          </a:endParaRPr>
        </a:p>
      </dgm:t>
    </dgm:pt>
    <dgm:pt modelId="{99CD2FFB-272B-48C6-9B3C-229CE35790E2}" type="parTrans" cxnId="{D29E12B3-AD5A-411F-9B4F-F1940A7E0C80}">
      <dgm:prSet/>
      <dgm:spPr/>
      <dgm:t>
        <a:bodyPr/>
        <a:lstStyle/>
        <a:p>
          <a:endParaRPr lang="en-US"/>
        </a:p>
      </dgm:t>
    </dgm:pt>
    <dgm:pt modelId="{E2133C82-7A42-45CF-B20D-9B70E50FEE45}" type="sibTrans" cxnId="{D29E12B3-AD5A-411F-9B4F-F1940A7E0C80}">
      <dgm:prSet/>
      <dgm:spPr/>
      <dgm:t>
        <a:bodyPr/>
        <a:lstStyle/>
        <a:p>
          <a:endParaRPr lang="en-US"/>
        </a:p>
      </dgm:t>
    </dgm:pt>
    <dgm:pt modelId="{AF38233C-6DD3-432A-B7E7-CBAB4DAEFBE3}" type="pres">
      <dgm:prSet presAssocID="{C91C5A1B-31BC-47A5-93E4-7B471BE2CA64}" presName="Name0" presStyleCnt="0">
        <dgm:presLayoutVars>
          <dgm:dir/>
          <dgm:animLvl val="lvl"/>
          <dgm:resizeHandles val="exact"/>
        </dgm:presLayoutVars>
      </dgm:prSet>
      <dgm:spPr/>
      <dgm:t>
        <a:bodyPr/>
        <a:lstStyle/>
        <a:p>
          <a:endParaRPr lang="en-US"/>
        </a:p>
      </dgm:t>
    </dgm:pt>
    <dgm:pt modelId="{45D22060-3F20-4D43-B2C0-0C493DBAC0D7}" type="pres">
      <dgm:prSet presAssocID="{4086E1C2-D184-470B-8F03-7F19E1567D17}" presName="linNode" presStyleCnt="0"/>
      <dgm:spPr/>
    </dgm:pt>
    <dgm:pt modelId="{AE58FFF8-106F-40B7-B216-E271322DA699}" type="pres">
      <dgm:prSet presAssocID="{4086E1C2-D184-470B-8F03-7F19E1567D17}" presName="parentText" presStyleLbl="node1" presStyleIdx="0" presStyleCnt="11" custLinFactNeighborY="-151">
        <dgm:presLayoutVars>
          <dgm:chMax val="1"/>
          <dgm:bulletEnabled val="1"/>
        </dgm:presLayoutVars>
      </dgm:prSet>
      <dgm:spPr/>
      <dgm:t>
        <a:bodyPr/>
        <a:lstStyle/>
        <a:p>
          <a:endParaRPr lang="en-US"/>
        </a:p>
      </dgm:t>
    </dgm:pt>
    <dgm:pt modelId="{C2FEA709-2C2C-40F8-94F0-A2634D41F195}" type="pres">
      <dgm:prSet presAssocID="{4086E1C2-D184-470B-8F03-7F19E1567D17}" presName="descendantText" presStyleLbl="alignAccFollowNode1" presStyleIdx="0" presStyleCnt="11">
        <dgm:presLayoutVars>
          <dgm:bulletEnabled val="1"/>
        </dgm:presLayoutVars>
      </dgm:prSet>
      <dgm:spPr/>
      <dgm:t>
        <a:bodyPr/>
        <a:lstStyle/>
        <a:p>
          <a:endParaRPr lang="en-US"/>
        </a:p>
      </dgm:t>
    </dgm:pt>
    <dgm:pt modelId="{187F3189-1B43-43B5-94BB-41E35DDB8B84}" type="pres">
      <dgm:prSet presAssocID="{138049CC-AF5D-4C8F-B7B3-B0D24C488A2A}" presName="sp" presStyleCnt="0"/>
      <dgm:spPr/>
    </dgm:pt>
    <dgm:pt modelId="{2DB21F3D-1AD8-49A5-AE02-7A9FC1CC6659}" type="pres">
      <dgm:prSet presAssocID="{D47C2E21-BFBC-4E3E-A47C-BFC89F5EAE2E}" presName="linNode" presStyleCnt="0"/>
      <dgm:spPr/>
    </dgm:pt>
    <dgm:pt modelId="{0CE42B19-344D-464A-BF8B-B3AC23E941A9}" type="pres">
      <dgm:prSet presAssocID="{D47C2E21-BFBC-4E3E-A47C-BFC89F5EAE2E}" presName="parentText" presStyleLbl="node1" presStyleIdx="1" presStyleCnt="11">
        <dgm:presLayoutVars>
          <dgm:chMax val="1"/>
          <dgm:bulletEnabled val="1"/>
        </dgm:presLayoutVars>
      </dgm:prSet>
      <dgm:spPr/>
      <dgm:t>
        <a:bodyPr/>
        <a:lstStyle/>
        <a:p>
          <a:endParaRPr lang="en-US"/>
        </a:p>
      </dgm:t>
    </dgm:pt>
    <dgm:pt modelId="{684758A2-ACDA-4EBE-828E-578847B3A3CF}" type="pres">
      <dgm:prSet presAssocID="{D47C2E21-BFBC-4E3E-A47C-BFC89F5EAE2E}" presName="descendantText" presStyleLbl="alignAccFollowNode1" presStyleIdx="1" presStyleCnt="11">
        <dgm:presLayoutVars>
          <dgm:bulletEnabled val="1"/>
        </dgm:presLayoutVars>
      </dgm:prSet>
      <dgm:spPr/>
      <dgm:t>
        <a:bodyPr/>
        <a:lstStyle/>
        <a:p>
          <a:endParaRPr lang="en-US"/>
        </a:p>
      </dgm:t>
    </dgm:pt>
    <dgm:pt modelId="{13FE6E0C-F60A-4A3A-8514-33EFFAE8FF7F}" type="pres">
      <dgm:prSet presAssocID="{7C987770-0314-4F13-98EB-A05BD9C8F1A4}" presName="sp" presStyleCnt="0"/>
      <dgm:spPr/>
    </dgm:pt>
    <dgm:pt modelId="{C61634FE-C47B-4C3E-BA7D-3622E9954B93}" type="pres">
      <dgm:prSet presAssocID="{000EBD84-4762-47F5-B4EB-6A23C9C0B383}" presName="linNode" presStyleCnt="0"/>
      <dgm:spPr/>
    </dgm:pt>
    <dgm:pt modelId="{24F3AD3F-D6D9-42D0-9F6A-D41169302E5C}" type="pres">
      <dgm:prSet presAssocID="{000EBD84-4762-47F5-B4EB-6A23C9C0B383}" presName="parentText" presStyleLbl="node1" presStyleIdx="2" presStyleCnt="11">
        <dgm:presLayoutVars>
          <dgm:chMax val="1"/>
          <dgm:bulletEnabled val="1"/>
        </dgm:presLayoutVars>
      </dgm:prSet>
      <dgm:spPr/>
      <dgm:t>
        <a:bodyPr/>
        <a:lstStyle/>
        <a:p>
          <a:endParaRPr lang="en-US"/>
        </a:p>
      </dgm:t>
    </dgm:pt>
    <dgm:pt modelId="{3AB2A3C2-198D-4C50-BE64-425DD1DEA2DE}" type="pres">
      <dgm:prSet presAssocID="{000EBD84-4762-47F5-B4EB-6A23C9C0B383}" presName="descendantText" presStyleLbl="alignAccFollowNode1" presStyleIdx="2" presStyleCnt="11">
        <dgm:presLayoutVars>
          <dgm:bulletEnabled val="1"/>
        </dgm:presLayoutVars>
      </dgm:prSet>
      <dgm:spPr/>
      <dgm:t>
        <a:bodyPr/>
        <a:lstStyle/>
        <a:p>
          <a:endParaRPr lang="en-US"/>
        </a:p>
      </dgm:t>
    </dgm:pt>
    <dgm:pt modelId="{D61A37E8-C637-46D0-B729-F5EFD1268FFB}" type="pres">
      <dgm:prSet presAssocID="{3BF82472-58AF-441E-BF53-742B650424B6}" presName="sp" presStyleCnt="0"/>
      <dgm:spPr/>
    </dgm:pt>
    <dgm:pt modelId="{0E1A4E85-CF41-4786-A041-52B722D63E27}" type="pres">
      <dgm:prSet presAssocID="{02EBA7F4-5444-4EED-9C20-B0216EA36FC6}" presName="linNode" presStyleCnt="0"/>
      <dgm:spPr/>
    </dgm:pt>
    <dgm:pt modelId="{DCE37272-E171-4F99-B15E-6D12F097B8E4}" type="pres">
      <dgm:prSet presAssocID="{02EBA7F4-5444-4EED-9C20-B0216EA36FC6}" presName="parentText" presStyleLbl="node1" presStyleIdx="3" presStyleCnt="11">
        <dgm:presLayoutVars>
          <dgm:chMax val="1"/>
          <dgm:bulletEnabled val="1"/>
        </dgm:presLayoutVars>
      </dgm:prSet>
      <dgm:spPr/>
      <dgm:t>
        <a:bodyPr/>
        <a:lstStyle/>
        <a:p>
          <a:endParaRPr lang="en-US"/>
        </a:p>
      </dgm:t>
    </dgm:pt>
    <dgm:pt modelId="{8B310473-F720-4CFB-86C2-A33E506F6AF2}" type="pres">
      <dgm:prSet presAssocID="{02EBA7F4-5444-4EED-9C20-B0216EA36FC6}" presName="descendantText" presStyleLbl="alignAccFollowNode1" presStyleIdx="3" presStyleCnt="11">
        <dgm:presLayoutVars>
          <dgm:bulletEnabled val="1"/>
        </dgm:presLayoutVars>
      </dgm:prSet>
      <dgm:spPr/>
      <dgm:t>
        <a:bodyPr/>
        <a:lstStyle/>
        <a:p>
          <a:endParaRPr lang="en-US"/>
        </a:p>
      </dgm:t>
    </dgm:pt>
    <dgm:pt modelId="{A05AEAAB-9A01-4964-A0E1-E89CD5FCBB02}" type="pres">
      <dgm:prSet presAssocID="{2CC60598-9E89-445E-A8C9-7BBFC8BB10E2}" presName="sp" presStyleCnt="0"/>
      <dgm:spPr/>
    </dgm:pt>
    <dgm:pt modelId="{44106FD0-89A6-4C89-8421-70523A36C9CB}" type="pres">
      <dgm:prSet presAssocID="{EDAAC887-7C86-4810-967C-B04875C8988C}" presName="linNode" presStyleCnt="0"/>
      <dgm:spPr/>
    </dgm:pt>
    <dgm:pt modelId="{7B219C76-108E-46EB-A1FC-B742F48C0FD1}" type="pres">
      <dgm:prSet presAssocID="{EDAAC887-7C86-4810-967C-B04875C8988C}" presName="parentText" presStyleLbl="node1" presStyleIdx="4" presStyleCnt="11">
        <dgm:presLayoutVars>
          <dgm:chMax val="1"/>
          <dgm:bulletEnabled val="1"/>
        </dgm:presLayoutVars>
      </dgm:prSet>
      <dgm:spPr/>
      <dgm:t>
        <a:bodyPr/>
        <a:lstStyle/>
        <a:p>
          <a:endParaRPr lang="en-US"/>
        </a:p>
      </dgm:t>
    </dgm:pt>
    <dgm:pt modelId="{72A6A8EB-FF59-49FF-8772-16996D279C9A}" type="pres">
      <dgm:prSet presAssocID="{EDAAC887-7C86-4810-967C-B04875C8988C}" presName="descendantText" presStyleLbl="alignAccFollowNode1" presStyleIdx="4" presStyleCnt="11">
        <dgm:presLayoutVars>
          <dgm:bulletEnabled val="1"/>
        </dgm:presLayoutVars>
      </dgm:prSet>
      <dgm:spPr/>
      <dgm:t>
        <a:bodyPr/>
        <a:lstStyle/>
        <a:p>
          <a:endParaRPr lang="en-US"/>
        </a:p>
      </dgm:t>
    </dgm:pt>
    <dgm:pt modelId="{F4939AAA-ADCB-4ADD-9E33-E24D2DC60936}" type="pres">
      <dgm:prSet presAssocID="{C89DF634-61A1-47CC-AA9B-60E0F0663681}" presName="sp" presStyleCnt="0"/>
      <dgm:spPr/>
    </dgm:pt>
    <dgm:pt modelId="{5D3140C5-50E7-4DDA-92ED-AFBE6A977D8D}" type="pres">
      <dgm:prSet presAssocID="{37A6F55F-A8DC-4315-AA7A-9FF645DE991F}" presName="linNode" presStyleCnt="0"/>
      <dgm:spPr/>
    </dgm:pt>
    <dgm:pt modelId="{77DC4D75-CEA9-4486-8F14-A04F10C54677}" type="pres">
      <dgm:prSet presAssocID="{37A6F55F-A8DC-4315-AA7A-9FF645DE991F}" presName="parentText" presStyleLbl="node1" presStyleIdx="5" presStyleCnt="11" custLinFactNeighborY="-3864">
        <dgm:presLayoutVars>
          <dgm:chMax val="1"/>
          <dgm:bulletEnabled val="1"/>
        </dgm:presLayoutVars>
      </dgm:prSet>
      <dgm:spPr/>
      <dgm:t>
        <a:bodyPr/>
        <a:lstStyle/>
        <a:p>
          <a:endParaRPr lang="en-US"/>
        </a:p>
      </dgm:t>
    </dgm:pt>
    <dgm:pt modelId="{9CC40852-0998-42CA-8075-FA4C8EC263EA}" type="pres">
      <dgm:prSet presAssocID="{37A6F55F-A8DC-4315-AA7A-9FF645DE991F}" presName="descendantText" presStyleLbl="alignAccFollowNode1" presStyleIdx="5" presStyleCnt="11">
        <dgm:presLayoutVars>
          <dgm:bulletEnabled val="1"/>
        </dgm:presLayoutVars>
      </dgm:prSet>
      <dgm:spPr/>
      <dgm:t>
        <a:bodyPr/>
        <a:lstStyle/>
        <a:p>
          <a:endParaRPr lang="en-US"/>
        </a:p>
      </dgm:t>
    </dgm:pt>
    <dgm:pt modelId="{56630F8F-F4D4-4CF0-A7A0-3B0264BEBDCF}" type="pres">
      <dgm:prSet presAssocID="{46543990-CA5E-4912-BF04-DE3568DB4B22}" presName="sp" presStyleCnt="0"/>
      <dgm:spPr/>
    </dgm:pt>
    <dgm:pt modelId="{F3D172C8-692C-4F4A-ADA4-2EECD8851D63}" type="pres">
      <dgm:prSet presAssocID="{446361F5-708D-46A7-935E-AC6EF9F0475D}" presName="linNode" presStyleCnt="0"/>
      <dgm:spPr/>
    </dgm:pt>
    <dgm:pt modelId="{85F24CB8-6B5C-4244-BF9A-E284B6A667CE}" type="pres">
      <dgm:prSet presAssocID="{446361F5-708D-46A7-935E-AC6EF9F0475D}" presName="parentText" presStyleLbl="node1" presStyleIdx="6" presStyleCnt="11" custLinFactNeighborX="-1166">
        <dgm:presLayoutVars>
          <dgm:chMax val="1"/>
          <dgm:bulletEnabled val="1"/>
        </dgm:presLayoutVars>
      </dgm:prSet>
      <dgm:spPr/>
      <dgm:t>
        <a:bodyPr/>
        <a:lstStyle/>
        <a:p>
          <a:endParaRPr lang="en-US"/>
        </a:p>
      </dgm:t>
    </dgm:pt>
    <dgm:pt modelId="{7DE14358-1A33-46F5-BD0F-5AA300447427}" type="pres">
      <dgm:prSet presAssocID="{446361F5-708D-46A7-935E-AC6EF9F0475D}" presName="descendantText" presStyleLbl="alignAccFollowNode1" presStyleIdx="6" presStyleCnt="11">
        <dgm:presLayoutVars>
          <dgm:bulletEnabled val="1"/>
        </dgm:presLayoutVars>
      </dgm:prSet>
      <dgm:spPr/>
      <dgm:t>
        <a:bodyPr/>
        <a:lstStyle/>
        <a:p>
          <a:endParaRPr lang="en-US"/>
        </a:p>
      </dgm:t>
    </dgm:pt>
    <dgm:pt modelId="{2F37718C-7648-40F1-8676-EFAD18A8AEB4}" type="pres">
      <dgm:prSet presAssocID="{1D1AC5C4-A999-4730-9D3D-14802521E9A1}" presName="sp" presStyleCnt="0"/>
      <dgm:spPr/>
    </dgm:pt>
    <dgm:pt modelId="{35B2E6AB-A8A9-4A85-9AD0-4ABC8D65E45C}" type="pres">
      <dgm:prSet presAssocID="{AF04F120-C93B-4506-9DF7-2E2DB62B1F39}" presName="linNode" presStyleCnt="0"/>
      <dgm:spPr/>
    </dgm:pt>
    <dgm:pt modelId="{394D6209-FC47-4F44-AE02-90E1A0088EB0}" type="pres">
      <dgm:prSet presAssocID="{AF04F120-C93B-4506-9DF7-2E2DB62B1F39}" presName="parentText" presStyleLbl="node1" presStyleIdx="7" presStyleCnt="11" custLinFactNeighborY="5263">
        <dgm:presLayoutVars>
          <dgm:chMax val="1"/>
          <dgm:bulletEnabled val="1"/>
        </dgm:presLayoutVars>
      </dgm:prSet>
      <dgm:spPr/>
      <dgm:t>
        <a:bodyPr/>
        <a:lstStyle/>
        <a:p>
          <a:endParaRPr lang="en-US"/>
        </a:p>
      </dgm:t>
    </dgm:pt>
    <dgm:pt modelId="{3ECF03D3-1682-4ED5-8780-0295EB979A3F}" type="pres">
      <dgm:prSet presAssocID="{AF04F120-C93B-4506-9DF7-2E2DB62B1F39}" presName="descendantText" presStyleLbl="alignAccFollowNode1" presStyleIdx="7" presStyleCnt="11">
        <dgm:presLayoutVars>
          <dgm:bulletEnabled val="1"/>
        </dgm:presLayoutVars>
      </dgm:prSet>
      <dgm:spPr/>
      <dgm:t>
        <a:bodyPr/>
        <a:lstStyle/>
        <a:p>
          <a:endParaRPr lang="en-US"/>
        </a:p>
      </dgm:t>
    </dgm:pt>
    <dgm:pt modelId="{FB791C4B-FE1C-41D7-A550-5D48F385A281}" type="pres">
      <dgm:prSet presAssocID="{6FAA9F03-BF18-41F6-B21A-F9804B3F0BCF}" presName="sp" presStyleCnt="0"/>
      <dgm:spPr/>
    </dgm:pt>
    <dgm:pt modelId="{15EC6636-D4EF-4AE9-B978-0CFC4F74BB85}" type="pres">
      <dgm:prSet presAssocID="{4B84B6FB-0CF4-40A7-BA3E-4CAE2B10CA89}" presName="linNode" presStyleCnt="0"/>
      <dgm:spPr/>
    </dgm:pt>
    <dgm:pt modelId="{FD666C50-7569-44B2-AC9E-D19A98BD9275}" type="pres">
      <dgm:prSet presAssocID="{4B84B6FB-0CF4-40A7-BA3E-4CAE2B10CA89}" presName="parentText" presStyleLbl="node1" presStyleIdx="8" presStyleCnt="11" custLinFactNeighborY="263">
        <dgm:presLayoutVars>
          <dgm:chMax val="1"/>
          <dgm:bulletEnabled val="1"/>
        </dgm:presLayoutVars>
      </dgm:prSet>
      <dgm:spPr/>
      <dgm:t>
        <a:bodyPr/>
        <a:lstStyle/>
        <a:p>
          <a:endParaRPr lang="en-US"/>
        </a:p>
      </dgm:t>
    </dgm:pt>
    <dgm:pt modelId="{F4F8D446-7F97-40FE-AFCD-A310BD178E02}" type="pres">
      <dgm:prSet presAssocID="{4B84B6FB-0CF4-40A7-BA3E-4CAE2B10CA89}" presName="descendantText" presStyleLbl="alignAccFollowNode1" presStyleIdx="8" presStyleCnt="11">
        <dgm:presLayoutVars>
          <dgm:bulletEnabled val="1"/>
        </dgm:presLayoutVars>
      </dgm:prSet>
      <dgm:spPr/>
      <dgm:t>
        <a:bodyPr/>
        <a:lstStyle/>
        <a:p>
          <a:endParaRPr lang="en-US"/>
        </a:p>
      </dgm:t>
    </dgm:pt>
    <dgm:pt modelId="{629320E1-C95B-42B2-BC7D-BE3361D8D78B}" type="pres">
      <dgm:prSet presAssocID="{7874A98B-F3BC-490E-AD74-42E554DC1CA2}" presName="sp" presStyleCnt="0"/>
      <dgm:spPr/>
    </dgm:pt>
    <dgm:pt modelId="{D7DC50B4-9572-4022-A0EE-255F8929200C}" type="pres">
      <dgm:prSet presAssocID="{B8E683B7-BD8F-4304-9B8A-7FFB36F136DB}" presName="linNode" presStyleCnt="0"/>
      <dgm:spPr/>
    </dgm:pt>
    <dgm:pt modelId="{844D1635-4BB2-4C15-B238-E80DB6BB4E24}" type="pres">
      <dgm:prSet presAssocID="{B8E683B7-BD8F-4304-9B8A-7FFB36F136DB}" presName="parentText" presStyleLbl="node1" presStyleIdx="9" presStyleCnt="11" custLinFactNeighborY="2615">
        <dgm:presLayoutVars>
          <dgm:chMax val="1"/>
          <dgm:bulletEnabled val="1"/>
        </dgm:presLayoutVars>
      </dgm:prSet>
      <dgm:spPr/>
      <dgm:t>
        <a:bodyPr/>
        <a:lstStyle/>
        <a:p>
          <a:endParaRPr lang="en-US"/>
        </a:p>
      </dgm:t>
    </dgm:pt>
    <dgm:pt modelId="{3EC99BB6-F803-4875-9946-00C5EFB220C6}" type="pres">
      <dgm:prSet presAssocID="{B8E683B7-BD8F-4304-9B8A-7FFB36F136DB}" presName="descendantText" presStyleLbl="alignAccFollowNode1" presStyleIdx="9" presStyleCnt="11">
        <dgm:presLayoutVars>
          <dgm:bulletEnabled val="1"/>
        </dgm:presLayoutVars>
      </dgm:prSet>
      <dgm:spPr/>
      <dgm:t>
        <a:bodyPr/>
        <a:lstStyle/>
        <a:p>
          <a:endParaRPr lang="en-US"/>
        </a:p>
      </dgm:t>
    </dgm:pt>
    <dgm:pt modelId="{E18154B7-47D0-4AF3-BC61-CFD828F48D79}" type="pres">
      <dgm:prSet presAssocID="{5478DBAE-3C33-4CD6-9F87-2337176F2E6E}" presName="sp" presStyleCnt="0"/>
      <dgm:spPr/>
    </dgm:pt>
    <dgm:pt modelId="{4D417B04-3370-44D6-935E-A5DC0DF7593B}" type="pres">
      <dgm:prSet presAssocID="{498E19CB-DCA0-466B-9066-BD918B3A9A96}" presName="linNode" presStyleCnt="0"/>
      <dgm:spPr/>
    </dgm:pt>
    <dgm:pt modelId="{36E5D851-424F-48F2-A32D-FDB587435B29}" type="pres">
      <dgm:prSet presAssocID="{498E19CB-DCA0-466B-9066-BD918B3A9A96}" presName="parentText" presStyleLbl="node1" presStyleIdx="10" presStyleCnt="11" custLinFactNeighborY="50281">
        <dgm:presLayoutVars>
          <dgm:chMax val="1"/>
          <dgm:bulletEnabled val="1"/>
        </dgm:presLayoutVars>
      </dgm:prSet>
      <dgm:spPr/>
      <dgm:t>
        <a:bodyPr/>
        <a:lstStyle/>
        <a:p>
          <a:endParaRPr lang="en-US"/>
        </a:p>
      </dgm:t>
    </dgm:pt>
    <dgm:pt modelId="{87F60015-8869-4AE8-A452-8E6215E697E6}" type="pres">
      <dgm:prSet presAssocID="{498E19CB-DCA0-466B-9066-BD918B3A9A96}" presName="descendantText" presStyleLbl="alignAccFollowNode1" presStyleIdx="10" presStyleCnt="11">
        <dgm:presLayoutVars>
          <dgm:bulletEnabled val="1"/>
        </dgm:presLayoutVars>
      </dgm:prSet>
      <dgm:spPr/>
      <dgm:t>
        <a:bodyPr/>
        <a:lstStyle/>
        <a:p>
          <a:endParaRPr lang="en-US"/>
        </a:p>
      </dgm:t>
    </dgm:pt>
  </dgm:ptLst>
  <dgm:cxnLst>
    <dgm:cxn modelId="{00420568-D04B-4DDF-87AC-9C1FE908CAB5}" type="presOf" srcId="{54CBDA65-B2F0-44B8-927F-3A6747BFC5CE}" destId="{72A6A8EB-FF59-49FF-8772-16996D279C9A}" srcOrd="0" destOrd="0" presId="urn:microsoft.com/office/officeart/2005/8/layout/vList5"/>
    <dgm:cxn modelId="{E5990E00-EBD8-4751-B5B6-4CB38B5775C9}" type="presOf" srcId="{C91C5A1B-31BC-47A5-93E4-7B471BE2CA64}" destId="{AF38233C-6DD3-432A-B7E7-CBAB4DAEFBE3}" srcOrd="0" destOrd="0" presId="urn:microsoft.com/office/officeart/2005/8/layout/vList5"/>
    <dgm:cxn modelId="{E2B076F0-9EBF-4879-812E-08C2F656714C}" type="presOf" srcId="{9836565C-A0C8-44C7-AC3E-1E294CD1B805}" destId="{9CC40852-0998-42CA-8075-FA4C8EC263EA}" srcOrd="0" destOrd="0" presId="urn:microsoft.com/office/officeart/2005/8/layout/vList5"/>
    <dgm:cxn modelId="{A634A0B8-953E-496B-98A7-55D05F31A40C}" srcId="{C91C5A1B-31BC-47A5-93E4-7B471BE2CA64}" destId="{4086E1C2-D184-470B-8F03-7F19E1567D17}" srcOrd="0" destOrd="0" parTransId="{AC53DCD8-B95F-4E0E-9816-EA551D775A23}" sibTransId="{138049CC-AF5D-4C8F-B7B3-B0D24C488A2A}"/>
    <dgm:cxn modelId="{2119969D-5B22-4C79-A50D-3E9AE86422F6}" srcId="{4B84B6FB-0CF4-40A7-BA3E-4CAE2B10CA89}" destId="{FAD81966-1EC7-4E51-AF6E-3881270AAB89}" srcOrd="0" destOrd="0" parTransId="{EC763C52-879C-49C1-B82F-692CDD372309}" sibTransId="{D54A35A7-5375-4CF2-A119-B805660AD840}"/>
    <dgm:cxn modelId="{295E3A55-B422-4F11-B6B2-99658F426906}" srcId="{C91C5A1B-31BC-47A5-93E4-7B471BE2CA64}" destId="{446361F5-708D-46A7-935E-AC6EF9F0475D}" srcOrd="6" destOrd="0" parTransId="{051E4568-322F-42B1-A03D-C3EA6943633D}" sibTransId="{1D1AC5C4-A999-4730-9D3D-14802521E9A1}"/>
    <dgm:cxn modelId="{C9778D1F-4E05-4EAF-89C1-4DEF7AC9D92D}" type="presOf" srcId="{D69F18FD-DC0D-4BCA-B22E-001BD464ABCF}" destId="{3AB2A3C2-198D-4C50-BE64-425DD1DEA2DE}" srcOrd="0" destOrd="0" presId="urn:microsoft.com/office/officeart/2005/8/layout/vList5"/>
    <dgm:cxn modelId="{EDC5B77B-FEC0-4CAB-BB5D-1BB00EDD0E91}" type="presOf" srcId="{5C5FB4E3-6A14-4DB0-B6E0-800338184905}" destId="{87F60015-8869-4AE8-A452-8E6215E697E6}" srcOrd="0" destOrd="0" presId="urn:microsoft.com/office/officeart/2005/8/layout/vList5"/>
    <dgm:cxn modelId="{FFBC601F-0B72-42BA-9F82-D0D494BC5BF6}" type="presOf" srcId="{02EBA7F4-5444-4EED-9C20-B0216EA36FC6}" destId="{DCE37272-E171-4F99-B15E-6D12F097B8E4}" srcOrd="0" destOrd="0" presId="urn:microsoft.com/office/officeart/2005/8/layout/vList5"/>
    <dgm:cxn modelId="{A02C6312-A45E-40D6-89FB-75F6642B65B9}" type="presOf" srcId="{5DB2A9F8-334F-49BA-A69F-FE8EA03A0B9B}" destId="{3ECF03D3-1682-4ED5-8780-0295EB979A3F}" srcOrd="0" destOrd="0" presId="urn:microsoft.com/office/officeart/2005/8/layout/vList5"/>
    <dgm:cxn modelId="{1C9EDF98-E689-40DD-A699-604D7B2A4169}" type="presOf" srcId="{D1A7E91D-7734-4E5A-9799-B5D1A0B8DCBE}" destId="{C2FEA709-2C2C-40F8-94F0-A2634D41F195}" srcOrd="0" destOrd="0" presId="urn:microsoft.com/office/officeart/2005/8/layout/vList5"/>
    <dgm:cxn modelId="{8325D697-DB68-4A0C-91B4-ECF2CA8A4B0A}" type="presOf" srcId="{2C6A00E4-4D03-4D2C-9BEF-8FD2B430B2F4}" destId="{8B310473-F720-4CFB-86C2-A33E506F6AF2}" srcOrd="0" destOrd="0" presId="urn:microsoft.com/office/officeart/2005/8/layout/vList5"/>
    <dgm:cxn modelId="{D047486A-24C8-4186-8623-4287A95D285D}" srcId="{C91C5A1B-31BC-47A5-93E4-7B471BE2CA64}" destId="{B8E683B7-BD8F-4304-9B8A-7FFB36F136DB}" srcOrd="9" destOrd="0" parTransId="{7465A83C-DB70-4FA1-9E57-AFC30C340E12}" sibTransId="{5478DBAE-3C33-4CD6-9F87-2337176F2E6E}"/>
    <dgm:cxn modelId="{ED3D88C4-B828-427E-8ED8-2C5FD7BC2AB6}" type="presOf" srcId="{37A6F55F-A8DC-4315-AA7A-9FF645DE991F}" destId="{77DC4D75-CEA9-4486-8F14-A04F10C54677}" srcOrd="0" destOrd="0" presId="urn:microsoft.com/office/officeart/2005/8/layout/vList5"/>
    <dgm:cxn modelId="{56F32450-4FC2-4E26-AD48-57951D84144A}" type="presOf" srcId="{5C3D6226-ABA4-403F-B7AE-F3CF5ED87C8B}" destId="{3EC99BB6-F803-4875-9946-00C5EFB220C6}" srcOrd="0" destOrd="0" presId="urn:microsoft.com/office/officeart/2005/8/layout/vList5"/>
    <dgm:cxn modelId="{78439B3F-3F93-4AB9-9928-84F970ABCDEF}" srcId="{37A6F55F-A8DC-4315-AA7A-9FF645DE991F}" destId="{9836565C-A0C8-44C7-AC3E-1E294CD1B805}" srcOrd="0" destOrd="0" parTransId="{A84795FF-E389-463E-AE46-60D0E2110307}" sibTransId="{4477AC9A-E294-455D-B9A4-E489785998F4}"/>
    <dgm:cxn modelId="{2C7B452A-4D17-404B-9BD3-D06B06E06E09}" srcId="{EDAAC887-7C86-4810-967C-B04875C8988C}" destId="{54CBDA65-B2F0-44B8-927F-3A6747BFC5CE}" srcOrd="0" destOrd="0" parTransId="{BC358114-2666-436D-9C8B-F12F7ADC1397}" sibTransId="{D68A40FD-ED99-4D22-97FD-D0A57C32538A}"/>
    <dgm:cxn modelId="{D6AE65E5-EE3F-4BEE-A3C2-6DF2EFC549DE}" srcId="{C91C5A1B-31BC-47A5-93E4-7B471BE2CA64}" destId="{02EBA7F4-5444-4EED-9C20-B0216EA36FC6}" srcOrd="3" destOrd="0" parTransId="{0FF408B1-BED3-47DB-8FB1-51C72BFCB127}" sibTransId="{2CC60598-9E89-445E-A8C9-7BBFC8BB10E2}"/>
    <dgm:cxn modelId="{618DEC8C-C108-452B-9F87-183EE2987445}" srcId="{C91C5A1B-31BC-47A5-93E4-7B471BE2CA64}" destId="{EDAAC887-7C86-4810-967C-B04875C8988C}" srcOrd="4" destOrd="0" parTransId="{921A8B57-D459-424B-8538-ECFE83E35826}" sibTransId="{C89DF634-61A1-47CC-AA9B-60E0F0663681}"/>
    <dgm:cxn modelId="{87218B85-C6E9-4623-88E4-91B28667606D}" type="presOf" srcId="{B8E683B7-BD8F-4304-9B8A-7FFB36F136DB}" destId="{844D1635-4BB2-4C15-B238-E80DB6BB4E24}" srcOrd="0" destOrd="0" presId="urn:microsoft.com/office/officeart/2005/8/layout/vList5"/>
    <dgm:cxn modelId="{86CC0794-7B07-4F79-99BF-CCDB18B98523}" type="presOf" srcId="{4086E1C2-D184-470B-8F03-7F19E1567D17}" destId="{AE58FFF8-106F-40B7-B216-E271322DA699}" srcOrd="0" destOrd="0" presId="urn:microsoft.com/office/officeart/2005/8/layout/vList5"/>
    <dgm:cxn modelId="{EF1F94D2-5A6B-458C-8C8F-980936DE05A4}" type="presOf" srcId="{4B84B6FB-0CF4-40A7-BA3E-4CAE2B10CA89}" destId="{FD666C50-7569-44B2-AC9E-D19A98BD9275}" srcOrd="0" destOrd="0" presId="urn:microsoft.com/office/officeart/2005/8/layout/vList5"/>
    <dgm:cxn modelId="{EBDEE717-FA52-4D91-B884-FF6519CD0DBE}" type="presOf" srcId="{000EBD84-4762-47F5-B4EB-6A23C9C0B383}" destId="{24F3AD3F-D6D9-42D0-9F6A-D41169302E5C}" srcOrd="0" destOrd="0" presId="urn:microsoft.com/office/officeart/2005/8/layout/vList5"/>
    <dgm:cxn modelId="{4423C5E5-101F-4BF2-A706-091A39D07437}" type="presOf" srcId="{FAD81966-1EC7-4E51-AF6E-3881270AAB89}" destId="{F4F8D446-7F97-40FE-AFCD-A310BD178E02}" srcOrd="0" destOrd="0" presId="urn:microsoft.com/office/officeart/2005/8/layout/vList5"/>
    <dgm:cxn modelId="{CC72AF34-00EE-4604-A78D-324B3A1BC927}" srcId="{D47C2E21-BFBC-4E3E-A47C-BFC89F5EAE2E}" destId="{448062B7-E06F-4412-A4FA-B13CF1DFFED6}" srcOrd="0" destOrd="0" parTransId="{780493FB-3D7E-4179-8A18-27E84FB613CB}" sibTransId="{4BE6A1AF-9A4A-41BC-A702-222035A2E4BE}"/>
    <dgm:cxn modelId="{C68CF131-ECC0-4586-A578-B6B7EBA2C4F9}" type="presOf" srcId="{EDAAC887-7C86-4810-967C-B04875C8988C}" destId="{7B219C76-108E-46EB-A1FC-B742F48C0FD1}" srcOrd="0" destOrd="0" presId="urn:microsoft.com/office/officeart/2005/8/layout/vList5"/>
    <dgm:cxn modelId="{81FCFF64-E3D6-4B85-B37E-E25172C49F8B}" type="presOf" srcId="{AF04F120-C93B-4506-9DF7-2E2DB62B1F39}" destId="{394D6209-FC47-4F44-AE02-90E1A0088EB0}" srcOrd="0" destOrd="0" presId="urn:microsoft.com/office/officeart/2005/8/layout/vList5"/>
    <dgm:cxn modelId="{D50BCF94-4A2A-446A-8814-8417BFE138D5}" srcId="{C91C5A1B-31BC-47A5-93E4-7B471BE2CA64}" destId="{D47C2E21-BFBC-4E3E-A47C-BFC89F5EAE2E}" srcOrd="1" destOrd="0" parTransId="{4588859F-2DCD-44D6-B2BC-D4A7D8777F58}" sibTransId="{7C987770-0314-4F13-98EB-A05BD9C8F1A4}"/>
    <dgm:cxn modelId="{7B9E9336-4BF4-49AF-B510-1A37F1107DCF}" srcId="{02EBA7F4-5444-4EED-9C20-B0216EA36FC6}" destId="{2C6A00E4-4D03-4D2C-9BEF-8FD2B430B2F4}" srcOrd="0" destOrd="0" parTransId="{27494C69-A267-4C69-9A9E-0547E948B7EB}" sibTransId="{4414B407-646B-493F-88F6-0A4AD26D2D73}"/>
    <dgm:cxn modelId="{E6F3A439-153A-44A7-BE17-15BE76D8BF4D}" srcId="{C91C5A1B-31BC-47A5-93E4-7B471BE2CA64}" destId="{4B84B6FB-0CF4-40A7-BA3E-4CAE2B10CA89}" srcOrd="8" destOrd="0" parTransId="{FCFAD74B-0A41-4207-A07A-B53B33C5F884}" sibTransId="{7874A98B-F3BC-490E-AD74-42E554DC1CA2}"/>
    <dgm:cxn modelId="{5ADD19FC-56C3-4E03-89DD-15C5DA651C4E}" srcId="{000EBD84-4762-47F5-B4EB-6A23C9C0B383}" destId="{D69F18FD-DC0D-4BCA-B22E-001BD464ABCF}" srcOrd="0" destOrd="0" parTransId="{4293925F-7748-47E3-BA92-19BC09C82F2F}" sibTransId="{B0888E5D-0942-4588-BB0C-942CEEEAB21E}"/>
    <dgm:cxn modelId="{A8D5B1A2-C9C6-4FAB-9C31-94BCD7F19200}" type="presOf" srcId="{498E19CB-DCA0-466B-9066-BD918B3A9A96}" destId="{36E5D851-424F-48F2-A32D-FDB587435B29}" srcOrd="0" destOrd="0" presId="urn:microsoft.com/office/officeart/2005/8/layout/vList5"/>
    <dgm:cxn modelId="{CAF5D20D-22B9-44C1-9083-53A0030925F5}" type="presOf" srcId="{BE5B18C0-1B12-4D63-BA16-9134B85E83AE}" destId="{7DE14358-1A33-46F5-BD0F-5AA300447427}" srcOrd="0" destOrd="0" presId="urn:microsoft.com/office/officeart/2005/8/layout/vList5"/>
    <dgm:cxn modelId="{BE7B497E-411F-44F6-8FC0-33D716F92F1D}" type="presOf" srcId="{446361F5-708D-46A7-935E-AC6EF9F0475D}" destId="{85F24CB8-6B5C-4244-BF9A-E284B6A667CE}" srcOrd="0" destOrd="0" presId="urn:microsoft.com/office/officeart/2005/8/layout/vList5"/>
    <dgm:cxn modelId="{EA285C68-BC06-47F5-ABE1-6F76AA9CB90B}" srcId="{C91C5A1B-31BC-47A5-93E4-7B471BE2CA64}" destId="{000EBD84-4762-47F5-B4EB-6A23C9C0B383}" srcOrd="2" destOrd="0" parTransId="{B3870209-C272-46EE-B839-E75D2A0B1985}" sibTransId="{3BF82472-58AF-441E-BF53-742B650424B6}"/>
    <dgm:cxn modelId="{ADD81F9F-C80D-4ECE-8266-B2C714E73962}" srcId="{C91C5A1B-31BC-47A5-93E4-7B471BE2CA64}" destId="{37A6F55F-A8DC-4315-AA7A-9FF645DE991F}" srcOrd="5" destOrd="0" parTransId="{D8A7239D-CE0A-4C55-BD11-16820420A97D}" sibTransId="{46543990-CA5E-4912-BF04-DE3568DB4B22}"/>
    <dgm:cxn modelId="{0585F0C8-C97F-4EA4-BB81-7A968E49DFC3}" srcId="{B8E683B7-BD8F-4304-9B8A-7FFB36F136DB}" destId="{5C3D6226-ABA4-403F-B7AE-F3CF5ED87C8B}" srcOrd="0" destOrd="0" parTransId="{32545DE9-DED5-42F9-BC58-64F5067F6E48}" sibTransId="{D7DEEECE-3C99-4443-B3A9-A2D52A06748F}"/>
    <dgm:cxn modelId="{2A531A01-A27E-4E07-973C-0D45E8ECA902}" type="presOf" srcId="{D47C2E21-BFBC-4E3E-A47C-BFC89F5EAE2E}" destId="{0CE42B19-344D-464A-BF8B-B3AC23E941A9}" srcOrd="0" destOrd="0" presId="urn:microsoft.com/office/officeart/2005/8/layout/vList5"/>
    <dgm:cxn modelId="{033629F3-DF23-424F-8B09-3E8926D5B514}" srcId="{446361F5-708D-46A7-935E-AC6EF9F0475D}" destId="{BE5B18C0-1B12-4D63-BA16-9134B85E83AE}" srcOrd="0" destOrd="0" parTransId="{0BED062F-78AB-4718-99D9-3C30AE919B6C}" sibTransId="{E599649E-6E5D-441E-8E80-03D95D1798C5}"/>
    <dgm:cxn modelId="{D29E12B3-AD5A-411F-9B4F-F1940A7E0C80}" srcId="{498E19CB-DCA0-466B-9066-BD918B3A9A96}" destId="{5C5FB4E3-6A14-4DB0-B6E0-800338184905}" srcOrd="0" destOrd="0" parTransId="{99CD2FFB-272B-48C6-9B3C-229CE35790E2}" sibTransId="{E2133C82-7A42-45CF-B20D-9B70E50FEE45}"/>
    <dgm:cxn modelId="{4E220952-81B3-4802-8B78-67ABA64E5716}" srcId="{C91C5A1B-31BC-47A5-93E4-7B471BE2CA64}" destId="{AF04F120-C93B-4506-9DF7-2E2DB62B1F39}" srcOrd="7" destOrd="0" parTransId="{275EDA86-2D98-49E4-9A86-F917FE0FE224}" sibTransId="{6FAA9F03-BF18-41F6-B21A-F9804B3F0BCF}"/>
    <dgm:cxn modelId="{BCE1080E-0BD6-48E8-BE07-FFECCE759725}" srcId="{C91C5A1B-31BC-47A5-93E4-7B471BE2CA64}" destId="{498E19CB-DCA0-466B-9066-BD918B3A9A96}" srcOrd="10" destOrd="0" parTransId="{42E422D8-CDC1-48C6-9BD0-48C2D9AE65AB}" sibTransId="{678407CC-7BD2-470D-BAFB-3CF600C981A7}"/>
    <dgm:cxn modelId="{17C8689B-FFA9-4D80-BEA8-4A7AB999007A}" srcId="{4086E1C2-D184-470B-8F03-7F19E1567D17}" destId="{D1A7E91D-7734-4E5A-9799-B5D1A0B8DCBE}" srcOrd="0" destOrd="0" parTransId="{850F3DE0-3D54-4243-AB9E-5EB4F3EC5756}" sibTransId="{9CA7210E-52C0-4A16-BC0F-1A18650CC395}"/>
    <dgm:cxn modelId="{6EC3197D-1F94-4D64-A659-5C2F08CF13BA}" type="presOf" srcId="{448062B7-E06F-4412-A4FA-B13CF1DFFED6}" destId="{684758A2-ACDA-4EBE-828E-578847B3A3CF}" srcOrd="0" destOrd="0" presId="urn:microsoft.com/office/officeart/2005/8/layout/vList5"/>
    <dgm:cxn modelId="{C4A9FA79-BF1F-4F68-ACB7-1D9375A72302}" srcId="{AF04F120-C93B-4506-9DF7-2E2DB62B1F39}" destId="{5DB2A9F8-334F-49BA-A69F-FE8EA03A0B9B}" srcOrd="0" destOrd="0" parTransId="{9F3808A1-5DD6-4EB4-87CD-EB84F731BB00}" sibTransId="{04BF7340-16BE-4D39-8998-3AFD9CAEC031}"/>
    <dgm:cxn modelId="{9D668F39-CDFC-4F17-AB2E-E2693BFC0C39}" type="presParOf" srcId="{AF38233C-6DD3-432A-B7E7-CBAB4DAEFBE3}" destId="{45D22060-3F20-4D43-B2C0-0C493DBAC0D7}" srcOrd="0" destOrd="0" presId="urn:microsoft.com/office/officeart/2005/8/layout/vList5"/>
    <dgm:cxn modelId="{A66CFD0D-705E-44BF-BC3A-86601749DAA2}" type="presParOf" srcId="{45D22060-3F20-4D43-B2C0-0C493DBAC0D7}" destId="{AE58FFF8-106F-40B7-B216-E271322DA699}" srcOrd="0" destOrd="0" presId="urn:microsoft.com/office/officeart/2005/8/layout/vList5"/>
    <dgm:cxn modelId="{15404625-C84A-4226-8987-0D121601CBEA}" type="presParOf" srcId="{45D22060-3F20-4D43-B2C0-0C493DBAC0D7}" destId="{C2FEA709-2C2C-40F8-94F0-A2634D41F195}" srcOrd="1" destOrd="0" presId="urn:microsoft.com/office/officeart/2005/8/layout/vList5"/>
    <dgm:cxn modelId="{9CFA9864-F35F-493C-85BA-8FB437C83BE2}" type="presParOf" srcId="{AF38233C-6DD3-432A-B7E7-CBAB4DAEFBE3}" destId="{187F3189-1B43-43B5-94BB-41E35DDB8B84}" srcOrd="1" destOrd="0" presId="urn:microsoft.com/office/officeart/2005/8/layout/vList5"/>
    <dgm:cxn modelId="{DF4E6DE4-560D-40BD-8A23-3F453ED7D462}" type="presParOf" srcId="{AF38233C-6DD3-432A-B7E7-CBAB4DAEFBE3}" destId="{2DB21F3D-1AD8-49A5-AE02-7A9FC1CC6659}" srcOrd="2" destOrd="0" presId="urn:microsoft.com/office/officeart/2005/8/layout/vList5"/>
    <dgm:cxn modelId="{D35B212C-C60A-4EBA-BB9D-F63FEE69BF7C}" type="presParOf" srcId="{2DB21F3D-1AD8-49A5-AE02-7A9FC1CC6659}" destId="{0CE42B19-344D-464A-BF8B-B3AC23E941A9}" srcOrd="0" destOrd="0" presId="urn:microsoft.com/office/officeart/2005/8/layout/vList5"/>
    <dgm:cxn modelId="{76A3CA92-873D-4052-80E6-1021D2444A72}" type="presParOf" srcId="{2DB21F3D-1AD8-49A5-AE02-7A9FC1CC6659}" destId="{684758A2-ACDA-4EBE-828E-578847B3A3CF}" srcOrd="1" destOrd="0" presId="urn:microsoft.com/office/officeart/2005/8/layout/vList5"/>
    <dgm:cxn modelId="{8B1FC952-FBFD-4B8B-AD36-B65587429500}" type="presParOf" srcId="{AF38233C-6DD3-432A-B7E7-CBAB4DAEFBE3}" destId="{13FE6E0C-F60A-4A3A-8514-33EFFAE8FF7F}" srcOrd="3" destOrd="0" presId="urn:microsoft.com/office/officeart/2005/8/layout/vList5"/>
    <dgm:cxn modelId="{BF8E4EA7-FB36-4619-8894-8133A862E91C}" type="presParOf" srcId="{AF38233C-6DD3-432A-B7E7-CBAB4DAEFBE3}" destId="{C61634FE-C47B-4C3E-BA7D-3622E9954B93}" srcOrd="4" destOrd="0" presId="urn:microsoft.com/office/officeart/2005/8/layout/vList5"/>
    <dgm:cxn modelId="{66BF02AF-93CE-43FC-9639-52A7BF3D5A8D}" type="presParOf" srcId="{C61634FE-C47B-4C3E-BA7D-3622E9954B93}" destId="{24F3AD3F-D6D9-42D0-9F6A-D41169302E5C}" srcOrd="0" destOrd="0" presId="urn:microsoft.com/office/officeart/2005/8/layout/vList5"/>
    <dgm:cxn modelId="{7BB1E714-AB0F-46C6-BC28-66799FFF9576}" type="presParOf" srcId="{C61634FE-C47B-4C3E-BA7D-3622E9954B93}" destId="{3AB2A3C2-198D-4C50-BE64-425DD1DEA2DE}" srcOrd="1" destOrd="0" presId="urn:microsoft.com/office/officeart/2005/8/layout/vList5"/>
    <dgm:cxn modelId="{F4E60694-4E1D-44ED-BEEA-265E684A1CD7}" type="presParOf" srcId="{AF38233C-6DD3-432A-B7E7-CBAB4DAEFBE3}" destId="{D61A37E8-C637-46D0-B729-F5EFD1268FFB}" srcOrd="5" destOrd="0" presId="urn:microsoft.com/office/officeart/2005/8/layout/vList5"/>
    <dgm:cxn modelId="{2D0F8394-022C-4DEC-A180-DDB4C347D933}" type="presParOf" srcId="{AF38233C-6DD3-432A-B7E7-CBAB4DAEFBE3}" destId="{0E1A4E85-CF41-4786-A041-52B722D63E27}" srcOrd="6" destOrd="0" presId="urn:microsoft.com/office/officeart/2005/8/layout/vList5"/>
    <dgm:cxn modelId="{44F4FCD0-8EAA-4461-AA25-8D326C49F37D}" type="presParOf" srcId="{0E1A4E85-CF41-4786-A041-52B722D63E27}" destId="{DCE37272-E171-4F99-B15E-6D12F097B8E4}" srcOrd="0" destOrd="0" presId="urn:microsoft.com/office/officeart/2005/8/layout/vList5"/>
    <dgm:cxn modelId="{125C0196-1682-4A8E-8940-67894C1B388B}" type="presParOf" srcId="{0E1A4E85-CF41-4786-A041-52B722D63E27}" destId="{8B310473-F720-4CFB-86C2-A33E506F6AF2}" srcOrd="1" destOrd="0" presId="urn:microsoft.com/office/officeart/2005/8/layout/vList5"/>
    <dgm:cxn modelId="{FE0D84C0-247A-4CA0-A1C1-8DF79723A693}" type="presParOf" srcId="{AF38233C-6DD3-432A-B7E7-CBAB4DAEFBE3}" destId="{A05AEAAB-9A01-4964-A0E1-E89CD5FCBB02}" srcOrd="7" destOrd="0" presId="urn:microsoft.com/office/officeart/2005/8/layout/vList5"/>
    <dgm:cxn modelId="{BB1A372A-0800-4556-9C48-CA126C3D3169}" type="presParOf" srcId="{AF38233C-6DD3-432A-B7E7-CBAB4DAEFBE3}" destId="{44106FD0-89A6-4C89-8421-70523A36C9CB}" srcOrd="8" destOrd="0" presId="urn:microsoft.com/office/officeart/2005/8/layout/vList5"/>
    <dgm:cxn modelId="{89C9DC1C-C6C7-48F8-ADD6-F0E0A4486CA5}" type="presParOf" srcId="{44106FD0-89A6-4C89-8421-70523A36C9CB}" destId="{7B219C76-108E-46EB-A1FC-B742F48C0FD1}" srcOrd="0" destOrd="0" presId="urn:microsoft.com/office/officeart/2005/8/layout/vList5"/>
    <dgm:cxn modelId="{AE98FF5C-E077-4DD4-ACAC-36C10CAAC7A5}" type="presParOf" srcId="{44106FD0-89A6-4C89-8421-70523A36C9CB}" destId="{72A6A8EB-FF59-49FF-8772-16996D279C9A}" srcOrd="1" destOrd="0" presId="urn:microsoft.com/office/officeart/2005/8/layout/vList5"/>
    <dgm:cxn modelId="{A62A0A1A-951F-45B1-BF74-CF7972221CBF}" type="presParOf" srcId="{AF38233C-6DD3-432A-B7E7-CBAB4DAEFBE3}" destId="{F4939AAA-ADCB-4ADD-9E33-E24D2DC60936}" srcOrd="9" destOrd="0" presId="urn:microsoft.com/office/officeart/2005/8/layout/vList5"/>
    <dgm:cxn modelId="{9D84B4A1-A67E-4FD9-B0F6-975CE419C96D}" type="presParOf" srcId="{AF38233C-6DD3-432A-B7E7-CBAB4DAEFBE3}" destId="{5D3140C5-50E7-4DDA-92ED-AFBE6A977D8D}" srcOrd="10" destOrd="0" presId="urn:microsoft.com/office/officeart/2005/8/layout/vList5"/>
    <dgm:cxn modelId="{4A77FE5C-3890-49BA-83BA-65E59AEFD4DE}" type="presParOf" srcId="{5D3140C5-50E7-4DDA-92ED-AFBE6A977D8D}" destId="{77DC4D75-CEA9-4486-8F14-A04F10C54677}" srcOrd="0" destOrd="0" presId="urn:microsoft.com/office/officeart/2005/8/layout/vList5"/>
    <dgm:cxn modelId="{BB2A180F-93F6-49FB-A2BE-E0D3E00F0F47}" type="presParOf" srcId="{5D3140C5-50E7-4DDA-92ED-AFBE6A977D8D}" destId="{9CC40852-0998-42CA-8075-FA4C8EC263EA}" srcOrd="1" destOrd="0" presId="urn:microsoft.com/office/officeart/2005/8/layout/vList5"/>
    <dgm:cxn modelId="{0E1E99D1-C8F8-496B-BCE7-F90B3AE59FFC}" type="presParOf" srcId="{AF38233C-6DD3-432A-B7E7-CBAB4DAEFBE3}" destId="{56630F8F-F4D4-4CF0-A7A0-3B0264BEBDCF}" srcOrd="11" destOrd="0" presId="urn:microsoft.com/office/officeart/2005/8/layout/vList5"/>
    <dgm:cxn modelId="{A3B725A4-1810-45F9-AD4E-7F7D5C8A96EE}" type="presParOf" srcId="{AF38233C-6DD3-432A-B7E7-CBAB4DAEFBE3}" destId="{F3D172C8-692C-4F4A-ADA4-2EECD8851D63}" srcOrd="12" destOrd="0" presId="urn:microsoft.com/office/officeart/2005/8/layout/vList5"/>
    <dgm:cxn modelId="{5E7155DF-6239-4B67-86C5-87B6CB8991D2}" type="presParOf" srcId="{F3D172C8-692C-4F4A-ADA4-2EECD8851D63}" destId="{85F24CB8-6B5C-4244-BF9A-E284B6A667CE}" srcOrd="0" destOrd="0" presId="urn:microsoft.com/office/officeart/2005/8/layout/vList5"/>
    <dgm:cxn modelId="{91C8906A-205A-4412-874E-A1C984F863CA}" type="presParOf" srcId="{F3D172C8-692C-4F4A-ADA4-2EECD8851D63}" destId="{7DE14358-1A33-46F5-BD0F-5AA300447427}" srcOrd="1" destOrd="0" presId="urn:microsoft.com/office/officeart/2005/8/layout/vList5"/>
    <dgm:cxn modelId="{A8D1D1EA-18CD-411E-AFEE-0EB567EF4E10}" type="presParOf" srcId="{AF38233C-6DD3-432A-B7E7-CBAB4DAEFBE3}" destId="{2F37718C-7648-40F1-8676-EFAD18A8AEB4}" srcOrd="13" destOrd="0" presId="urn:microsoft.com/office/officeart/2005/8/layout/vList5"/>
    <dgm:cxn modelId="{1C5903CE-FE38-4C11-846D-BDB858650565}" type="presParOf" srcId="{AF38233C-6DD3-432A-B7E7-CBAB4DAEFBE3}" destId="{35B2E6AB-A8A9-4A85-9AD0-4ABC8D65E45C}" srcOrd="14" destOrd="0" presId="urn:microsoft.com/office/officeart/2005/8/layout/vList5"/>
    <dgm:cxn modelId="{EB95CC69-BF44-4E95-98EA-339381EB3856}" type="presParOf" srcId="{35B2E6AB-A8A9-4A85-9AD0-4ABC8D65E45C}" destId="{394D6209-FC47-4F44-AE02-90E1A0088EB0}" srcOrd="0" destOrd="0" presId="urn:microsoft.com/office/officeart/2005/8/layout/vList5"/>
    <dgm:cxn modelId="{942B8A2F-E53A-4404-AFEA-B45F9BEAD693}" type="presParOf" srcId="{35B2E6AB-A8A9-4A85-9AD0-4ABC8D65E45C}" destId="{3ECF03D3-1682-4ED5-8780-0295EB979A3F}" srcOrd="1" destOrd="0" presId="urn:microsoft.com/office/officeart/2005/8/layout/vList5"/>
    <dgm:cxn modelId="{57B8D541-2695-4AAA-81EE-9F8091E42DE6}" type="presParOf" srcId="{AF38233C-6DD3-432A-B7E7-CBAB4DAEFBE3}" destId="{FB791C4B-FE1C-41D7-A550-5D48F385A281}" srcOrd="15" destOrd="0" presId="urn:microsoft.com/office/officeart/2005/8/layout/vList5"/>
    <dgm:cxn modelId="{012F8EDB-6840-44C4-9528-48E09B26EC0A}" type="presParOf" srcId="{AF38233C-6DD3-432A-B7E7-CBAB4DAEFBE3}" destId="{15EC6636-D4EF-4AE9-B978-0CFC4F74BB85}" srcOrd="16" destOrd="0" presId="urn:microsoft.com/office/officeart/2005/8/layout/vList5"/>
    <dgm:cxn modelId="{B3FFE153-9A5F-432B-98BE-8C5B3F67A2FA}" type="presParOf" srcId="{15EC6636-D4EF-4AE9-B978-0CFC4F74BB85}" destId="{FD666C50-7569-44B2-AC9E-D19A98BD9275}" srcOrd="0" destOrd="0" presId="urn:microsoft.com/office/officeart/2005/8/layout/vList5"/>
    <dgm:cxn modelId="{5FFDB1FE-7222-4418-A43B-FC190D6AE81D}" type="presParOf" srcId="{15EC6636-D4EF-4AE9-B978-0CFC4F74BB85}" destId="{F4F8D446-7F97-40FE-AFCD-A310BD178E02}" srcOrd="1" destOrd="0" presId="urn:microsoft.com/office/officeart/2005/8/layout/vList5"/>
    <dgm:cxn modelId="{15F3F852-5359-405C-B3A7-AF618F53C858}" type="presParOf" srcId="{AF38233C-6DD3-432A-B7E7-CBAB4DAEFBE3}" destId="{629320E1-C95B-42B2-BC7D-BE3361D8D78B}" srcOrd="17" destOrd="0" presId="urn:microsoft.com/office/officeart/2005/8/layout/vList5"/>
    <dgm:cxn modelId="{EFDFA465-A88D-44BB-80EE-5D103FE0288E}" type="presParOf" srcId="{AF38233C-6DD3-432A-B7E7-CBAB4DAEFBE3}" destId="{D7DC50B4-9572-4022-A0EE-255F8929200C}" srcOrd="18" destOrd="0" presId="urn:microsoft.com/office/officeart/2005/8/layout/vList5"/>
    <dgm:cxn modelId="{9CB1469C-0754-4D0C-B988-59E2B5C93495}" type="presParOf" srcId="{D7DC50B4-9572-4022-A0EE-255F8929200C}" destId="{844D1635-4BB2-4C15-B238-E80DB6BB4E24}" srcOrd="0" destOrd="0" presId="urn:microsoft.com/office/officeart/2005/8/layout/vList5"/>
    <dgm:cxn modelId="{91944EF4-3D86-4EEE-880D-EADEA3EFE163}" type="presParOf" srcId="{D7DC50B4-9572-4022-A0EE-255F8929200C}" destId="{3EC99BB6-F803-4875-9946-00C5EFB220C6}" srcOrd="1" destOrd="0" presId="urn:microsoft.com/office/officeart/2005/8/layout/vList5"/>
    <dgm:cxn modelId="{9A4B5C82-2A9E-4AF9-B941-3B8D6320446C}" type="presParOf" srcId="{AF38233C-6DD3-432A-B7E7-CBAB4DAEFBE3}" destId="{E18154B7-47D0-4AF3-BC61-CFD828F48D79}" srcOrd="19" destOrd="0" presId="urn:microsoft.com/office/officeart/2005/8/layout/vList5"/>
    <dgm:cxn modelId="{F61252FB-BB18-41CA-8F3B-BCCDFF94D3EF}" type="presParOf" srcId="{AF38233C-6DD3-432A-B7E7-CBAB4DAEFBE3}" destId="{4D417B04-3370-44D6-935E-A5DC0DF7593B}" srcOrd="20" destOrd="0" presId="urn:microsoft.com/office/officeart/2005/8/layout/vList5"/>
    <dgm:cxn modelId="{DD6318EB-7FA8-4B1E-BB31-72B38A2E7DE8}" type="presParOf" srcId="{4D417B04-3370-44D6-935E-A5DC0DF7593B}" destId="{36E5D851-424F-48F2-A32D-FDB587435B29}" srcOrd="0" destOrd="0" presId="urn:microsoft.com/office/officeart/2005/8/layout/vList5"/>
    <dgm:cxn modelId="{BD8A3385-8EB6-49EA-9804-262486A53B27}" type="presParOf" srcId="{4D417B04-3370-44D6-935E-A5DC0DF7593B}" destId="{87F60015-8869-4AE8-A452-8E6215E697E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EA709-2C2C-40F8-94F0-A2634D41F195}">
      <dsp:nvSpPr>
        <dsp:cNvPr id="0" name=""/>
        <dsp:cNvSpPr/>
      </dsp:nvSpPr>
      <dsp:spPr>
        <a:xfrm rot="5400000">
          <a:off x="3993145" y="-1759483"/>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Ex-Works</a:t>
          </a:r>
          <a:endParaRPr lang="en-US" sz="1500" kern="1200" dirty="0">
            <a:solidFill>
              <a:srgbClr val="000000"/>
            </a:solidFill>
          </a:endParaRPr>
        </a:p>
      </dsp:txBody>
      <dsp:txXfrm rot="-5400000">
        <a:off x="2194560" y="53955"/>
        <a:ext cx="3886587" cy="274562"/>
      </dsp:txXfrm>
    </dsp:sp>
    <dsp:sp modelId="{AE58FFF8-106F-40B7-B216-E271322DA699}">
      <dsp:nvSpPr>
        <dsp:cNvPr id="0" name=""/>
        <dsp:cNvSpPr/>
      </dsp:nvSpPr>
      <dsp:spPr>
        <a:xfrm>
          <a:off x="0" y="494"/>
          <a:ext cx="2194560" cy="380336"/>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EXW</a:t>
          </a:r>
          <a:endParaRPr lang="en-US" sz="1900" kern="1200" dirty="0">
            <a:solidFill>
              <a:srgbClr val="FFFFFF"/>
            </a:solidFill>
          </a:endParaRPr>
        </a:p>
      </dsp:txBody>
      <dsp:txXfrm>
        <a:off x="18566" y="19060"/>
        <a:ext cx="2157428" cy="343204"/>
      </dsp:txXfrm>
    </dsp:sp>
    <dsp:sp modelId="{684758A2-ACDA-4EBE-828E-578847B3A3CF}">
      <dsp:nvSpPr>
        <dsp:cNvPr id="0" name=""/>
        <dsp:cNvSpPr/>
      </dsp:nvSpPr>
      <dsp:spPr>
        <a:xfrm rot="5400000">
          <a:off x="3993145" y="-1360130"/>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Free Carrier</a:t>
          </a:r>
          <a:endParaRPr lang="en-US" sz="1500" kern="1200" dirty="0">
            <a:solidFill>
              <a:srgbClr val="000000"/>
            </a:solidFill>
          </a:endParaRPr>
        </a:p>
      </dsp:txBody>
      <dsp:txXfrm rot="-5400000">
        <a:off x="2194560" y="453308"/>
        <a:ext cx="3886587" cy="274562"/>
      </dsp:txXfrm>
    </dsp:sp>
    <dsp:sp modelId="{0CE42B19-344D-464A-BF8B-B3AC23E941A9}">
      <dsp:nvSpPr>
        <dsp:cNvPr id="0" name=""/>
        <dsp:cNvSpPr/>
      </dsp:nvSpPr>
      <dsp:spPr>
        <a:xfrm>
          <a:off x="0" y="400421"/>
          <a:ext cx="2194560" cy="380336"/>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FCA</a:t>
          </a:r>
          <a:endParaRPr lang="en-US" sz="1900" kern="1200" dirty="0">
            <a:solidFill>
              <a:srgbClr val="FFFFFF"/>
            </a:solidFill>
          </a:endParaRPr>
        </a:p>
      </dsp:txBody>
      <dsp:txXfrm>
        <a:off x="18566" y="418987"/>
        <a:ext cx="2157428" cy="343204"/>
      </dsp:txXfrm>
    </dsp:sp>
    <dsp:sp modelId="{3AB2A3C2-198D-4C50-BE64-425DD1DEA2DE}">
      <dsp:nvSpPr>
        <dsp:cNvPr id="0" name=""/>
        <dsp:cNvSpPr/>
      </dsp:nvSpPr>
      <dsp:spPr>
        <a:xfrm rot="5400000">
          <a:off x="3993145" y="-960777"/>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Carriage Paid To</a:t>
          </a:r>
          <a:endParaRPr lang="en-US" sz="1500" kern="1200" dirty="0">
            <a:solidFill>
              <a:srgbClr val="000000"/>
            </a:solidFill>
          </a:endParaRPr>
        </a:p>
      </dsp:txBody>
      <dsp:txXfrm rot="-5400000">
        <a:off x="2194560" y="852661"/>
        <a:ext cx="3886587" cy="274562"/>
      </dsp:txXfrm>
    </dsp:sp>
    <dsp:sp modelId="{24F3AD3F-D6D9-42D0-9F6A-D41169302E5C}">
      <dsp:nvSpPr>
        <dsp:cNvPr id="0" name=""/>
        <dsp:cNvSpPr/>
      </dsp:nvSpPr>
      <dsp:spPr>
        <a:xfrm>
          <a:off x="0" y="799774"/>
          <a:ext cx="2194560" cy="380336"/>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CPT</a:t>
          </a:r>
          <a:endParaRPr lang="en-US" sz="1900" kern="1200" dirty="0">
            <a:solidFill>
              <a:srgbClr val="FFFFFF"/>
            </a:solidFill>
          </a:endParaRPr>
        </a:p>
      </dsp:txBody>
      <dsp:txXfrm>
        <a:off x="18566" y="818340"/>
        <a:ext cx="2157428" cy="343204"/>
      </dsp:txXfrm>
    </dsp:sp>
    <dsp:sp modelId="{8B310473-F720-4CFB-86C2-A33E506F6AF2}">
      <dsp:nvSpPr>
        <dsp:cNvPr id="0" name=""/>
        <dsp:cNvSpPr/>
      </dsp:nvSpPr>
      <dsp:spPr>
        <a:xfrm rot="5400000">
          <a:off x="3993145" y="-561424"/>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Carriage and Insurance Paid To</a:t>
          </a:r>
          <a:endParaRPr lang="en-US" sz="1500" kern="1200" dirty="0">
            <a:solidFill>
              <a:srgbClr val="000000"/>
            </a:solidFill>
          </a:endParaRPr>
        </a:p>
      </dsp:txBody>
      <dsp:txXfrm rot="-5400000">
        <a:off x="2194560" y="1252014"/>
        <a:ext cx="3886587" cy="274562"/>
      </dsp:txXfrm>
    </dsp:sp>
    <dsp:sp modelId="{DCE37272-E171-4F99-B15E-6D12F097B8E4}">
      <dsp:nvSpPr>
        <dsp:cNvPr id="0" name=""/>
        <dsp:cNvSpPr/>
      </dsp:nvSpPr>
      <dsp:spPr>
        <a:xfrm>
          <a:off x="0" y="1199127"/>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CIP</a:t>
          </a:r>
          <a:endParaRPr lang="en-US" sz="1900" kern="1200" dirty="0">
            <a:solidFill>
              <a:srgbClr val="FFFFFF"/>
            </a:solidFill>
          </a:endParaRPr>
        </a:p>
      </dsp:txBody>
      <dsp:txXfrm>
        <a:off x="18566" y="1217693"/>
        <a:ext cx="2157428" cy="343204"/>
      </dsp:txXfrm>
    </dsp:sp>
    <dsp:sp modelId="{72A6A8EB-FF59-49FF-8772-16996D279C9A}">
      <dsp:nvSpPr>
        <dsp:cNvPr id="0" name=""/>
        <dsp:cNvSpPr/>
      </dsp:nvSpPr>
      <dsp:spPr>
        <a:xfrm rot="5400000">
          <a:off x="3993145" y="-162071"/>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Delivered At Terminal</a:t>
          </a:r>
          <a:endParaRPr lang="en-US" sz="1500" kern="1200" dirty="0">
            <a:solidFill>
              <a:srgbClr val="000000"/>
            </a:solidFill>
          </a:endParaRPr>
        </a:p>
      </dsp:txBody>
      <dsp:txXfrm rot="-5400000">
        <a:off x="2194560" y="1651367"/>
        <a:ext cx="3886587" cy="274562"/>
      </dsp:txXfrm>
    </dsp:sp>
    <dsp:sp modelId="{7B219C76-108E-46EB-A1FC-B742F48C0FD1}">
      <dsp:nvSpPr>
        <dsp:cNvPr id="0" name=""/>
        <dsp:cNvSpPr/>
      </dsp:nvSpPr>
      <dsp:spPr>
        <a:xfrm>
          <a:off x="0" y="1598480"/>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DAT</a:t>
          </a:r>
          <a:endParaRPr lang="en-US" sz="1900" kern="1200" dirty="0">
            <a:solidFill>
              <a:srgbClr val="FFFFFF"/>
            </a:solidFill>
          </a:endParaRPr>
        </a:p>
      </dsp:txBody>
      <dsp:txXfrm>
        <a:off x="18566" y="1617046"/>
        <a:ext cx="2157428" cy="343204"/>
      </dsp:txXfrm>
    </dsp:sp>
    <dsp:sp modelId="{9CC40852-0998-42CA-8075-FA4C8EC263EA}">
      <dsp:nvSpPr>
        <dsp:cNvPr id="0" name=""/>
        <dsp:cNvSpPr/>
      </dsp:nvSpPr>
      <dsp:spPr>
        <a:xfrm rot="5400000">
          <a:off x="3993145" y="237281"/>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Delivered At Place</a:t>
          </a:r>
          <a:endParaRPr lang="en-US" sz="1500" kern="1200" dirty="0">
            <a:solidFill>
              <a:srgbClr val="000000"/>
            </a:solidFill>
          </a:endParaRPr>
        </a:p>
      </dsp:txBody>
      <dsp:txXfrm rot="-5400000">
        <a:off x="2194560" y="2050720"/>
        <a:ext cx="3886587" cy="274562"/>
      </dsp:txXfrm>
    </dsp:sp>
    <dsp:sp modelId="{77DC4D75-CEA9-4486-8F14-A04F10C54677}">
      <dsp:nvSpPr>
        <dsp:cNvPr id="0" name=""/>
        <dsp:cNvSpPr/>
      </dsp:nvSpPr>
      <dsp:spPr>
        <a:xfrm>
          <a:off x="0" y="1983137"/>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DAP</a:t>
          </a:r>
          <a:endParaRPr lang="en-US" sz="1900" kern="1200" dirty="0">
            <a:solidFill>
              <a:srgbClr val="FFFFFF"/>
            </a:solidFill>
          </a:endParaRPr>
        </a:p>
      </dsp:txBody>
      <dsp:txXfrm>
        <a:off x="18566" y="2001703"/>
        <a:ext cx="2157428" cy="343204"/>
      </dsp:txXfrm>
    </dsp:sp>
    <dsp:sp modelId="{7DE14358-1A33-46F5-BD0F-5AA300447427}">
      <dsp:nvSpPr>
        <dsp:cNvPr id="0" name=""/>
        <dsp:cNvSpPr/>
      </dsp:nvSpPr>
      <dsp:spPr>
        <a:xfrm rot="5400000">
          <a:off x="3993145" y="636634"/>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Delivered Duty Paid</a:t>
          </a:r>
          <a:endParaRPr lang="en-US" sz="1500" kern="1200" dirty="0">
            <a:solidFill>
              <a:srgbClr val="000000"/>
            </a:solidFill>
          </a:endParaRPr>
        </a:p>
      </dsp:txBody>
      <dsp:txXfrm rot="-5400000">
        <a:off x="2194560" y="2450073"/>
        <a:ext cx="3886587" cy="274562"/>
      </dsp:txXfrm>
    </dsp:sp>
    <dsp:sp modelId="{85F24CB8-6B5C-4244-BF9A-E284B6A667CE}">
      <dsp:nvSpPr>
        <dsp:cNvPr id="0" name=""/>
        <dsp:cNvSpPr/>
      </dsp:nvSpPr>
      <dsp:spPr>
        <a:xfrm>
          <a:off x="0" y="2397186"/>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DDP</a:t>
          </a:r>
          <a:endParaRPr lang="en-US" sz="1900" kern="1200" dirty="0">
            <a:solidFill>
              <a:srgbClr val="FFFFFF"/>
            </a:solidFill>
          </a:endParaRPr>
        </a:p>
      </dsp:txBody>
      <dsp:txXfrm>
        <a:off x="18566" y="2415752"/>
        <a:ext cx="2157428" cy="343204"/>
      </dsp:txXfrm>
    </dsp:sp>
    <dsp:sp modelId="{3ECF03D3-1682-4ED5-8780-0295EB979A3F}">
      <dsp:nvSpPr>
        <dsp:cNvPr id="0" name=""/>
        <dsp:cNvSpPr/>
      </dsp:nvSpPr>
      <dsp:spPr>
        <a:xfrm rot="5400000">
          <a:off x="3993145" y="1035987"/>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Free Alongside Ship</a:t>
          </a:r>
          <a:endParaRPr lang="en-US" sz="1500" kern="1200" dirty="0">
            <a:solidFill>
              <a:srgbClr val="000000"/>
            </a:solidFill>
          </a:endParaRPr>
        </a:p>
      </dsp:txBody>
      <dsp:txXfrm rot="-5400000">
        <a:off x="2194560" y="2849426"/>
        <a:ext cx="3886587" cy="274562"/>
      </dsp:txXfrm>
    </dsp:sp>
    <dsp:sp modelId="{394D6209-FC47-4F44-AE02-90E1A0088EB0}">
      <dsp:nvSpPr>
        <dsp:cNvPr id="0" name=""/>
        <dsp:cNvSpPr/>
      </dsp:nvSpPr>
      <dsp:spPr>
        <a:xfrm>
          <a:off x="0" y="2816556"/>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FAS</a:t>
          </a:r>
          <a:endParaRPr lang="en-US" sz="1900" kern="1200" dirty="0">
            <a:solidFill>
              <a:srgbClr val="FFFFFF"/>
            </a:solidFill>
          </a:endParaRPr>
        </a:p>
      </dsp:txBody>
      <dsp:txXfrm>
        <a:off x="18566" y="2835122"/>
        <a:ext cx="2157428" cy="343204"/>
      </dsp:txXfrm>
    </dsp:sp>
    <dsp:sp modelId="{F4F8D446-7F97-40FE-AFCD-A310BD178E02}">
      <dsp:nvSpPr>
        <dsp:cNvPr id="0" name=""/>
        <dsp:cNvSpPr/>
      </dsp:nvSpPr>
      <dsp:spPr>
        <a:xfrm rot="5400000">
          <a:off x="3993145" y="1435340"/>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Free On Board</a:t>
          </a:r>
          <a:endParaRPr lang="en-US" sz="1500" kern="1200" dirty="0">
            <a:solidFill>
              <a:srgbClr val="000000"/>
            </a:solidFill>
          </a:endParaRPr>
        </a:p>
      </dsp:txBody>
      <dsp:txXfrm rot="-5400000">
        <a:off x="2194560" y="3248779"/>
        <a:ext cx="3886587" cy="274562"/>
      </dsp:txXfrm>
    </dsp:sp>
    <dsp:sp modelId="{FD666C50-7569-44B2-AC9E-D19A98BD9275}">
      <dsp:nvSpPr>
        <dsp:cNvPr id="0" name=""/>
        <dsp:cNvSpPr/>
      </dsp:nvSpPr>
      <dsp:spPr>
        <a:xfrm>
          <a:off x="0" y="3196892"/>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FOB</a:t>
          </a:r>
          <a:endParaRPr lang="en-US" sz="1900" kern="1200" dirty="0">
            <a:solidFill>
              <a:srgbClr val="FFFFFF"/>
            </a:solidFill>
          </a:endParaRPr>
        </a:p>
      </dsp:txBody>
      <dsp:txXfrm>
        <a:off x="18566" y="3215458"/>
        <a:ext cx="2157428" cy="343204"/>
      </dsp:txXfrm>
    </dsp:sp>
    <dsp:sp modelId="{3EC99BB6-F803-4875-9946-00C5EFB220C6}">
      <dsp:nvSpPr>
        <dsp:cNvPr id="0" name=""/>
        <dsp:cNvSpPr/>
      </dsp:nvSpPr>
      <dsp:spPr>
        <a:xfrm rot="5400000">
          <a:off x="3993145" y="1834693"/>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Cost and Freight</a:t>
          </a:r>
          <a:endParaRPr lang="en-US" sz="1500" kern="1200" dirty="0">
            <a:solidFill>
              <a:srgbClr val="000000"/>
            </a:solidFill>
          </a:endParaRPr>
        </a:p>
      </dsp:txBody>
      <dsp:txXfrm rot="-5400000">
        <a:off x="2194560" y="3648132"/>
        <a:ext cx="3886587" cy="274562"/>
      </dsp:txXfrm>
    </dsp:sp>
    <dsp:sp modelId="{844D1635-4BB2-4C15-B238-E80DB6BB4E24}">
      <dsp:nvSpPr>
        <dsp:cNvPr id="0" name=""/>
        <dsp:cNvSpPr/>
      </dsp:nvSpPr>
      <dsp:spPr>
        <a:xfrm>
          <a:off x="0" y="3605191"/>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CFR</a:t>
          </a:r>
          <a:endParaRPr lang="en-US" sz="1900" kern="1200" dirty="0">
            <a:solidFill>
              <a:srgbClr val="FFFFFF"/>
            </a:solidFill>
          </a:endParaRPr>
        </a:p>
      </dsp:txBody>
      <dsp:txXfrm>
        <a:off x="18566" y="3623757"/>
        <a:ext cx="2157428" cy="343204"/>
      </dsp:txXfrm>
    </dsp:sp>
    <dsp:sp modelId="{87F60015-8869-4AE8-A452-8E6215E697E6}">
      <dsp:nvSpPr>
        <dsp:cNvPr id="0" name=""/>
        <dsp:cNvSpPr/>
      </dsp:nvSpPr>
      <dsp:spPr>
        <a:xfrm rot="5400000">
          <a:off x="3993145" y="2234046"/>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Cost, Insurance and Freight</a:t>
          </a:r>
          <a:endParaRPr lang="en-US" sz="1500" kern="1200" dirty="0">
            <a:solidFill>
              <a:srgbClr val="000000"/>
            </a:solidFill>
          </a:endParaRPr>
        </a:p>
      </dsp:txBody>
      <dsp:txXfrm rot="-5400000">
        <a:off x="2194560" y="4047485"/>
        <a:ext cx="3886587" cy="274562"/>
      </dsp:txXfrm>
    </dsp:sp>
    <dsp:sp modelId="{36E5D851-424F-48F2-A32D-FDB587435B29}">
      <dsp:nvSpPr>
        <dsp:cNvPr id="0" name=""/>
        <dsp:cNvSpPr/>
      </dsp:nvSpPr>
      <dsp:spPr>
        <a:xfrm>
          <a:off x="0" y="3995666"/>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CIF</a:t>
          </a:r>
          <a:endParaRPr lang="en-US" sz="1900" kern="1200" dirty="0">
            <a:solidFill>
              <a:srgbClr val="FFFFFF"/>
            </a:solidFill>
          </a:endParaRPr>
        </a:p>
      </dsp:txBody>
      <dsp:txXfrm>
        <a:off x="18566" y="4014232"/>
        <a:ext cx="2157428" cy="3432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48939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677613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4077259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42824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567440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175797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316228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901099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660167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624814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989919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6/11/2017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6/11/2017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201133653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Chapter 6</a:t>
            </a:r>
            <a:br>
              <a:rPr lang="en-US" b="1" dirty="0" smtClean="0">
                <a:solidFill>
                  <a:srgbClr val="FFFFFF"/>
                </a:solidFill>
              </a:rPr>
            </a:br>
            <a:r>
              <a:rPr lang="en-US" dirty="0" smtClean="0">
                <a:solidFill>
                  <a:srgbClr val="FFFFFF"/>
                </a:solidFill>
              </a:rPr>
              <a:t>International Terms of Trade</a:t>
            </a:r>
            <a:endParaRPr lang="en-US" b="1" dirty="0">
              <a:solidFill>
                <a:srgbClr val="FFFFFF"/>
              </a:solidFill>
            </a:endParaRPr>
          </a:p>
        </p:txBody>
      </p:sp>
    </p:spTree>
    <p:extLst>
      <p:ext uri="{BB962C8B-B14F-4D97-AF65-F5344CB8AC3E}">
        <p14:creationId xmlns:p14="http://schemas.microsoft.com/office/powerpoint/2010/main" val="382827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Ex-Works (EXW)</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Ex-Works can be used for any type of goods. However, in the Incoterms® rules 2010, the International Chamber of Commerce clearly wants EXW to be used for small packages that are picked up by express packages services, such as FedEx or DHL.</a:t>
            </a:r>
          </a:p>
          <a:p>
            <a:r>
              <a:rPr lang="en-US" sz="2000" dirty="0" smtClean="0"/>
              <a:t>Modality</a:t>
            </a:r>
          </a:p>
          <a:p>
            <a:pPr marL="228600" lvl="1" indent="0">
              <a:buNone/>
            </a:pPr>
            <a:r>
              <a:rPr lang="en-US" dirty="0" smtClean="0"/>
              <a:t>Ex-Works can be used for any mode of transportation.</a:t>
            </a:r>
          </a:p>
          <a:p>
            <a:r>
              <a:rPr lang="en-US" sz="2000" dirty="0" smtClean="0"/>
              <a:t>Syntax</a:t>
            </a:r>
          </a:p>
          <a:p>
            <a:pPr marL="228600" lvl="1" indent="0">
              <a:spcAft>
                <a:spcPts val="600"/>
              </a:spcAft>
              <a:buNone/>
            </a:pPr>
            <a:r>
              <a:rPr lang="en-US" dirty="0" smtClean="0"/>
              <a:t>EXW </a:t>
            </a:r>
            <a:r>
              <a:rPr lang="en-US" dirty="0"/>
              <a:t>[Address in the City of Departure where goods are made available], </a:t>
            </a:r>
            <a:r>
              <a:rPr lang="en-US" dirty="0" smtClean="0"/>
              <a:t>Incoterms ® 2010.</a:t>
            </a:r>
            <a:endParaRPr lang="en-US" dirty="0"/>
          </a:p>
          <a:p>
            <a:pPr marL="0" indent="0">
              <a:spcBef>
                <a:spcPts val="600"/>
              </a:spcBef>
              <a:buNone/>
            </a:pPr>
            <a:r>
              <a:rPr lang="en-US" dirty="0" smtClean="0"/>
              <a:t>	</a:t>
            </a:r>
            <a:r>
              <a:rPr lang="en-US" sz="2000" b="1" dirty="0" smtClean="0"/>
              <a:t>EXW </a:t>
            </a:r>
            <a:r>
              <a:rPr lang="en-US" sz="2000" b="1" dirty="0"/>
              <a:t>· 2400 Progress Drive, Poughkeepsie, </a:t>
            </a:r>
            <a:endParaRPr lang="en-US" sz="2000" b="1" dirty="0" smtClean="0"/>
          </a:p>
          <a:p>
            <a:pPr marL="0" indent="0">
              <a:spcBef>
                <a:spcPts val="0"/>
              </a:spcBef>
              <a:buNone/>
            </a:pPr>
            <a:r>
              <a:rPr lang="en-US" sz="2000" b="1" dirty="0" smtClean="0"/>
              <a:t>	New </a:t>
            </a:r>
            <a:r>
              <a:rPr lang="en-US" sz="2000" b="1" dirty="0"/>
              <a:t>York </a:t>
            </a:r>
            <a:r>
              <a:rPr lang="en-US" sz="2000" b="1" dirty="0" smtClean="0"/>
              <a:t>12601, USA</a:t>
            </a:r>
            <a:r>
              <a:rPr lang="en-US" sz="2000" b="1" dirty="0"/>
              <a:t>, Incoterms® 2010.</a:t>
            </a:r>
            <a:endParaRPr lang="en-US" sz="2000" b="1" dirty="0" smtClean="0"/>
          </a:p>
        </p:txBody>
      </p:sp>
    </p:spTree>
    <p:extLst>
      <p:ext uri="{BB962C8B-B14F-4D97-AF65-F5344CB8AC3E}">
        <p14:creationId xmlns:p14="http://schemas.microsoft.com/office/powerpoint/2010/main" val="101560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Ex-Works (EXW)</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and provide </a:t>
            </a:r>
            <a:r>
              <a:rPr lang="en-US" dirty="0"/>
              <a:t>the importer with the documents necessary to clear </a:t>
            </a:r>
            <a:r>
              <a:rPr lang="en-US" dirty="0" smtClean="0"/>
              <a:t>the goods for export in </a:t>
            </a:r>
            <a:r>
              <a:rPr lang="en-US" dirty="0"/>
              <a:t>the </a:t>
            </a:r>
            <a:r>
              <a:rPr lang="en-US" dirty="0" smtClean="0"/>
              <a:t>exporting country and to clear </a:t>
            </a:r>
            <a:r>
              <a:rPr lang="en-US" dirty="0" smtClean="0"/>
              <a:t>customs </a:t>
            </a:r>
            <a:r>
              <a:rPr lang="en-US" dirty="0" smtClean="0"/>
              <a:t>in the importing country.</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exporter makes the goods available to the importer.</a:t>
            </a:r>
          </a:p>
        </p:txBody>
      </p:sp>
    </p:spTree>
    <p:extLst>
      <p:ext uri="{BB962C8B-B14F-4D97-AF65-F5344CB8AC3E}">
        <p14:creationId xmlns:p14="http://schemas.microsoft.com/office/powerpoint/2010/main" val="289820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55" y="1236058"/>
            <a:ext cx="7646973" cy="5097982"/>
          </a:xfrm>
          <a:prstGeom prst="rect">
            <a:avLst/>
          </a:prstGeom>
        </p:spPr>
      </p:pic>
      <p:sp>
        <p:nvSpPr>
          <p:cNvPr id="5" name="TextBox 4"/>
          <p:cNvSpPr txBox="1"/>
          <p:nvPr/>
        </p:nvSpPr>
        <p:spPr>
          <a:xfrm>
            <a:off x="1011504" y="1051392"/>
            <a:ext cx="7340471" cy="369332"/>
          </a:xfrm>
          <a:prstGeom prst="rect">
            <a:avLst/>
          </a:prstGeom>
          <a:solidFill>
            <a:schemeClr val="bg1"/>
          </a:solidFill>
        </p:spPr>
        <p:txBody>
          <a:bodyPr wrap="none" rtlCol="0">
            <a:spAutoFit/>
          </a:bodyPr>
          <a:lstStyle/>
          <a:p>
            <a:r>
              <a:rPr lang="en-US" dirty="0" smtClean="0">
                <a:latin typeface="Lucida Bright" panose="02040602050505020304" pitchFamily="18" charset="0"/>
              </a:rPr>
              <a:t>The ICC recommends that EXW be used only for small packages</a:t>
            </a:r>
          </a:p>
        </p:txBody>
      </p:sp>
    </p:spTree>
    <p:extLst>
      <p:ext uri="{BB962C8B-B14F-4D97-AF65-F5344CB8AC3E}">
        <p14:creationId xmlns:p14="http://schemas.microsoft.com/office/powerpoint/2010/main" val="367617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Carrier (FCA)</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Free Carrier can be used for any type of goods. </a:t>
            </a:r>
          </a:p>
          <a:p>
            <a:r>
              <a:rPr lang="en-US" sz="2000" dirty="0" smtClean="0"/>
              <a:t>Modality</a:t>
            </a:r>
          </a:p>
          <a:p>
            <a:pPr marL="228600" lvl="1" indent="0">
              <a:buNone/>
            </a:pPr>
            <a:r>
              <a:rPr lang="en-US" dirty="0" smtClean="0"/>
              <a:t>Free Carrier can be used for any mode of transportation.</a:t>
            </a:r>
          </a:p>
          <a:p>
            <a:r>
              <a:rPr lang="en-US" sz="2000" dirty="0" smtClean="0"/>
              <a:t>Syntax</a:t>
            </a:r>
          </a:p>
          <a:p>
            <a:pPr marL="228600" lvl="1" indent="0">
              <a:spcAft>
                <a:spcPts val="600"/>
              </a:spcAft>
              <a:buNone/>
            </a:pPr>
            <a:r>
              <a:rPr lang="en-US" dirty="0" smtClean="0"/>
              <a:t>FCA </a:t>
            </a:r>
            <a:r>
              <a:rPr lang="en-US" dirty="0"/>
              <a:t>[Address in the City of Departure where goods are </a:t>
            </a:r>
            <a:r>
              <a:rPr lang="en-US" dirty="0" smtClean="0"/>
              <a:t>delivered to carrier], Incoterms ® 2010.</a:t>
            </a:r>
            <a:endParaRPr lang="en-US" dirty="0"/>
          </a:p>
          <a:p>
            <a:pPr marL="0" indent="0">
              <a:spcBef>
                <a:spcPts val="600"/>
              </a:spcBef>
              <a:buNone/>
            </a:pPr>
            <a:r>
              <a:rPr lang="en-US" sz="2000" dirty="0" smtClean="0"/>
              <a:t>	</a:t>
            </a:r>
            <a:r>
              <a:rPr lang="fr-FR" sz="2000" b="1" dirty="0"/>
              <a:t>FCA · Bâtiment B, 46 Allée Corbière, F-81000 Castres, </a:t>
            </a:r>
            <a:r>
              <a:rPr lang="fr-FR" sz="2000" b="1" dirty="0" smtClean="0"/>
              <a:t>	France, Incoterms</a:t>
            </a:r>
            <a:r>
              <a:rPr lang="fr-FR" sz="2000" b="1" dirty="0"/>
              <a:t>® 2010</a:t>
            </a:r>
            <a:endParaRPr lang="en-US" sz="2000" b="1" dirty="0" smtClean="0"/>
          </a:p>
        </p:txBody>
      </p:sp>
    </p:spTree>
    <p:extLst>
      <p:ext uri="{BB962C8B-B14F-4D97-AF65-F5344CB8AC3E}">
        <p14:creationId xmlns:p14="http://schemas.microsoft.com/office/powerpoint/2010/main" val="132639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Carrier (FCA)</a:t>
            </a:r>
            <a:endParaRPr lang="en-US" dirty="0"/>
          </a:p>
        </p:txBody>
      </p:sp>
      <p:sp>
        <p:nvSpPr>
          <p:cNvPr id="3" name="Content Placeholder 2"/>
          <p:cNvSpPr>
            <a:spLocks noGrp="1"/>
          </p:cNvSpPr>
          <p:nvPr>
            <p:ph idx="1"/>
          </p:nvPr>
        </p:nvSpPr>
        <p:spPr>
          <a:xfrm>
            <a:off x="498475" y="1981200"/>
            <a:ext cx="7403580" cy="4144963"/>
          </a:xfrm>
        </p:spPr>
        <p:txBody>
          <a:bodyPr>
            <a:normAutofit/>
          </a:bodyPr>
          <a:lstStyle/>
          <a:p>
            <a:pPr marL="0" indent="0">
              <a:buNone/>
            </a:pPr>
            <a:r>
              <a:rPr lang="en-US" sz="2000" dirty="0" smtClean="0"/>
              <a:t>Under the FCA Incoterms® rule, there are two choices regarding the delivery of the goods. The exporter and importer can agree on:</a:t>
            </a:r>
          </a:p>
          <a:p>
            <a:r>
              <a:rPr lang="en-US" sz="2000" dirty="0" smtClean="0"/>
              <a:t>FCA Exporter’s Premises</a:t>
            </a:r>
          </a:p>
          <a:p>
            <a:pPr marL="228600" lvl="1" indent="0">
              <a:buNone/>
            </a:pPr>
            <a:r>
              <a:rPr lang="en-US" dirty="0" smtClean="0"/>
              <a:t>The exporter loads the goods at its place of business on a truck (means of conveyance) provided by the importer.</a:t>
            </a:r>
          </a:p>
          <a:p>
            <a:r>
              <a:rPr lang="en-US" sz="2000" dirty="0" smtClean="0"/>
              <a:t>FCA Carrier’s Premises</a:t>
            </a:r>
          </a:p>
          <a:p>
            <a:pPr marL="228600" lvl="1" indent="0">
              <a:spcAft>
                <a:spcPts val="600"/>
              </a:spcAft>
              <a:buNone/>
            </a:pPr>
            <a:r>
              <a:rPr lang="en-US" dirty="0" smtClean="0"/>
              <a:t>The exporter loads the goods on its own truck and delivers them to the carrier’s place of business, still loaded on the truck. It is the responsibility of the carrier to unload them from the truck.</a:t>
            </a:r>
            <a:endParaRPr lang="en-US" b="1" dirty="0" smtClean="0"/>
          </a:p>
        </p:txBody>
      </p:sp>
    </p:spTree>
    <p:extLst>
      <p:ext uri="{BB962C8B-B14F-4D97-AF65-F5344CB8AC3E}">
        <p14:creationId xmlns:p14="http://schemas.microsoft.com/office/powerpoint/2010/main" val="199367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Carrier (FCA)</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a:t>
            </a:r>
            <a:r>
              <a:rPr lang="en-US" dirty="0" smtClean="0"/>
              <a:t>provide </a:t>
            </a:r>
            <a:r>
              <a:rPr lang="en-US" dirty="0"/>
              <a:t>the importer with the documents necessary to clear </a:t>
            </a:r>
            <a:r>
              <a:rPr lang="en-US" dirty="0" smtClean="0"/>
              <a:t>customs </a:t>
            </a:r>
            <a:r>
              <a:rPr lang="en-US" dirty="0"/>
              <a:t>in the importing </a:t>
            </a:r>
            <a:r>
              <a:rPr lang="en-US" dirty="0" smtClean="0"/>
              <a:t>country, and deliver the goods on the truck either at its own place of business or the carrier’s place of business. </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goods are delivered to the carrier, loaded on the </a:t>
            </a:r>
            <a:r>
              <a:rPr lang="en-US" dirty="0" smtClean="0"/>
              <a:t>     truck</a:t>
            </a:r>
            <a:r>
              <a:rPr lang="en-US" dirty="0" smtClean="0"/>
              <a:t>.</a:t>
            </a:r>
          </a:p>
        </p:txBody>
      </p:sp>
    </p:spTree>
    <p:extLst>
      <p:ext uri="{BB962C8B-B14F-4D97-AF65-F5344CB8AC3E}">
        <p14:creationId xmlns:p14="http://schemas.microsoft.com/office/powerpoint/2010/main" val="306251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Paid To</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Carriage Paid To can be used for any type of product.</a:t>
            </a:r>
          </a:p>
          <a:p>
            <a:r>
              <a:rPr lang="en-US" sz="2000" dirty="0" smtClean="0"/>
              <a:t>Modality</a:t>
            </a:r>
          </a:p>
          <a:p>
            <a:pPr marL="228600" lvl="1" indent="0">
              <a:buNone/>
            </a:pPr>
            <a:r>
              <a:rPr lang="en-US" dirty="0" smtClean="0"/>
              <a:t>Carriage Paid To can be used for any mode of transportation.</a:t>
            </a:r>
          </a:p>
          <a:p>
            <a:r>
              <a:rPr lang="en-US" sz="2000" dirty="0" smtClean="0"/>
              <a:t>Syntax</a:t>
            </a:r>
          </a:p>
          <a:p>
            <a:pPr marL="228600" lvl="1" indent="0">
              <a:spcAft>
                <a:spcPts val="1200"/>
              </a:spcAft>
              <a:buNone/>
            </a:pPr>
            <a:r>
              <a:rPr lang="en-US" dirty="0" smtClean="0"/>
              <a:t>CPT </a:t>
            </a:r>
            <a:r>
              <a:rPr lang="en-US" dirty="0"/>
              <a:t>[Address in the City of </a:t>
            </a:r>
            <a:r>
              <a:rPr lang="en-US" dirty="0" smtClean="0"/>
              <a:t>Destination </a:t>
            </a:r>
            <a:r>
              <a:rPr lang="en-US" dirty="0"/>
              <a:t>where goods are </a:t>
            </a:r>
            <a:r>
              <a:rPr lang="en-US" dirty="0" smtClean="0"/>
              <a:t>delivered], Incoterms ® 2010.</a:t>
            </a:r>
            <a:endParaRPr lang="en-US" dirty="0"/>
          </a:p>
          <a:p>
            <a:pPr marL="0" indent="0">
              <a:spcBef>
                <a:spcPts val="0"/>
              </a:spcBef>
              <a:buNone/>
            </a:pPr>
            <a:r>
              <a:rPr lang="en-US" sz="2000" dirty="0" smtClean="0"/>
              <a:t>	</a:t>
            </a:r>
            <a:r>
              <a:rPr lang="de-DE" sz="2000" b="1" dirty="0"/>
              <a:t>CPT · Graacher Straße 20, Köln, </a:t>
            </a:r>
            <a:endParaRPr lang="de-DE" sz="2000" b="1" dirty="0" smtClean="0"/>
          </a:p>
          <a:p>
            <a:pPr marL="0" indent="0">
              <a:spcBef>
                <a:spcPts val="0"/>
              </a:spcBef>
              <a:buNone/>
            </a:pPr>
            <a:r>
              <a:rPr lang="de-DE" sz="2000" b="1" dirty="0"/>
              <a:t>	</a:t>
            </a:r>
            <a:r>
              <a:rPr lang="de-DE" sz="2000" b="1" dirty="0" smtClean="0"/>
              <a:t>Deutschland </a:t>
            </a:r>
            <a:r>
              <a:rPr lang="de-DE" sz="2000" b="1" dirty="0"/>
              <a:t>D-50969</a:t>
            </a:r>
            <a:r>
              <a:rPr lang="de-DE" sz="2000" b="1" dirty="0" smtClean="0"/>
              <a:t>, Incoterms</a:t>
            </a:r>
            <a:r>
              <a:rPr lang="de-DE" sz="2000" b="1" dirty="0"/>
              <a:t>® 2010.</a:t>
            </a:r>
            <a:endParaRPr lang="en-US" sz="2000" b="1" dirty="0" smtClean="0"/>
          </a:p>
        </p:txBody>
      </p:sp>
    </p:spTree>
    <p:extLst>
      <p:ext uri="{BB962C8B-B14F-4D97-AF65-F5344CB8AC3E}">
        <p14:creationId xmlns:p14="http://schemas.microsoft.com/office/powerpoint/2010/main" val="266574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Paid To (CPT)</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Customs in the importing </a:t>
            </a:r>
            <a:r>
              <a:rPr lang="en-US" dirty="0" smtClean="0"/>
              <a:t>country, as well as arrange and </a:t>
            </a:r>
            <a:r>
              <a:rPr lang="en-US" dirty="0" smtClean="0"/>
              <a:t> pay </a:t>
            </a:r>
            <a:r>
              <a:rPr lang="en-US" dirty="0" smtClean="0"/>
              <a:t>for pre-carriage, main carriage and on-carriage to the city of destination.</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exporter delivers the goods to the first carrier in the exporting country.</a:t>
            </a:r>
          </a:p>
        </p:txBody>
      </p:sp>
    </p:spTree>
    <p:extLst>
      <p:ext uri="{BB962C8B-B14F-4D97-AF65-F5344CB8AC3E}">
        <p14:creationId xmlns:p14="http://schemas.microsoft.com/office/powerpoint/2010/main" val="2115365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Paid To (CPT)</a:t>
            </a:r>
            <a:endParaRPr lang="en-US" dirty="0"/>
          </a:p>
        </p:txBody>
      </p:sp>
      <p:sp>
        <p:nvSpPr>
          <p:cNvPr id="3" name="Content Placeholder 2"/>
          <p:cNvSpPr>
            <a:spLocks noGrp="1"/>
          </p:cNvSpPr>
          <p:nvPr>
            <p:ph idx="1"/>
          </p:nvPr>
        </p:nvSpPr>
        <p:spPr/>
        <p:txBody>
          <a:bodyPr>
            <a:normAutofit/>
          </a:bodyPr>
          <a:lstStyle/>
          <a:p>
            <a:r>
              <a:rPr lang="en-US" dirty="0" smtClean="0"/>
              <a:t>Scope</a:t>
            </a:r>
          </a:p>
          <a:p>
            <a:pPr marL="228600" lvl="1" indent="0">
              <a:buNone/>
            </a:pPr>
            <a:r>
              <a:rPr lang="en-US" dirty="0" smtClean="0"/>
              <a:t>Carriage Paid To can be used for any type of product.</a:t>
            </a:r>
          </a:p>
          <a:p>
            <a:r>
              <a:rPr lang="en-US" dirty="0" smtClean="0"/>
              <a:t>Modality</a:t>
            </a:r>
          </a:p>
          <a:p>
            <a:pPr marL="228600" lvl="1" indent="0">
              <a:buNone/>
            </a:pPr>
            <a:r>
              <a:rPr lang="en-US" dirty="0" smtClean="0"/>
              <a:t>Carriage Paid To can be used for any mode of transportation.</a:t>
            </a:r>
          </a:p>
          <a:p>
            <a:r>
              <a:rPr lang="en-US" dirty="0" smtClean="0"/>
              <a:t>Syntax</a:t>
            </a:r>
          </a:p>
          <a:p>
            <a:pPr marL="228600" lvl="1" indent="0">
              <a:spcAft>
                <a:spcPts val="1200"/>
              </a:spcAft>
              <a:buNone/>
            </a:pPr>
            <a:r>
              <a:rPr lang="en-US" dirty="0" smtClean="0"/>
              <a:t>CPT </a:t>
            </a:r>
            <a:r>
              <a:rPr lang="en-US" dirty="0"/>
              <a:t>[Address in the City of </a:t>
            </a:r>
            <a:r>
              <a:rPr lang="en-US" dirty="0" smtClean="0"/>
              <a:t>Destination </a:t>
            </a:r>
            <a:r>
              <a:rPr lang="en-US" dirty="0"/>
              <a:t>where goods are </a:t>
            </a:r>
            <a:r>
              <a:rPr lang="en-US" dirty="0" smtClean="0"/>
              <a:t>delivered], Incoterms ® 2010.</a:t>
            </a:r>
            <a:endParaRPr lang="en-US" dirty="0"/>
          </a:p>
          <a:p>
            <a:pPr marL="0" indent="0">
              <a:spcBef>
                <a:spcPts val="0"/>
              </a:spcBef>
              <a:buNone/>
            </a:pPr>
            <a:r>
              <a:rPr lang="en-US" dirty="0" smtClean="0"/>
              <a:t>	</a:t>
            </a:r>
            <a:r>
              <a:rPr lang="de-DE" b="1" dirty="0"/>
              <a:t>CPT · Graacher Straße 20, Köln, </a:t>
            </a:r>
            <a:endParaRPr lang="de-DE" b="1" dirty="0" smtClean="0"/>
          </a:p>
          <a:p>
            <a:pPr marL="0" indent="0">
              <a:spcBef>
                <a:spcPts val="0"/>
              </a:spcBef>
              <a:buNone/>
            </a:pPr>
            <a:r>
              <a:rPr lang="de-DE" b="1" dirty="0"/>
              <a:t>	</a:t>
            </a:r>
            <a:r>
              <a:rPr lang="de-DE" b="1" dirty="0" smtClean="0"/>
              <a:t>Deutschland </a:t>
            </a:r>
            <a:r>
              <a:rPr lang="de-DE" b="1" dirty="0"/>
              <a:t>D-50969</a:t>
            </a:r>
            <a:r>
              <a:rPr lang="de-DE" b="1" dirty="0" smtClean="0"/>
              <a:t>, Incoterms</a:t>
            </a:r>
            <a:r>
              <a:rPr lang="de-DE" b="1" dirty="0"/>
              <a:t>® 2010.</a:t>
            </a:r>
            <a:endParaRPr lang="en-US" b="1" dirty="0" smtClean="0"/>
          </a:p>
        </p:txBody>
      </p:sp>
    </p:spTree>
    <p:extLst>
      <p:ext uri="{BB962C8B-B14F-4D97-AF65-F5344CB8AC3E}">
        <p14:creationId xmlns:p14="http://schemas.microsoft.com/office/powerpoint/2010/main" val="129845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959" y="1236058"/>
            <a:ext cx="6794564" cy="5097982"/>
          </a:xfrm>
          <a:prstGeom prst="rect">
            <a:avLst/>
          </a:prstGeom>
        </p:spPr>
      </p:pic>
      <p:sp>
        <p:nvSpPr>
          <p:cNvPr id="5" name="TextBox 4"/>
          <p:cNvSpPr txBox="1"/>
          <p:nvPr/>
        </p:nvSpPr>
        <p:spPr>
          <a:xfrm>
            <a:off x="787062" y="819666"/>
            <a:ext cx="5713491" cy="646331"/>
          </a:xfrm>
          <a:prstGeom prst="rect">
            <a:avLst/>
          </a:prstGeom>
          <a:solidFill>
            <a:schemeClr val="bg1"/>
          </a:solidFill>
        </p:spPr>
        <p:txBody>
          <a:bodyPr wrap="square" rtlCol="0">
            <a:spAutoFit/>
          </a:bodyPr>
          <a:lstStyle/>
          <a:p>
            <a:r>
              <a:rPr lang="en-US" dirty="0" smtClean="0">
                <a:latin typeface="Lucida Bright" panose="02040602050505020304" pitchFamily="18" charset="0"/>
              </a:rPr>
              <a:t>Under CPT, delivery takes place when goods are loaded in the first means of conveyance</a:t>
            </a:r>
          </a:p>
        </p:txBody>
      </p:sp>
    </p:spTree>
    <p:extLst>
      <p:ext uri="{BB962C8B-B14F-4D97-AF65-F5344CB8AC3E}">
        <p14:creationId xmlns:p14="http://schemas.microsoft.com/office/powerpoint/2010/main" val="238990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International Terms of Trade—</a:t>
            </a:r>
            <a:br>
              <a:rPr lang="en-US" dirty="0" smtClean="0"/>
            </a:br>
            <a:r>
              <a:rPr lang="en-US" dirty="0" smtClean="0"/>
              <a:t>Incoterms® Rules</a:t>
            </a:r>
            <a:endParaRPr lang="en-US" dirty="0"/>
          </a:p>
        </p:txBody>
      </p:sp>
      <p:sp>
        <p:nvSpPr>
          <p:cNvPr id="17" name="Content Placeholder 16"/>
          <p:cNvSpPr>
            <a:spLocks noGrp="1"/>
          </p:cNvSpPr>
          <p:nvPr>
            <p:ph idx="1"/>
          </p:nvPr>
        </p:nvSpPr>
        <p:spPr/>
        <p:txBody>
          <a:bodyPr/>
          <a:lstStyle/>
          <a:p>
            <a:r>
              <a:rPr lang="en-US" dirty="0"/>
              <a:t>International Commerce Terms</a:t>
            </a:r>
          </a:p>
          <a:p>
            <a:r>
              <a:rPr lang="en-US" dirty="0"/>
              <a:t>Understanding </a:t>
            </a:r>
            <a:r>
              <a:rPr lang="en-US" dirty="0" smtClean="0"/>
              <a:t>Incoterms® </a:t>
            </a:r>
            <a:r>
              <a:rPr lang="en-US" dirty="0"/>
              <a:t>Rules</a:t>
            </a:r>
          </a:p>
          <a:p>
            <a:r>
              <a:rPr lang="en-US" dirty="0"/>
              <a:t>Overview of all 11 </a:t>
            </a:r>
            <a:r>
              <a:rPr lang="en-US" dirty="0" smtClean="0"/>
              <a:t>Incoterms® </a:t>
            </a:r>
            <a:r>
              <a:rPr lang="en-US" dirty="0"/>
              <a:t>Rules</a:t>
            </a:r>
          </a:p>
          <a:p>
            <a:r>
              <a:rPr lang="en-US" dirty="0"/>
              <a:t>Electronic Data Interchange</a:t>
            </a:r>
          </a:p>
          <a:p>
            <a:r>
              <a:rPr lang="en-US" dirty="0"/>
              <a:t>Common Errors in </a:t>
            </a:r>
            <a:r>
              <a:rPr lang="en-US" dirty="0" smtClean="0"/>
              <a:t>Incoterms® </a:t>
            </a:r>
            <a:r>
              <a:rPr lang="en-US" dirty="0"/>
              <a:t>Rules Usage</a:t>
            </a:r>
          </a:p>
          <a:p>
            <a:r>
              <a:rPr lang="en-US" dirty="0" smtClean="0"/>
              <a:t>Incoterms® </a:t>
            </a:r>
            <a:r>
              <a:rPr lang="en-US" dirty="0"/>
              <a:t>Rules as a Marketing Tool</a:t>
            </a:r>
          </a:p>
          <a:p>
            <a:endParaRPr lang="en-US" dirty="0">
              <a:latin typeface="Lucida Brigh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Paid To (CPT)</a:t>
            </a:r>
            <a:endParaRPr lang="en-US" dirty="0"/>
          </a:p>
        </p:txBody>
      </p:sp>
      <p:sp>
        <p:nvSpPr>
          <p:cNvPr id="3" name="Content Placeholder 2"/>
          <p:cNvSpPr>
            <a:spLocks noGrp="1"/>
          </p:cNvSpPr>
          <p:nvPr>
            <p:ph idx="1"/>
          </p:nvPr>
        </p:nvSpPr>
        <p:spPr/>
        <p:txBody>
          <a:bodyPr>
            <a:normAutofit/>
          </a:bodyPr>
          <a:lstStyle/>
          <a:p>
            <a:r>
              <a:rPr lang="en-US"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Customs in the importing </a:t>
            </a:r>
            <a:r>
              <a:rPr lang="en-US" dirty="0" smtClean="0"/>
              <a:t>country, as well as arrange and pay for pre-carriage, main carriage and on-carriage to the city of destination.</a:t>
            </a:r>
            <a:endParaRPr lang="en-US" dirty="0"/>
          </a:p>
          <a:p>
            <a:r>
              <a:rPr lang="en-US" dirty="0" smtClean="0"/>
              <a:t>Responsibilities of the Importer </a:t>
            </a:r>
          </a:p>
          <a:p>
            <a:pPr marL="228600" lvl="1" indent="0">
              <a:buNone/>
            </a:pPr>
            <a:r>
              <a:rPr lang="en-US" dirty="0" smtClean="0"/>
              <a:t>The importer must do everything else.</a:t>
            </a:r>
          </a:p>
          <a:p>
            <a:pPr>
              <a:spcAft>
                <a:spcPts val="600"/>
              </a:spcAft>
            </a:pPr>
            <a:r>
              <a:rPr lang="en-US" dirty="0" smtClean="0"/>
              <a:t>Point at which the responsibility for the good shifts from exporter to importer</a:t>
            </a:r>
          </a:p>
          <a:p>
            <a:pPr marL="228600" lvl="1" indent="0">
              <a:spcBef>
                <a:spcPts val="0"/>
              </a:spcBef>
              <a:buNone/>
            </a:pPr>
            <a:r>
              <a:rPr lang="en-US" dirty="0" smtClean="0"/>
              <a:t>When the exporter delivers the goods to the first carrier </a:t>
            </a:r>
          </a:p>
          <a:p>
            <a:pPr marL="228600" lvl="1" indent="0">
              <a:spcBef>
                <a:spcPts val="0"/>
              </a:spcBef>
              <a:buNone/>
            </a:pPr>
            <a:r>
              <a:rPr lang="en-US" dirty="0" smtClean="0"/>
              <a:t>in the exporting country.</a:t>
            </a:r>
          </a:p>
        </p:txBody>
      </p:sp>
    </p:spTree>
    <p:extLst>
      <p:ext uri="{BB962C8B-B14F-4D97-AF65-F5344CB8AC3E}">
        <p14:creationId xmlns:p14="http://schemas.microsoft.com/office/powerpoint/2010/main" val="3098361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and Insurance Paid To (CIP)</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Carriage and Insurance Paid To can be used for any type of product.</a:t>
            </a:r>
          </a:p>
          <a:p>
            <a:r>
              <a:rPr lang="en-US" sz="2000" dirty="0" smtClean="0"/>
              <a:t>Modality</a:t>
            </a:r>
          </a:p>
          <a:p>
            <a:pPr marL="228600" lvl="1" indent="0">
              <a:buNone/>
            </a:pPr>
            <a:r>
              <a:rPr lang="en-US" dirty="0" smtClean="0"/>
              <a:t>Carriage and Insurance Paid To can be used for any mode of transportation.</a:t>
            </a:r>
          </a:p>
          <a:p>
            <a:r>
              <a:rPr lang="en-US" sz="2000" dirty="0" smtClean="0"/>
              <a:t>Syntax</a:t>
            </a:r>
          </a:p>
          <a:p>
            <a:pPr marL="228600" lvl="1" indent="0">
              <a:spcAft>
                <a:spcPts val="1200"/>
              </a:spcAft>
              <a:buNone/>
            </a:pPr>
            <a:r>
              <a:rPr lang="en-US" dirty="0" smtClean="0"/>
              <a:t>CIP </a:t>
            </a:r>
            <a:r>
              <a:rPr lang="en-US" dirty="0"/>
              <a:t>[Address in the City of </a:t>
            </a:r>
            <a:r>
              <a:rPr lang="en-US" dirty="0" smtClean="0"/>
              <a:t>Destination </a:t>
            </a:r>
            <a:r>
              <a:rPr lang="en-US" dirty="0"/>
              <a:t>where goods are </a:t>
            </a:r>
            <a:r>
              <a:rPr lang="en-US" dirty="0" smtClean="0"/>
              <a:t>delivered], Incoterms ® 2010.</a:t>
            </a:r>
            <a:endParaRPr lang="en-US" dirty="0"/>
          </a:p>
          <a:p>
            <a:pPr marL="0" indent="0">
              <a:spcBef>
                <a:spcPts val="0"/>
              </a:spcBef>
              <a:buNone/>
            </a:pPr>
            <a:r>
              <a:rPr lang="en-US" dirty="0" smtClean="0"/>
              <a:t>	</a:t>
            </a:r>
            <a:r>
              <a:rPr lang="de-DE" sz="2000" b="1" dirty="0"/>
              <a:t>CIP · Ulitsa Poruchik Nedelcho Bonchev, </a:t>
            </a:r>
            <a:endParaRPr lang="de-DE" sz="2000" b="1" dirty="0" smtClean="0"/>
          </a:p>
          <a:p>
            <a:pPr marL="0" indent="0">
              <a:spcBef>
                <a:spcPts val="0"/>
              </a:spcBef>
              <a:buNone/>
            </a:pPr>
            <a:r>
              <a:rPr lang="de-DE" sz="2000" b="1" dirty="0"/>
              <a:t>	</a:t>
            </a:r>
            <a:r>
              <a:rPr lang="de-DE" sz="2000" b="1" dirty="0" smtClean="0"/>
              <a:t>Sofia</a:t>
            </a:r>
            <a:r>
              <a:rPr lang="de-DE" sz="2000" b="1" dirty="0"/>
              <a:t>, </a:t>
            </a:r>
            <a:r>
              <a:rPr lang="de-DE" sz="2000" b="1" dirty="0" smtClean="0"/>
              <a:t>Bulgaria, Incoterms</a:t>
            </a:r>
            <a:r>
              <a:rPr lang="de-DE" sz="2000" b="1" dirty="0"/>
              <a:t>® 2010</a:t>
            </a:r>
            <a:endParaRPr lang="en-US" sz="2000" b="1" dirty="0" smtClean="0"/>
          </a:p>
        </p:txBody>
      </p:sp>
    </p:spTree>
    <p:extLst>
      <p:ext uri="{BB962C8B-B14F-4D97-AF65-F5344CB8AC3E}">
        <p14:creationId xmlns:p14="http://schemas.microsoft.com/office/powerpoint/2010/main" val="1109700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and Insurance Paid To (CIP)</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Customs in the importing </a:t>
            </a:r>
            <a:r>
              <a:rPr lang="en-US" dirty="0" smtClean="0"/>
              <a:t>country, as well as arrange and pay for pre-carriage, main carriage, on-carriage and insurance to the city of destination.</a:t>
            </a:r>
            <a:endParaRPr lang="en-US" dirty="0"/>
          </a:p>
          <a:p>
            <a:r>
              <a:rPr lang="en-US" sz="2000" dirty="0" smtClean="0"/>
              <a:t>Responsibilities of the Importer </a:t>
            </a:r>
          </a:p>
          <a:p>
            <a:pPr marL="228600" lvl="1" indent="0">
              <a:buNone/>
            </a:pPr>
            <a:r>
              <a:rPr lang="en-US" dirty="0" smtClean="0"/>
              <a:t>The importer must do everything else.</a:t>
            </a:r>
          </a:p>
          <a:p>
            <a:pPr>
              <a:spcAft>
                <a:spcPts val="600"/>
              </a:spcAft>
            </a:pPr>
            <a:r>
              <a:rPr lang="en-US" sz="2000" dirty="0" smtClean="0"/>
              <a:t>Point at which the responsibility for the good shifts from exporter to importer</a:t>
            </a:r>
          </a:p>
          <a:p>
            <a:pPr marL="228600" lvl="1" indent="0">
              <a:spcBef>
                <a:spcPts val="0"/>
              </a:spcBef>
              <a:buNone/>
            </a:pPr>
            <a:r>
              <a:rPr lang="en-US" dirty="0" smtClean="0"/>
              <a:t>When the exporter delivers the goods to the first carrier in </a:t>
            </a:r>
          </a:p>
          <a:p>
            <a:pPr marL="228600" lvl="1" indent="0">
              <a:spcBef>
                <a:spcPts val="0"/>
              </a:spcBef>
              <a:buNone/>
            </a:pPr>
            <a:r>
              <a:rPr lang="en-US" dirty="0" smtClean="0"/>
              <a:t>the exporting country.</a:t>
            </a:r>
          </a:p>
        </p:txBody>
      </p:sp>
    </p:spTree>
    <p:extLst>
      <p:ext uri="{BB962C8B-B14F-4D97-AF65-F5344CB8AC3E}">
        <p14:creationId xmlns:p14="http://schemas.microsoft.com/office/powerpoint/2010/main" val="3881750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and Insurance Paid To (CIP)</a:t>
            </a:r>
            <a:endParaRPr lang="en-US" dirty="0"/>
          </a:p>
        </p:txBody>
      </p:sp>
      <p:sp>
        <p:nvSpPr>
          <p:cNvPr id="3" name="Content Placeholder 2"/>
          <p:cNvSpPr>
            <a:spLocks noGrp="1"/>
          </p:cNvSpPr>
          <p:nvPr>
            <p:ph idx="1"/>
          </p:nvPr>
        </p:nvSpPr>
        <p:spPr/>
        <p:txBody>
          <a:bodyPr/>
          <a:lstStyle/>
          <a:p>
            <a:r>
              <a:rPr lang="en-US" sz="2000" dirty="0" smtClean="0"/>
              <a:t>Insurance under CIP</a:t>
            </a:r>
          </a:p>
          <a:p>
            <a:pPr marL="228600" lvl="1" indent="0">
              <a:buNone/>
            </a:pPr>
            <a:r>
              <a:rPr lang="en-US" dirty="0" smtClean="0"/>
              <a:t>Under the CIP Incoterms® rule, the exporter must provide insurance for the goods, but it is minimum insurance (coverage C of the Institute Cargo Clauses).</a:t>
            </a:r>
          </a:p>
          <a:p>
            <a:pPr marL="228600" lvl="1" indent="0">
              <a:buNone/>
            </a:pPr>
            <a:r>
              <a:rPr lang="en-US" dirty="0" smtClean="0"/>
              <a:t>The amount of insurance is always 110 percent of the value of the goods.</a:t>
            </a:r>
          </a:p>
          <a:p>
            <a:r>
              <a:rPr lang="en-US" sz="2000" dirty="0" smtClean="0"/>
              <a:t>Incoterms® rule Variant</a:t>
            </a:r>
          </a:p>
          <a:p>
            <a:pPr marL="228600" lvl="1" indent="0">
              <a:spcAft>
                <a:spcPts val="600"/>
              </a:spcAft>
              <a:buNone/>
            </a:pPr>
            <a:r>
              <a:rPr lang="en-US" dirty="0" smtClean="0"/>
              <a:t>It is possible for the exporter and the importer to agree to </a:t>
            </a:r>
            <a:r>
              <a:rPr lang="en-US" dirty="0" smtClean="0"/>
              <a:t>a  higher </a:t>
            </a:r>
            <a:r>
              <a:rPr lang="en-US" dirty="0" smtClean="0"/>
              <a:t>level of insurance (coverage A). In this case, the Incoterms syntax changes to:</a:t>
            </a:r>
          </a:p>
          <a:p>
            <a:pPr marL="0" indent="0">
              <a:spcBef>
                <a:spcPts val="0"/>
              </a:spcBef>
              <a:buNone/>
            </a:pPr>
            <a:r>
              <a:rPr lang="de-DE" b="1" dirty="0" smtClean="0"/>
              <a:t>	</a:t>
            </a:r>
            <a:r>
              <a:rPr lang="de-DE" sz="2000" b="1" dirty="0" smtClean="0"/>
              <a:t>CIP </a:t>
            </a:r>
            <a:r>
              <a:rPr lang="de-DE" sz="2000" b="1" dirty="0"/>
              <a:t>· Ulitsa Poruchik Nedelcho Bonchev, </a:t>
            </a:r>
          </a:p>
          <a:p>
            <a:pPr marL="0" indent="0">
              <a:spcBef>
                <a:spcPts val="0"/>
              </a:spcBef>
              <a:buNone/>
            </a:pPr>
            <a:r>
              <a:rPr lang="de-DE" sz="2000" b="1" dirty="0"/>
              <a:t>	Sofia, Bulgaria, Incoterms® </a:t>
            </a:r>
            <a:r>
              <a:rPr lang="de-DE" sz="2000" b="1" dirty="0" smtClean="0"/>
              <a:t>2010, maximum cover</a:t>
            </a:r>
            <a:endParaRPr lang="en-US" sz="2000" dirty="0"/>
          </a:p>
        </p:txBody>
      </p:sp>
    </p:spTree>
    <p:extLst>
      <p:ext uri="{BB962C8B-B14F-4D97-AF65-F5344CB8AC3E}">
        <p14:creationId xmlns:p14="http://schemas.microsoft.com/office/powerpoint/2010/main" val="3274729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Terminal (DAT)</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Delivered At Terminal can be used for any type of product, but it is designed for containerized cargo.</a:t>
            </a:r>
          </a:p>
          <a:p>
            <a:r>
              <a:rPr lang="en-US" sz="2000" dirty="0" smtClean="0"/>
              <a:t>Modality</a:t>
            </a:r>
          </a:p>
          <a:p>
            <a:pPr marL="228600" lvl="1" indent="0">
              <a:buNone/>
            </a:pPr>
            <a:r>
              <a:rPr lang="en-US" dirty="0" smtClean="0"/>
              <a:t>Delivered At Terminal can be used for any mode of transportation.</a:t>
            </a:r>
          </a:p>
          <a:p>
            <a:r>
              <a:rPr lang="en-US" sz="2000" dirty="0" smtClean="0"/>
              <a:t>Syntax</a:t>
            </a:r>
          </a:p>
          <a:p>
            <a:pPr marL="228600" lvl="1" indent="0">
              <a:spcAft>
                <a:spcPts val="1200"/>
              </a:spcAft>
              <a:buNone/>
            </a:pPr>
            <a:r>
              <a:rPr lang="en-US" dirty="0" smtClean="0"/>
              <a:t>DAT </a:t>
            </a:r>
            <a:r>
              <a:rPr lang="en-US" dirty="0"/>
              <a:t>[Address </a:t>
            </a:r>
            <a:r>
              <a:rPr lang="en-US" dirty="0" smtClean="0"/>
              <a:t>of the Terminal where </a:t>
            </a:r>
            <a:r>
              <a:rPr lang="en-US" dirty="0"/>
              <a:t>goods are </a:t>
            </a:r>
            <a:r>
              <a:rPr lang="en-US" dirty="0" smtClean="0"/>
              <a:t>delivered], Incoterms ® 2010.</a:t>
            </a:r>
            <a:endParaRPr lang="en-US" dirty="0"/>
          </a:p>
          <a:p>
            <a:pPr marL="0" indent="0">
              <a:spcBef>
                <a:spcPts val="0"/>
              </a:spcBef>
              <a:buNone/>
            </a:pPr>
            <a:r>
              <a:rPr lang="en-US" dirty="0" smtClean="0"/>
              <a:t>	</a:t>
            </a:r>
            <a:r>
              <a:rPr lang="pt-BR" sz="2000" b="1" dirty="0"/>
              <a:t>DAT · Paranaguá Container Terminal, Avenida </a:t>
            </a:r>
            <a:r>
              <a:rPr lang="pt-BR" sz="2000" b="1" dirty="0" smtClean="0"/>
              <a:t>	Portuária,  Paranaguá</a:t>
            </a:r>
            <a:r>
              <a:rPr lang="pt-BR" sz="2000" b="1" dirty="0"/>
              <a:t>, Parana 83206-410, Brazil, </a:t>
            </a:r>
            <a:endParaRPr lang="pt-BR" sz="2000" b="1" dirty="0" smtClean="0"/>
          </a:p>
          <a:p>
            <a:pPr marL="0" indent="0">
              <a:spcBef>
                <a:spcPts val="0"/>
              </a:spcBef>
              <a:buNone/>
            </a:pPr>
            <a:r>
              <a:rPr lang="pt-BR" sz="2000" b="1" dirty="0" smtClean="0"/>
              <a:t>	Incoterms</a:t>
            </a:r>
            <a:r>
              <a:rPr lang="pt-BR" sz="2000" b="1" dirty="0"/>
              <a:t>® 2010.</a:t>
            </a:r>
            <a:endParaRPr lang="en-US" sz="2000" b="1" dirty="0" smtClean="0"/>
          </a:p>
        </p:txBody>
      </p:sp>
    </p:spTree>
    <p:extLst>
      <p:ext uri="{BB962C8B-B14F-4D97-AF65-F5344CB8AC3E}">
        <p14:creationId xmlns:p14="http://schemas.microsoft.com/office/powerpoint/2010/main" val="233862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Terminal (DAT)</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t>The Delivered At Terminal Incoterms® rule was created in 2010. It is meant to be used for containerized cargo delivered to a port, and to replace the maritime cargo terms (FCA, FOB, CFR, CIF), which the International Chamber of Commerce wants to reserve for non-containerized cargo.</a:t>
            </a:r>
          </a:p>
          <a:p>
            <a:pPr marL="0" indent="0">
              <a:buNone/>
            </a:pPr>
            <a:r>
              <a:rPr lang="en-US" sz="1800" dirty="0" smtClean="0"/>
              <a:t>Under the DAT Incoterms® rule, the exporter and the importer can agree on a terminal that is located in the exporting country, or one located in the importing country, or yet one located in a country through which the goods will transit.</a:t>
            </a:r>
          </a:p>
          <a:p>
            <a:pPr marL="0" indent="0">
              <a:buNone/>
            </a:pPr>
            <a:r>
              <a:rPr lang="en-US" sz="1800" dirty="0" smtClean="0"/>
              <a:t>The DAT Incoterms® rule reflects the practices followed by companies that utilize containers in international trade. </a:t>
            </a:r>
            <a:r>
              <a:rPr lang="en-US" sz="1800" dirty="0" smtClean="0"/>
              <a:t>They  </a:t>
            </a:r>
            <a:r>
              <a:rPr lang="en-US" sz="1800" dirty="0" smtClean="0"/>
              <a:t>deliver containers to terminals in the country of export </a:t>
            </a:r>
            <a:r>
              <a:rPr lang="en-US" sz="1800" dirty="0" smtClean="0"/>
              <a:t>and      </a:t>
            </a:r>
            <a:r>
              <a:rPr lang="en-US" sz="1800" dirty="0" smtClean="0"/>
              <a:t>collect containers at terminals located in the country of import.</a:t>
            </a:r>
          </a:p>
        </p:txBody>
      </p:sp>
    </p:spTree>
    <p:extLst>
      <p:ext uri="{BB962C8B-B14F-4D97-AF65-F5344CB8AC3E}">
        <p14:creationId xmlns:p14="http://schemas.microsoft.com/office/powerpoint/2010/main" val="1404511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Terminal (DAT)</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Customs in the importing </a:t>
            </a:r>
            <a:r>
              <a:rPr lang="en-US" dirty="0" smtClean="0"/>
              <a:t>country, as well as arrange and </a:t>
            </a:r>
            <a:r>
              <a:rPr lang="en-US" dirty="0" smtClean="0"/>
              <a:t> pay </a:t>
            </a:r>
            <a:r>
              <a:rPr lang="en-US" dirty="0" smtClean="0"/>
              <a:t>for transportation to the terminal at which the goods are to </a:t>
            </a:r>
            <a:r>
              <a:rPr lang="en-US" dirty="0" smtClean="0"/>
              <a:t> be </a:t>
            </a:r>
            <a:r>
              <a:rPr lang="en-US" dirty="0" smtClean="0"/>
              <a:t>delivered.</a:t>
            </a:r>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exporter delivers the goods, unloaded from the mode </a:t>
            </a:r>
            <a:r>
              <a:rPr lang="en-US" dirty="0" smtClean="0"/>
              <a:t>  of </a:t>
            </a:r>
            <a:r>
              <a:rPr lang="en-US" dirty="0" smtClean="0"/>
              <a:t>transportation, to the terminal.</a:t>
            </a:r>
          </a:p>
        </p:txBody>
      </p:sp>
    </p:spTree>
    <p:extLst>
      <p:ext uri="{BB962C8B-B14F-4D97-AF65-F5344CB8AC3E}">
        <p14:creationId xmlns:p14="http://schemas.microsoft.com/office/powerpoint/2010/main" val="2167112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16" y="1432693"/>
            <a:ext cx="8037417" cy="4822450"/>
          </a:xfrm>
          <a:prstGeom prst="rect">
            <a:avLst/>
          </a:prstGeom>
        </p:spPr>
      </p:pic>
      <p:sp>
        <p:nvSpPr>
          <p:cNvPr id="5" name="TextBox 4"/>
          <p:cNvSpPr txBox="1"/>
          <p:nvPr/>
        </p:nvSpPr>
        <p:spPr>
          <a:xfrm>
            <a:off x="787062" y="819666"/>
            <a:ext cx="5713491" cy="646331"/>
          </a:xfrm>
          <a:prstGeom prst="rect">
            <a:avLst/>
          </a:prstGeom>
          <a:solidFill>
            <a:schemeClr val="bg1"/>
          </a:solidFill>
        </p:spPr>
        <p:txBody>
          <a:bodyPr wrap="square" rtlCol="0">
            <a:spAutoFit/>
          </a:bodyPr>
          <a:lstStyle/>
          <a:p>
            <a:r>
              <a:rPr lang="en-US" dirty="0" smtClean="0">
                <a:latin typeface="Lucida Bright" panose="02040602050505020304" pitchFamily="18" charset="0"/>
              </a:rPr>
              <a:t>Under DAT, delivery takes place when goods are unloaded in the terminal.</a:t>
            </a:r>
          </a:p>
        </p:txBody>
      </p:sp>
    </p:spTree>
    <p:extLst>
      <p:ext uri="{BB962C8B-B14F-4D97-AF65-F5344CB8AC3E}">
        <p14:creationId xmlns:p14="http://schemas.microsoft.com/office/powerpoint/2010/main" val="3075996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Place (DAP)</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Delivered At Place can be used for any type of product.</a:t>
            </a:r>
          </a:p>
          <a:p>
            <a:r>
              <a:rPr lang="en-US" sz="2000" dirty="0" smtClean="0"/>
              <a:t>Modality</a:t>
            </a:r>
          </a:p>
          <a:p>
            <a:pPr marL="228600" lvl="1" indent="0">
              <a:buNone/>
            </a:pPr>
            <a:r>
              <a:rPr lang="en-US" dirty="0" smtClean="0"/>
              <a:t>Delivered At Place can be used for any mode of transportation.</a:t>
            </a:r>
          </a:p>
          <a:p>
            <a:r>
              <a:rPr lang="en-US" sz="2000" dirty="0" smtClean="0"/>
              <a:t>Syntax</a:t>
            </a:r>
          </a:p>
          <a:p>
            <a:pPr marL="228600" lvl="1" indent="0">
              <a:spcAft>
                <a:spcPts val="1200"/>
              </a:spcAft>
              <a:buNone/>
            </a:pPr>
            <a:r>
              <a:rPr lang="en-US" dirty="0" smtClean="0"/>
              <a:t>DAP </a:t>
            </a:r>
            <a:r>
              <a:rPr lang="en-US" dirty="0"/>
              <a:t>[Address in the City of </a:t>
            </a:r>
            <a:r>
              <a:rPr lang="en-US" dirty="0" smtClean="0"/>
              <a:t>Destination </a:t>
            </a:r>
            <a:r>
              <a:rPr lang="en-US" dirty="0"/>
              <a:t>where goods are </a:t>
            </a:r>
            <a:r>
              <a:rPr lang="en-US" dirty="0" smtClean="0"/>
              <a:t>delivered], Incoterms ® 2010.</a:t>
            </a:r>
            <a:endParaRPr lang="en-US" dirty="0"/>
          </a:p>
          <a:p>
            <a:pPr marL="0" indent="0">
              <a:spcBef>
                <a:spcPts val="0"/>
              </a:spcBef>
              <a:buNone/>
            </a:pPr>
            <a:r>
              <a:rPr lang="en-US" dirty="0" smtClean="0"/>
              <a:t>	</a:t>
            </a:r>
            <a:r>
              <a:rPr lang="en-US" sz="2000" b="1" dirty="0"/>
              <a:t>DAP · 97 Brisbane Street, Sydenham 8023, </a:t>
            </a:r>
            <a:endParaRPr lang="en-US" sz="2000" b="1" dirty="0" smtClean="0"/>
          </a:p>
          <a:p>
            <a:pPr marL="0" indent="0">
              <a:spcBef>
                <a:spcPts val="0"/>
              </a:spcBef>
              <a:buNone/>
            </a:pPr>
            <a:r>
              <a:rPr lang="en-US" sz="2000" b="1" dirty="0"/>
              <a:t>	</a:t>
            </a:r>
            <a:r>
              <a:rPr lang="en-US" sz="2000" b="1" dirty="0" smtClean="0"/>
              <a:t>New Zealand, Incoterms</a:t>
            </a:r>
            <a:r>
              <a:rPr lang="en-US" sz="2000" b="1" dirty="0"/>
              <a:t>® 2010.</a:t>
            </a:r>
            <a:endParaRPr lang="en-US" sz="2000" b="1" dirty="0" smtClean="0"/>
          </a:p>
        </p:txBody>
      </p:sp>
    </p:spTree>
    <p:extLst>
      <p:ext uri="{BB962C8B-B14F-4D97-AF65-F5344CB8AC3E}">
        <p14:creationId xmlns:p14="http://schemas.microsoft.com/office/powerpoint/2010/main" val="3415220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Place (DAP)</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Delivered At Place Incoterms® rule was created in 2010.  It was meant to replace the Delivered Duty Unpaid (DDU) Incoterms®  rule that had been in existence until 2010.</a:t>
            </a:r>
          </a:p>
          <a:p>
            <a:pPr marL="0" indent="0">
              <a:buNone/>
            </a:pPr>
            <a:r>
              <a:rPr lang="en-US" sz="2000" dirty="0" smtClean="0"/>
              <a:t>Under the DAP Incoterms® rule, the exporter and the importer generally agree to use a location in the importing country. However they could agree on a location in the exporting country,  or one in a country through which the goods will transit. </a:t>
            </a:r>
            <a:endParaRPr lang="en-US" sz="2000" dirty="0" smtClean="0"/>
          </a:p>
        </p:txBody>
      </p:sp>
    </p:spTree>
    <p:extLst>
      <p:ext uri="{BB962C8B-B14F-4D97-AF65-F5344CB8AC3E}">
        <p14:creationId xmlns:p14="http://schemas.microsoft.com/office/powerpoint/2010/main" val="280352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Terms of Trade</a:t>
            </a:r>
            <a:endParaRPr lang="en-US" dirty="0"/>
          </a:p>
        </p:txBody>
      </p:sp>
      <p:sp>
        <p:nvSpPr>
          <p:cNvPr id="3" name="Content Placeholder 2"/>
          <p:cNvSpPr>
            <a:spLocks noGrp="1"/>
          </p:cNvSpPr>
          <p:nvPr>
            <p:ph idx="1"/>
          </p:nvPr>
        </p:nvSpPr>
        <p:spPr/>
        <p:txBody>
          <a:bodyPr/>
          <a:lstStyle/>
          <a:p>
            <a:pPr marL="0" indent="0">
              <a:spcAft>
                <a:spcPts val="0"/>
              </a:spcAft>
              <a:buNone/>
            </a:pPr>
            <a:r>
              <a:rPr lang="en-US" sz="2000" dirty="0"/>
              <a:t>For each international sale, it is important to determine, who — </a:t>
            </a:r>
            <a:r>
              <a:rPr lang="en-US" sz="2000" dirty="0" smtClean="0"/>
              <a:t>of the </a:t>
            </a:r>
            <a:r>
              <a:rPr lang="en-US" sz="2000" dirty="0"/>
              <a:t>exporter or the importer — is responsible </a:t>
            </a:r>
            <a:r>
              <a:rPr lang="en-US" sz="2000" dirty="0" smtClean="0"/>
              <a:t>for:</a:t>
            </a:r>
          </a:p>
          <a:p>
            <a:r>
              <a:rPr lang="en-US" sz="2000" dirty="0" smtClean="0"/>
              <a:t>Pre-carriage, the domestic </a:t>
            </a:r>
            <a:r>
              <a:rPr lang="en-US" sz="2000" dirty="0"/>
              <a:t>transportation in the exporting </a:t>
            </a:r>
            <a:r>
              <a:rPr lang="en-US" sz="2000" dirty="0" smtClean="0"/>
              <a:t>country</a:t>
            </a:r>
          </a:p>
          <a:p>
            <a:r>
              <a:rPr lang="en-US" sz="2000" dirty="0" smtClean="0"/>
              <a:t>Main carriage, the international transportation between the exporting country and the importing country</a:t>
            </a:r>
          </a:p>
          <a:p>
            <a:r>
              <a:rPr lang="en-US" sz="2000" dirty="0" smtClean="0"/>
              <a:t>On-carriage, the domestic </a:t>
            </a:r>
            <a:r>
              <a:rPr lang="en-US" sz="2000" dirty="0"/>
              <a:t>transportation in the importing </a:t>
            </a:r>
            <a:r>
              <a:rPr lang="en-US" sz="2000" dirty="0" smtClean="0"/>
              <a:t>country</a:t>
            </a:r>
          </a:p>
          <a:p>
            <a:r>
              <a:rPr lang="en-US" sz="2000" dirty="0" smtClean="0"/>
              <a:t>The </a:t>
            </a:r>
            <a:r>
              <a:rPr lang="en-US" sz="2000" dirty="0"/>
              <a:t>risks involved in international </a:t>
            </a:r>
            <a:r>
              <a:rPr lang="en-US" sz="2000" dirty="0" smtClean="0"/>
              <a:t>transportation</a:t>
            </a:r>
          </a:p>
          <a:p>
            <a:r>
              <a:rPr lang="en-US" sz="2000" dirty="0" smtClean="0"/>
              <a:t>Customs </a:t>
            </a:r>
            <a:r>
              <a:rPr lang="en-US" sz="2000" dirty="0"/>
              <a:t>clearance in the importing country</a:t>
            </a:r>
          </a:p>
          <a:p>
            <a:endParaRPr lang="en-US" dirty="0"/>
          </a:p>
        </p:txBody>
      </p:sp>
    </p:spTree>
    <p:extLst>
      <p:ext uri="{BB962C8B-B14F-4D97-AF65-F5344CB8AC3E}">
        <p14:creationId xmlns:p14="http://schemas.microsoft.com/office/powerpoint/2010/main" val="2373014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Place (DAP)</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Customs in the importing </a:t>
            </a:r>
            <a:r>
              <a:rPr lang="en-US" dirty="0" smtClean="0"/>
              <a:t>country, as well as arrange and pay for pre-carriage, main carriage and on-carriage to the city of destination.</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exporter delivers the goods to the place of delivery, </a:t>
            </a:r>
            <a:r>
              <a:rPr lang="en-US" dirty="0" smtClean="0"/>
              <a:t>   still </a:t>
            </a:r>
            <a:r>
              <a:rPr lang="en-US" dirty="0" smtClean="0"/>
              <a:t>loaded on the mode of transportation.</a:t>
            </a:r>
          </a:p>
        </p:txBody>
      </p:sp>
    </p:spTree>
    <p:extLst>
      <p:ext uri="{BB962C8B-B14F-4D97-AF65-F5344CB8AC3E}">
        <p14:creationId xmlns:p14="http://schemas.microsoft.com/office/powerpoint/2010/main" val="3541596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Duty Paid (DDP)</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Delivered Duty Paid can be used for any type of product.</a:t>
            </a:r>
          </a:p>
          <a:p>
            <a:r>
              <a:rPr lang="en-US" sz="2000" dirty="0" smtClean="0"/>
              <a:t>Modality</a:t>
            </a:r>
          </a:p>
          <a:p>
            <a:pPr marL="228600" lvl="1" indent="0">
              <a:buNone/>
            </a:pPr>
            <a:r>
              <a:rPr lang="en-US" dirty="0" smtClean="0"/>
              <a:t>Delivered Duty Paid can be used for any mode of transportation.</a:t>
            </a:r>
          </a:p>
          <a:p>
            <a:r>
              <a:rPr lang="en-US" sz="2000" dirty="0" smtClean="0"/>
              <a:t>Syntax</a:t>
            </a:r>
          </a:p>
          <a:p>
            <a:pPr marL="228600" lvl="1" indent="0">
              <a:spcAft>
                <a:spcPts val="1200"/>
              </a:spcAft>
              <a:buNone/>
            </a:pPr>
            <a:r>
              <a:rPr lang="en-US" dirty="0" smtClean="0"/>
              <a:t>DDP </a:t>
            </a:r>
            <a:r>
              <a:rPr lang="en-US" dirty="0"/>
              <a:t>[Address in the City of </a:t>
            </a:r>
            <a:r>
              <a:rPr lang="en-US" dirty="0" smtClean="0"/>
              <a:t>Destination </a:t>
            </a:r>
            <a:r>
              <a:rPr lang="en-US" dirty="0"/>
              <a:t>where goods are </a:t>
            </a:r>
            <a:r>
              <a:rPr lang="en-US" dirty="0" smtClean="0"/>
              <a:t>delivered], Incoterms ® 2010.</a:t>
            </a:r>
            <a:endParaRPr lang="en-US" dirty="0"/>
          </a:p>
          <a:p>
            <a:pPr marL="0" indent="0">
              <a:spcBef>
                <a:spcPts val="0"/>
              </a:spcBef>
              <a:buNone/>
            </a:pPr>
            <a:r>
              <a:rPr lang="en-US" dirty="0" smtClean="0"/>
              <a:t>	</a:t>
            </a:r>
            <a:r>
              <a:rPr lang="sv-SE" sz="2000" b="1" dirty="0"/>
              <a:t>DDP · Kopparbergsgatan 226, Malmö 214 44, </a:t>
            </a:r>
            <a:r>
              <a:rPr lang="sv-SE" sz="2000" b="1" dirty="0" smtClean="0"/>
              <a:t>	Sverige/Sweden, Incoterms</a:t>
            </a:r>
            <a:r>
              <a:rPr lang="sv-SE" sz="2000" b="1" dirty="0"/>
              <a:t>® 2010.</a:t>
            </a:r>
            <a:endParaRPr lang="en-US" sz="2000" b="1" dirty="0" smtClean="0"/>
          </a:p>
        </p:txBody>
      </p:sp>
    </p:spTree>
    <p:extLst>
      <p:ext uri="{BB962C8B-B14F-4D97-AF65-F5344CB8AC3E}">
        <p14:creationId xmlns:p14="http://schemas.microsoft.com/office/powerpoint/2010/main" val="589535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Duty Paid (DDP)</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arrange and pay for pre-carriage, main carriage and on-carriage to the city of destination, and clear Customs in the importing country.</a:t>
            </a:r>
            <a:endParaRPr lang="en-US" dirty="0"/>
          </a:p>
          <a:p>
            <a:r>
              <a:rPr lang="en-US" sz="2000" dirty="0" smtClean="0"/>
              <a:t>Responsibilities of the Importer </a:t>
            </a:r>
          </a:p>
          <a:p>
            <a:pPr marL="228600" lvl="1" indent="0">
              <a:buNone/>
            </a:pPr>
            <a:r>
              <a:rPr lang="en-US" dirty="0" smtClean="0"/>
              <a:t>The importer must unload the goods from the means of conveyance.</a:t>
            </a:r>
          </a:p>
          <a:p>
            <a:r>
              <a:rPr lang="en-US" sz="2000" dirty="0" smtClean="0"/>
              <a:t>Point at which the responsibility for the good shifts from exporter to importer</a:t>
            </a:r>
          </a:p>
          <a:p>
            <a:pPr marL="228600" lvl="1" indent="0">
              <a:buNone/>
            </a:pPr>
            <a:r>
              <a:rPr lang="en-US" dirty="0" smtClean="0"/>
              <a:t>When the exporter delivers the goods to the delivery location, </a:t>
            </a:r>
            <a:r>
              <a:rPr lang="en-US" dirty="0" smtClean="0"/>
              <a:t>  still </a:t>
            </a:r>
            <a:r>
              <a:rPr lang="en-US" dirty="0" smtClean="0"/>
              <a:t>loaded onto the mode of transportation.</a:t>
            </a:r>
          </a:p>
        </p:txBody>
      </p:sp>
    </p:spTree>
    <p:extLst>
      <p:ext uri="{BB962C8B-B14F-4D97-AF65-F5344CB8AC3E}">
        <p14:creationId xmlns:p14="http://schemas.microsoft.com/office/powerpoint/2010/main" val="2472447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Alongside Ship (FAS)</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Free Alongside Ship can be used for any type of product. However, the International Chamber of Commerce would like FAS to be used only for non-containerized cargo.</a:t>
            </a:r>
          </a:p>
          <a:p>
            <a:r>
              <a:rPr lang="en-US" sz="2000" dirty="0" smtClean="0"/>
              <a:t>Modality</a:t>
            </a:r>
          </a:p>
          <a:p>
            <a:pPr marL="228600" lvl="1" indent="0">
              <a:buNone/>
            </a:pPr>
            <a:r>
              <a:rPr lang="en-US" dirty="0" smtClean="0"/>
              <a:t>Free Alongside Ship can only be used for ocean transportation.</a:t>
            </a:r>
          </a:p>
          <a:p>
            <a:r>
              <a:rPr lang="en-US" sz="2000" dirty="0" smtClean="0"/>
              <a:t>Syntax</a:t>
            </a:r>
          </a:p>
          <a:p>
            <a:pPr marL="228600" lvl="1" indent="0">
              <a:spcAft>
                <a:spcPts val="1200"/>
              </a:spcAft>
              <a:buNone/>
            </a:pPr>
            <a:r>
              <a:rPr lang="en-US" dirty="0" smtClean="0"/>
              <a:t>FAS </a:t>
            </a:r>
            <a:r>
              <a:rPr lang="en-US" dirty="0"/>
              <a:t>[Address </a:t>
            </a:r>
            <a:r>
              <a:rPr lang="en-US" dirty="0" smtClean="0"/>
              <a:t>of the dock in the Port of Departure where the goods </a:t>
            </a:r>
            <a:r>
              <a:rPr lang="en-US" dirty="0"/>
              <a:t>are </a:t>
            </a:r>
            <a:r>
              <a:rPr lang="en-US" dirty="0" smtClean="0"/>
              <a:t>delivered], Incoterms ® 2010.</a:t>
            </a:r>
            <a:endParaRPr lang="en-US" dirty="0"/>
          </a:p>
          <a:p>
            <a:pPr marL="0" indent="0">
              <a:spcBef>
                <a:spcPts val="0"/>
              </a:spcBef>
              <a:buNone/>
            </a:pPr>
            <a:r>
              <a:rPr lang="en-US" dirty="0" smtClean="0"/>
              <a:t>	</a:t>
            </a:r>
            <a:r>
              <a:rPr lang="sv-SE" sz="2000" b="1" dirty="0"/>
              <a:t>FAS · Waalhaven Noordzijde 2089, Rotterdam, </a:t>
            </a:r>
            <a:endParaRPr lang="sv-SE" sz="2000" b="1" dirty="0" smtClean="0"/>
          </a:p>
          <a:p>
            <a:pPr marL="0" indent="0">
              <a:spcBef>
                <a:spcPts val="0"/>
              </a:spcBef>
              <a:buNone/>
            </a:pPr>
            <a:r>
              <a:rPr lang="sv-SE" sz="2000" b="1" dirty="0"/>
              <a:t>	</a:t>
            </a:r>
            <a:r>
              <a:rPr lang="sv-SE" sz="2000" b="1" dirty="0" smtClean="0"/>
              <a:t>3089KM, The </a:t>
            </a:r>
            <a:r>
              <a:rPr lang="sv-SE" sz="2000" b="1" dirty="0"/>
              <a:t>Netherlands, Incoterms® 2010.</a:t>
            </a:r>
            <a:endParaRPr lang="en-US" sz="2000" b="1" dirty="0" smtClean="0"/>
          </a:p>
        </p:txBody>
      </p:sp>
    </p:spTree>
    <p:extLst>
      <p:ext uri="{BB962C8B-B14F-4D97-AF65-F5344CB8AC3E}">
        <p14:creationId xmlns:p14="http://schemas.microsoft.com/office/powerpoint/2010/main" val="1570379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Alongside Ship (FAS)</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Customs in the importing </a:t>
            </a:r>
            <a:r>
              <a:rPr lang="en-US" dirty="0" smtClean="0"/>
              <a:t>country, as well as arrange and pay for pre-carriage to the port of departure.</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exporter delivers the goods to the port of departure, unloaded from the mode of transportation.</a:t>
            </a:r>
          </a:p>
        </p:txBody>
      </p:sp>
    </p:spTree>
    <p:extLst>
      <p:ext uri="{BB962C8B-B14F-4D97-AF65-F5344CB8AC3E}">
        <p14:creationId xmlns:p14="http://schemas.microsoft.com/office/powerpoint/2010/main" val="3529849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959" y="1520194"/>
            <a:ext cx="6794564" cy="4529709"/>
          </a:xfrm>
          <a:prstGeom prst="rect">
            <a:avLst/>
          </a:prstGeom>
        </p:spPr>
      </p:pic>
      <p:sp>
        <p:nvSpPr>
          <p:cNvPr id="5" name="TextBox 4"/>
          <p:cNvSpPr txBox="1"/>
          <p:nvPr/>
        </p:nvSpPr>
        <p:spPr>
          <a:xfrm>
            <a:off x="706142" y="1054335"/>
            <a:ext cx="5713491" cy="646331"/>
          </a:xfrm>
          <a:prstGeom prst="rect">
            <a:avLst/>
          </a:prstGeom>
          <a:solidFill>
            <a:schemeClr val="bg1"/>
          </a:solidFill>
        </p:spPr>
        <p:txBody>
          <a:bodyPr wrap="square" rtlCol="0">
            <a:spAutoFit/>
          </a:bodyPr>
          <a:lstStyle/>
          <a:p>
            <a:r>
              <a:rPr lang="en-US" dirty="0" smtClean="0">
                <a:latin typeface="Lucida Bright" panose="02040602050505020304" pitchFamily="18" charset="0"/>
              </a:rPr>
              <a:t>Under FAS, delivery takes place when goods arrive alongside the ship in the port of departure</a:t>
            </a:r>
          </a:p>
        </p:txBody>
      </p:sp>
    </p:spTree>
    <p:extLst>
      <p:ext uri="{BB962C8B-B14F-4D97-AF65-F5344CB8AC3E}">
        <p14:creationId xmlns:p14="http://schemas.microsoft.com/office/powerpoint/2010/main" val="2595626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On Board (FOB)</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a:t>Free </a:t>
            </a:r>
            <a:r>
              <a:rPr lang="en-US" dirty="0" smtClean="0"/>
              <a:t>On Board can </a:t>
            </a:r>
            <a:r>
              <a:rPr lang="en-US" dirty="0"/>
              <a:t>be used for any type of product. However, the International Chamber of Commerce would like FAS to be used only for non-containerized cargo.</a:t>
            </a:r>
          </a:p>
          <a:p>
            <a:r>
              <a:rPr lang="en-US" sz="2000" dirty="0" smtClean="0"/>
              <a:t>Modality</a:t>
            </a:r>
          </a:p>
          <a:p>
            <a:pPr marL="228600" lvl="1" indent="0">
              <a:buNone/>
            </a:pPr>
            <a:r>
              <a:rPr lang="en-US" dirty="0" smtClean="0"/>
              <a:t>Free On Board can </a:t>
            </a:r>
            <a:r>
              <a:rPr lang="en-US" dirty="0"/>
              <a:t>only be used for ocean transportation.</a:t>
            </a:r>
            <a:endParaRPr lang="en-US" dirty="0" smtClean="0"/>
          </a:p>
          <a:p>
            <a:r>
              <a:rPr lang="en-US" sz="2000" dirty="0" smtClean="0"/>
              <a:t>Syntax</a:t>
            </a:r>
          </a:p>
          <a:p>
            <a:pPr marL="228600" lvl="1" indent="0">
              <a:spcAft>
                <a:spcPts val="1200"/>
              </a:spcAft>
              <a:buNone/>
            </a:pPr>
            <a:r>
              <a:rPr lang="en-US" dirty="0" smtClean="0"/>
              <a:t>FOB [dock (or ship) in the Port of Departure where the goods </a:t>
            </a:r>
            <a:r>
              <a:rPr lang="en-US" dirty="0"/>
              <a:t>are </a:t>
            </a:r>
            <a:r>
              <a:rPr lang="en-US" dirty="0" smtClean="0"/>
              <a:t>delivered], Incoterms ® 2010.</a:t>
            </a:r>
            <a:endParaRPr lang="en-US" dirty="0"/>
          </a:p>
          <a:p>
            <a:pPr marL="0" indent="0">
              <a:spcBef>
                <a:spcPts val="0"/>
              </a:spcBef>
              <a:buNone/>
            </a:pPr>
            <a:r>
              <a:rPr lang="en-US" dirty="0" smtClean="0"/>
              <a:t>	</a:t>
            </a:r>
            <a:r>
              <a:rPr lang="en-US" sz="2000" b="1" dirty="0"/>
              <a:t>FOB · </a:t>
            </a:r>
            <a:r>
              <a:rPr lang="en-US" sz="2000" b="1" dirty="0" err="1"/>
              <a:t>Breakbulk</a:t>
            </a:r>
            <a:r>
              <a:rPr lang="en-US" sz="2000" b="1" dirty="0"/>
              <a:t> Terminal, 660 Duncan Road, </a:t>
            </a:r>
            <a:endParaRPr lang="en-US" sz="2000" b="1" dirty="0" smtClean="0"/>
          </a:p>
          <a:p>
            <a:pPr marL="0" indent="0">
              <a:spcBef>
                <a:spcPts val="0"/>
              </a:spcBef>
              <a:buNone/>
            </a:pPr>
            <a:r>
              <a:rPr lang="en-US" sz="2000" b="1" dirty="0"/>
              <a:t>	</a:t>
            </a:r>
            <a:r>
              <a:rPr lang="en-US" sz="2000" b="1" dirty="0" smtClean="0"/>
              <a:t>Cape </a:t>
            </a:r>
            <a:r>
              <a:rPr lang="en-US" sz="2000" b="1" dirty="0"/>
              <a:t>Town</a:t>
            </a:r>
            <a:r>
              <a:rPr lang="en-US" sz="2000" b="1" dirty="0" smtClean="0"/>
              <a:t>, South </a:t>
            </a:r>
            <a:r>
              <a:rPr lang="en-US" sz="2000" b="1" dirty="0"/>
              <a:t>Africa, Incoterms® 2010.</a:t>
            </a:r>
            <a:endParaRPr lang="en-US" sz="2000" b="1" dirty="0" smtClean="0"/>
          </a:p>
        </p:txBody>
      </p:sp>
    </p:spTree>
    <p:extLst>
      <p:ext uri="{BB962C8B-B14F-4D97-AF65-F5344CB8AC3E}">
        <p14:creationId xmlns:p14="http://schemas.microsoft.com/office/powerpoint/2010/main" val="1280694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On Board (FOB)</a:t>
            </a:r>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a:t>The exporter must  package the goods for the international voyage, provide the importer with the documents necessary to clear Customs in the importing country, </a:t>
            </a:r>
            <a:r>
              <a:rPr lang="en-US" dirty="0" smtClean="0"/>
              <a:t>arrange </a:t>
            </a:r>
            <a:r>
              <a:rPr lang="en-US" dirty="0"/>
              <a:t>and pay for pre-carriage to the port of </a:t>
            </a:r>
            <a:r>
              <a:rPr lang="en-US" dirty="0" smtClean="0"/>
              <a:t>departure and loading onto the ship.</a:t>
            </a:r>
            <a:endParaRPr lang="en-US" dirty="0"/>
          </a:p>
          <a:p>
            <a:r>
              <a:rPr lang="en-US" sz="2000" dirty="0" smtClean="0"/>
              <a:t>Responsibilities of the Importer </a:t>
            </a:r>
          </a:p>
          <a:p>
            <a:pPr marL="228600" lvl="1" indent="0">
              <a:buNone/>
            </a:pPr>
            <a:r>
              <a:rPr lang="en-US" dirty="0" smtClean="0"/>
              <a:t>The importer must  handle everything else.</a:t>
            </a:r>
          </a:p>
          <a:p>
            <a:r>
              <a:rPr lang="en-US" sz="2000" dirty="0" smtClean="0"/>
              <a:t>Point at which the responsibility for the good shifts from exporter to importer</a:t>
            </a:r>
          </a:p>
          <a:p>
            <a:pPr marL="228600" lvl="1" indent="0">
              <a:buNone/>
            </a:pPr>
            <a:r>
              <a:rPr lang="en-US" dirty="0" smtClean="0"/>
              <a:t>When the exporter delivers the goods onboard the ship in the port of departure.</a:t>
            </a:r>
          </a:p>
        </p:txBody>
      </p:sp>
    </p:spTree>
    <p:extLst>
      <p:ext uri="{BB962C8B-B14F-4D97-AF65-F5344CB8AC3E}">
        <p14:creationId xmlns:p14="http://schemas.microsoft.com/office/powerpoint/2010/main" val="644853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and Freight (CFR)</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Cost and Freight can </a:t>
            </a:r>
            <a:r>
              <a:rPr lang="en-US" dirty="0"/>
              <a:t>be used for any type of product. However, the International Chamber of Commerce would like FAS to be used only for non-containerized cargo.</a:t>
            </a:r>
          </a:p>
          <a:p>
            <a:r>
              <a:rPr lang="en-US" sz="2000" dirty="0" smtClean="0"/>
              <a:t>Modality</a:t>
            </a:r>
          </a:p>
          <a:p>
            <a:pPr marL="228600" lvl="1" indent="0">
              <a:buNone/>
            </a:pPr>
            <a:r>
              <a:rPr lang="en-US" dirty="0" smtClean="0"/>
              <a:t>Cost and Freight can only be used for ocean transportation.</a:t>
            </a:r>
          </a:p>
          <a:p>
            <a:r>
              <a:rPr lang="en-US" sz="2000" dirty="0" smtClean="0"/>
              <a:t>Syntax</a:t>
            </a:r>
          </a:p>
          <a:p>
            <a:pPr marL="228600" lvl="1" indent="0">
              <a:spcAft>
                <a:spcPts val="1200"/>
              </a:spcAft>
              <a:buNone/>
            </a:pPr>
            <a:r>
              <a:rPr lang="en-US" dirty="0" smtClean="0"/>
              <a:t>CFR </a:t>
            </a:r>
            <a:r>
              <a:rPr lang="en-US" dirty="0"/>
              <a:t>[Address </a:t>
            </a:r>
            <a:r>
              <a:rPr lang="en-US" dirty="0" smtClean="0"/>
              <a:t>of the dock in </a:t>
            </a:r>
            <a:r>
              <a:rPr lang="en-US" dirty="0"/>
              <a:t>the </a:t>
            </a:r>
            <a:r>
              <a:rPr lang="en-US" dirty="0" smtClean="0"/>
              <a:t>Port </a:t>
            </a:r>
            <a:r>
              <a:rPr lang="en-US" dirty="0"/>
              <a:t>of </a:t>
            </a:r>
            <a:r>
              <a:rPr lang="en-US" dirty="0" smtClean="0"/>
              <a:t>Destination </a:t>
            </a:r>
            <a:r>
              <a:rPr lang="en-US" dirty="0"/>
              <a:t>where goods are </a:t>
            </a:r>
            <a:r>
              <a:rPr lang="en-US" dirty="0" smtClean="0"/>
              <a:t>delivered], Incoterms ® 2010.</a:t>
            </a:r>
            <a:endParaRPr lang="en-US" dirty="0"/>
          </a:p>
          <a:p>
            <a:pPr marL="0" indent="0">
              <a:spcBef>
                <a:spcPts val="0"/>
              </a:spcBef>
              <a:buNone/>
            </a:pPr>
            <a:r>
              <a:rPr lang="en-US" dirty="0" smtClean="0"/>
              <a:t>	</a:t>
            </a:r>
            <a:r>
              <a:rPr lang="sv-SE" sz="2000" b="1" dirty="0"/>
              <a:t>CFR · ENL Multi-purpose Terminal, Apapa Wharf, </a:t>
            </a:r>
            <a:endParaRPr lang="sv-SE" sz="2000" b="1" dirty="0" smtClean="0"/>
          </a:p>
          <a:p>
            <a:pPr marL="0" indent="0">
              <a:spcBef>
                <a:spcPts val="0"/>
              </a:spcBef>
              <a:buNone/>
            </a:pPr>
            <a:r>
              <a:rPr lang="sv-SE" sz="2000" b="1" dirty="0"/>
              <a:t>	</a:t>
            </a:r>
            <a:r>
              <a:rPr lang="sv-SE" sz="2000" b="1" dirty="0" smtClean="0"/>
              <a:t>Lagos,Nigeria</a:t>
            </a:r>
            <a:r>
              <a:rPr lang="sv-SE" sz="2000" b="1" dirty="0"/>
              <a:t>, Incoterms® 2010.</a:t>
            </a:r>
            <a:endParaRPr lang="en-US" sz="2000" b="1" dirty="0" smtClean="0"/>
          </a:p>
        </p:txBody>
      </p:sp>
    </p:spTree>
    <p:extLst>
      <p:ext uri="{BB962C8B-B14F-4D97-AF65-F5344CB8AC3E}">
        <p14:creationId xmlns:p14="http://schemas.microsoft.com/office/powerpoint/2010/main" val="929676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and Freight (CFR)</a:t>
            </a:r>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a:t>The exporter must  package the goods for the international voyage, provide the importer with the documents necessary to clear Customs in the importing country, as well as arrange and pay for pre-carriage </a:t>
            </a:r>
            <a:r>
              <a:rPr lang="en-US" dirty="0" smtClean="0"/>
              <a:t>and main carriage to </a:t>
            </a:r>
            <a:r>
              <a:rPr lang="en-US" dirty="0"/>
              <a:t>the port of </a:t>
            </a:r>
            <a:r>
              <a:rPr lang="en-US" dirty="0" smtClean="0"/>
              <a:t>destination.</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a:t>When the exporter delivers the goods onboard the ship in the port of departure.</a:t>
            </a:r>
          </a:p>
        </p:txBody>
      </p:sp>
    </p:spTree>
    <p:extLst>
      <p:ext uri="{BB962C8B-B14F-4D97-AF65-F5344CB8AC3E}">
        <p14:creationId xmlns:p14="http://schemas.microsoft.com/office/powerpoint/2010/main" val="392231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Commerce Terms Incoterms® Rules</a:t>
            </a:r>
            <a:endParaRPr lang="en-US" dirty="0"/>
          </a:p>
        </p:txBody>
      </p:sp>
      <p:sp>
        <p:nvSpPr>
          <p:cNvPr id="3" name="Content Placeholder 2"/>
          <p:cNvSpPr>
            <a:spLocks noGrp="1"/>
          </p:cNvSpPr>
          <p:nvPr>
            <p:ph idx="1"/>
          </p:nvPr>
        </p:nvSpPr>
        <p:spPr>
          <a:xfrm>
            <a:off x="498474" y="1981200"/>
            <a:ext cx="7417227" cy="4144963"/>
          </a:xfrm>
        </p:spPr>
        <p:txBody>
          <a:bodyPr>
            <a:normAutofit/>
          </a:bodyPr>
          <a:lstStyle/>
          <a:p>
            <a:pPr marL="0" indent="0">
              <a:buNone/>
            </a:pPr>
            <a:r>
              <a:rPr lang="en-US" sz="2000" dirty="0" smtClean="0"/>
              <a:t>In 1936, the International Chamber of Commerce developed International Commerce Terms rules (or Incoterms® rules) that formalized these responsibilities. Incoterms rules were revised in 1953, 1967, 1980, 1990, and 2000.</a:t>
            </a:r>
          </a:p>
          <a:p>
            <a:pPr marL="0" indent="0">
              <a:buNone/>
            </a:pPr>
            <a:r>
              <a:rPr lang="en-US" sz="2000" dirty="0" smtClean="0"/>
              <a:t>The </a:t>
            </a:r>
            <a:r>
              <a:rPr lang="en-US" sz="2000" dirty="0"/>
              <a:t>latest version of </a:t>
            </a:r>
            <a:r>
              <a:rPr lang="en-US" sz="2000" dirty="0" smtClean="0"/>
              <a:t>Incoterms® </a:t>
            </a:r>
            <a:r>
              <a:rPr lang="en-US" sz="2000" dirty="0"/>
              <a:t>rules is dated 2010, and was implemented 01/01/2011.</a:t>
            </a:r>
            <a:endParaRPr lang="en-US" sz="2000" b="1" dirty="0"/>
          </a:p>
          <a:p>
            <a:pPr marL="0" indent="0">
              <a:buNone/>
            </a:pPr>
            <a:r>
              <a:rPr lang="en-US" sz="2000" dirty="0" smtClean="0"/>
              <a:t>Incoterms rules follow international trade practices and are always reflecting the way shipping is conducted. The changes implemented in 2010 were significant, but were designed to facilitate the division of responsibilities between the exporter and the importer.</a:t>
            </a:r>
            <a:endParaRPr lang="en-US" sz="2000" dirty="0"/>
          </a:p>
        </p:txBody>
      </p:sp>
    </p:spTree>
    <p:extLst>
      <p:ext uri="{BB962C8B-B14F-4D97-AF65-F5344CB8AC3E}">
        <p14:creationId xmlns:p14="http://schemas.microsoft.com/office/powerpoint/2010/main" val="516612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051" y="1236058"/>
            <a:ext cx="6794564" cy="5097981"/>
          </a:xfrm>
          <a:prstGeom prst="rect">
            <a:avLst/>
          </a:prstGeom>
        </p:spPr>
      </p:pic>
      <p:sp>
        <p:nvSpPr>
          <p:cNvPr id="5" name="TextBox 4"/>
          <p:cNvSpPr txBox="1"/>
          <p:nvPr/>
        </p:nvSpPr>
        <p:spPr>
          <a:xfrm>
            <a:off x="787062" y="819666"/>
            <a:ext cx="5713491" cy="646331"/>
          </a:xfrm>
          <a:prstGeom prst="rect">
            <a:avLst/>
          </a:prstGeom>
          <a:solidFill>
            <a:schemeClr val="bg1"/>
          </a:solidFill>
        </p:spPr>
        <p:txBody>
          <a:bodyPr wrap="square" rtlCol="0">
            <a:spAutoFit/>
          </a:bodyPr>
          <a:lstStyle/>
          <a:p>
            <a:r>
              <a:rPr lang="en-US" dirty="0" smtClean="0">
                <a:latin typeface="Lucida Bright" panose="02040602050505020304" pitchFamily="18" charset="0"/>
              </a:rPr>
              <a:t>Under CFR, delivery takes place when goods are placed onboard the ship</a:t>
            </a:r>
          </a:p>
        </p:txBody>
      </p:sp>
    </p:spTree>
    <p:extLst>
      <p:ext uri="{BB962C8B-B14F-4D97-AF65-F5344CB8AC3E}">
        <p14:creationId xmlns:p14="http://schemas.microsoft.com/office/powerpoint/2010/main" val="1278444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Insurance </a:t>
            </a:r>
            <a:r>
              <a:rPr lang="en-US" dirty="0"/>
              <a:t>and Freight (</a:t>
            </a:r>
            <a:r>
              <a:rPr lang="en-US" dirty="0" smtClean="0"/>
              <a:t>CIF)</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Cost Insurance and Freight can </a:t>
            </a:r>
            <a:r>
              <a:rPr lang="en-US" dirty="0"/>
              <a:t>be used for any type of product. However, the International Chamber of Commerce would like FAS to be used only for non-containerized cargo.</a:t>
            </a:r>
          </a:p>
          <a:p>
            <a:r>
              <a:rPr lang="en-US" sz="2000" dirty="0" smtClean="0"/>
              <a:t>Modality</a:t>
            </a:r>
          </a:p>
          <a:p>
            <a:pPr marL="228600" lvl="1" indent="0">
              <a:buNone/>
            </a:pPr>
            <a:r>
              <a:rPr lang="en-US" dirty="0" smtClean="0"/>
              <a:t>Cost Insurance and Freight can </a:t>
            </a:r>
            <a:r>
              <a:rPr lang="en-US" dirty="0"/>
              <a:t>only be used for ocean transportation.</a:t>
            </a:r>
            <a:endParaRPr lang="en-US" dirty="0" smtClean="0"/>
          </a:p>
          <a:p>
            <a:r>
              <a:rPr lang="en-US" sz="2000" dirty="0" smtClean="0"/>
              <a:t>Syntax</a:t>
            </a:r>
          </a:p>
          <a:p>
            <a:pPr marL="228600" lvl="1" indent="0">
              <a:spcAft>
                <a:spcPts val="1200"/>
              </a:spcAft>
              <a:buNone/>
            </a:pPr>
            <a:r>
              <a:rPr lang="en-US" dirty="0"/>
              <a:t>CFR [Address of the dock in the Port of Destination where goods are delivered], Incoterms ® 2010.</a:t>
            </a:r>
          </a:p>
          <a:p>
            <a:pPr marL="0" indent="0">
              <a:spcBef>
                <a:spcPts val="0"/>
              </a:spcBef>
              <a:buNone/>
            </a:pPr>
            <a:r>
              <a:rPr lang="en-US" dirty="0" smtClean="0"/>
              <a:t>	</a:t>
            </a:r>
            <a:r>
              <a:rPr lang="sv-SE" sz="2000" b="1" dirty="0"/>
              <a:t>CIF · Naigai Lines, 176 Higashi-Machi, Chuo-Ku, </a:t>
            </a:r>
            <a:endParaRPr lang="sv-SE" sz="2000" b="1" dirty="0" smtClean="0"/>
          </a:p>
          <a:p>
            <a:pPr marL="0" indent="0">
              <a:spcBef>
                <a:spcPts val="0"/>
              </a:spcBef>
              <a:buNone/>
            </a:pPr>
            <a:r>
              <a:rPr lang="sv-SE" sz="2000" b="1" dirty="0"/>
              <a:t>	</a:t>
            </a:r>
            <a:r>
              <a:rPr lang="sv-SE" sz="2000" b="1" dirty="0" smtClean="0"/>
              <a:t>Kobe 650-0031</a:t>
            </a:r>
            <a:r>
              <a:rPr lang="sv-SE" sz="2000" b="1" dirty="0"/>
              <a:t>, Hyogo, Japan, Incoterms® 2010.</a:t>
            </a:r>
            <a:endParaRPr lang="en-US" sz="2000" b="1" dirty="0" smtClean="0"/>
          </a:p>
        </p:txBody>
      </p:sp>
    </p:spTree>
    <p:extLst>
      <p:ext uri="{BB962C8B-B14F-4D97-AF65-F5344CB8AC3E}">
        <p14:creationId xmlns:p14="http://schemas.microsoft.com/office/powerpoint/2010/main" val="3690276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Insurance and Freight (CIF)</a:t>
            </a:r>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a:t>The exporter must  package the goods for the international voyage, provide the importer with the documents necessary to clear Customs in the importing country, as well as arrange and pay for </a:t>
            </a:r>
            <a:r>
              <a:rPr lang="en-US" dirty="0" smtClean="0"/>
              <a:t>pre-carriage, main carriage and insurance </a:t>
            </a:r>
            <a:r>
              <a:rPr lang="en-US" dirty="0"/>
              <a:t>to the port of </a:t>
            </a:r>
            <a:r>
              <a:rPr lang="en-US" dirty="0" smtClean="0"/>
              <a:t>destination.</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a:t>When the exporter delivers the goods onboard the ship in the port of departure.</a:t>
            </a:r>
          </a:p>
        </p:txBody>
      </p:sp>
    </p:spTree>
    <p:extLst>
      <p:ext uri="{BB962C8B-B14F-4D97-AF65-F5344CB8AC3E}">
        <p14:creationId xmlns:p14="http://schemas.microsoft.com/office/powerpoint/2010/main" val="3723125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Insurance and Freight (CIF)</a:t>
            </a:r>
            <a:endParaRPr lang="en-US" dirty="0"/>
          </a:p>
        </p:txBody>
      </p:sp>
      <p:sp>
        <p:nvSpPr>
          <p:cNvPr id="3" name="Content Placeholder 2"/>
          <p:cNvSpPr>
            <a:spLocks noGrp="1"/>
          </p:cNvSpPr>
          <p:nvPr>
            <p:ph idx="1"/>
          </p:nvPr>
        </p:nvSpPr>
        <p:spPr/>
        <p:txBody>
          <a:bodyPr>
            <a:normAutofit/>
          </a:bodyPr>
          <a:lstStyle/>
          <a:p>
            <a:r>
              <a:rPr lang="en-US" sz="2000" dirty="0" smtClean="0"/>
              <a:t>Insurance under CIF</a:t>
            </a:r>
          </a:p>
          <a:p>
            <a:pPr marL="228600" lvl="1" indent="0">
              <a:buNone/>
            </a:pPr>
            <a:r>
              <a:rPr lang="en-US" dirty="0" smtClean="0"/>
              <a:t>Under the CIF Incoterms® rule, the exporter must provide insurance for the goods, but it is minimum insurance (coverage C of the Institute Cargo Clauses).</a:t>
            </a:r>
          </a:p>
          <a:p>
            <a:pPr marL="228600" lvl="1" indent="0">
              <a:buNone/>
            </a:pPr>
            <a:r>
              <a:rPr lang="en-US" dirty="0" smtClean="0"/>
              <a:t>The amount of insurance is always 110 percent of the value of the goods.</a:t>
            </a:r>
          </a:p>
          <a:p>
            <a:r>
              <a:rPr lang="en-US" sz="2000" dirty="0" smtClean="0"/>
              <a:t>Incoterms® rule Variant</a:t>
            </a:r>
          </a:p>
          <a:p>
            <a:pPr marL="228600" lvl="1" indent="0">
              <a:spcAft>
                <a:spcPts val="600"/>
              </a:spcAft>
              <a:buNone/>
            </a:pPr>
            <a:r>
              <a:rPr lang="en-US" dirty="0" smtClean="0"/>
              <a:t>It is possible for the exporter and the importer to agree to a </a:t>
            </a:r>
            <a:r>
              <a:rPr lang="en-US" dirty="0" smtClean="0"/>
              <a:t> higher </a:t>
            </a:r>
            <a:r>
              <a:rPr lang="en-US" dirty="0" smtClean="0"/>
              <a:t>level of insurance (coverage A). In this case, the Incoterms syntax changes to:</a:t>
            </a:r>
          </a:p>
          <a:p>
            <a:pPr marL="0" indent="0">
              <a:spcBef>
                <a:spcPts val="0"/>
              </a:spcBef>
              <a:buNone/>
            </a:pPr>
            <a:r>
              <a:rPr lang="de-DE" b="1" dirty="0"/>
              <a:t>	</a:t>
            </a:r>
            <a:r>
              <a:rPr lang="de-DE" sz="2000" b="1" dirty="0"/>
              <a:t>CIF · Naigai Lines, 176 Higashi-Machi, Chuo-Ku, </a:t>
            </a:r>
            <a:endParaRPr lang="de-DE" sz="2000" b="1" dirty="0" smtClean="0"/>
          </a:p>
          <a:p>
            <a:pPr marL="0" indent="0">
              <a:spcBef>
                <a:spcPts val="0"/>
              </a:spcBef>
              <a:buNone/>
            </a:pPr>
            <a:r>
              <a:rPr lang="de-DE" sz="2000" b="1" dirty="0"/>
              <a:t>	</a:t>
            </a:r>
            <a:r>
              <a:rPr lang="de-DE" sz="2000" b="1" dirty="0" smtClean="0"/>
              <a:t>Kobe 650-0031</a:t>
            </a:r>
            <a:r>
              <a:rPr lang="de-DE" sz="2000" b="1" dirty="0"/>
              <a:t>, Hyogo, Japan, Incoterms® 2010, </a:t>
            </a:r>
            <a:r>
              <a:rPr lang="de-DE" sz="2000" b="1" dirty="0" smtClean="0"/>
              <a:t>	maximum cover.</a:t>
            </a:r>
            <a:endParaRPr lang="en-US" sz="2000" dirty="0"/>
          </a:p>
        </p:txBody>
      </p:sp>
    </p:spTree>
    <p:extLst>
      <p:ext uri="{BB962C8B-B14F-4D97-AF65-F5344CB8AC3E}">
        <p14:creationId xmlns:p14="http://schemas.microsoft.com/office/powerpoint/2010/main" val="2286739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 in Domestic Trade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International Chamber of Commerce has intentionally designed the new (2010) Incoterms® rules to be used in domestic trade. </a:t>
            </a:r>
          </a:p>
          <a:p>
            <a:pPr marL="0" indent="0">
              <a:buNone/>
            </a:pPr>
            <a:r>
              <a:rPr lang="en-US" sz="2000" dirty="0" smtClean="0"/>
              <a:t>The main reason for this change is that domestic trade and international trade often use the same terminologies (for example, FOB is a frequently used domestic term of trade), but with different meanings. Consider a company doing business in several countries, all of which have a different understanding of FOB in addition to the ICC version.</a:t>
            </a:r>
          </a:p>
          <a:p>
            <a:pPr marL="0" indent="0">
              <a:buNone/>
            </a:pPr>
            <a:r>
              <a:rPr lang="en-US" sz="2000" dirty="0" smtClean="0"/>
              <a:t>In an attempt to simplify trade, the ICC would like </a:t>
            </a:r>
            <a:r>
              <a:rPr lang="en-US" sz="2000" dirty="0" smtClean="0"/>
              <a:t>    domestic </a:t>
            </a:r>
            <a:r>
              <a:rPr lang="en-US" sz="2000" dirty="0" smtClean="0"/>
              <a:t>and international shipments to use </a:t>
            </a:r>
            <a:r>
              <a:rPr lang="en-US" sz="2000" dirty="0"/>
              <a:t>) Incoterms® </a:t>
            </a:r>
            <a:r>
              <a:rPr lang="en-US" sz="2000" dirty="0" smtClean="0"/>
              <a:t>rules.</a:t>
            </a:r>
          </a:p>
        </p:txBody>
      </p:sp>
    </p:spTree>
    <p:extLst>
      <p:ext uri="{BB962C8B-B14F-4D97-AF65-F5344CB8AC3E}">
        <p14:creationId xmlns:p14="http://schemas.microsoft.com/office/powerpoint/2010/main" val="3684230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Data Interchange (EDI)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For </a:t>
            </a:r>
            <a:r>
              <a:rPr lang="en-US" sz="2000" dirty="0" smtClean="0"/>
              <a:t>several Incoterms</a:t>
            </a:r>
            <a:r>
              <a:rPr lang="en-US" sz="2000" dirty="0" smtClean="0"/>
              <a:t>® </a:t>
            </a:r>
            <a:r>
              <a:rPr lang="en-US" sz="2000" dirty="0"/>
              <a:t>rules, there is no transport document that is issued at the point where the responsibility shifts </a:t>
            </a:r>
            <a:r>
              <a:rPr lang="en-US" sz="2000" dirty="0" smtClean="0"/>
              <a:t> from </a:t>
            </a:r>
            <a:r>
              <a:rPr lang="en-US" sz="2000" dirty="0"/>
              <a:t>the exporter to the importer (for example, a Bill of Lading</a:t>
            </a:r>
            <a:r>
              <a:rPr lang="en-US" sz="2000" dirty="0" smtClean="0"/>
              <a:t>).</a:t>
            </a:r>
            <a:endParaRPr lang="en-US" sz="2000" dirty="0"/>
          </a:p>
          <a:p>
            <a:pPr marL="0" indent="0">
              <a:buNone/>
            </a:pPr>
            <a:r>
              <a:rPr lang="en-US" sz="2000" dirty="0"/>
              <a:t>Electronic Data Interchange has attempted to solve this problem. </a:t>
            </a:r>
          </a:p>
          <a:p>
            <a:pPr marL="0" indent="0">
              <a:buNone/>
            </a:pPr>
            <a:r>
              <a:rPr lang="en-US" sz="2000" dirty="0"/>
              <a:t>Whenever there is no transport document possible, the exporter can still send an EDI “notice” to the importer, </a:t>
            </a:r>
            <a:r>
              <a:rPr lang="en-US" sz="2000" dirty="0" smtClean="0"/>
              <a:t>   which </a:t>
            </a:r>
            <a:r>
              <a:rPr lang="en-US" sz="2000" dirty="0"/>
              <a:t>acts as a proof of delivery for both parties. The exporter has a record of the notification sent, and the importer knows unambiguously when the goods were delivered to the quay or when they arrived in port.</a:t>
            </a:r>
          </a:p>
          <a:p>
            <a:endParaRPr lang="en-US" dirty="0"/>
          </a:p>
        </p:txBody>
      </p:sp>
    </p:spTree>
    <p:extLst>
      <p:ext uri="{BB962C8B-B14F-4D97-AF65-F5344CB8AC3E}">
        <p14:creationId xmlns:p14="http://schemas.microsoft.com/office/powerpoint/2010/main" val="3223916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in Incoterms® Rules Usage (I)</a:t>
            </a:r>
            <a:endParaRPr lang="en-US" dirty="0"/>
          </a:p>
        </p:txBody>
      </p:sp>
      <p:sp>
        <p:nvSpPr>
          <p:cNvPr id="3" name="Content Placeholder 2"/>
          <p:cNvSpPr>
            <a:spLocks noGrp="1"/>
          </p:cNvSpPr>
          <p:nvPr>
            <p:ph idx="1"/>
          </p:nvPr>
        </p:nvSpPr>
        <p:spPr>
          <a:xfrm>
            <a:off x="498474" y="1981200"/>
            <a:ext cx="7335341" cy="4144963"/>
          </a:xfrm>
        </p:spPr>
        <p:txBody>
          <a:bodyPr/>
          <a:lstStyle/>
          <a:p>
            <a:r>
              <a:rPr lang="en-US" sz="2000" dirty="0" smtClean="0"/>
              <a:t>Confusion with Domestic Terms of Trade</a:t>
            </a:r>
          </a:p>
          <a:p>
            <a:pPr marL="228600" lvl="1" indent="0">
              <a:buNone/>
            </a:pPr>
            <a:r>
              <a:rPr lang="en-US" dirty="0"/>
              <a:t>An inexperienced exporter will use “FOB factory” rather than the correct corresponding Free Carrier Seller’s Premises (FCA) </a:t>
            </a:r>
            <a:r>
              <a:rPr lang="en-US" dirty="0" smtClean="0"/>
              <a:t>Incoterms® rule.</a:t>
            </a:r>
          </a:p>
          <a:p>
            <a:pPr marL="228600" lvl="1" indent="0">
              <a:buNone/>
            </a:pPr>
            <a:endParaRPr lang="en-US" dirty="0"/>
          </a:p>
          <a:p>
            <a:r>
              <a:rPr lang="en-US" sz="2000" dirty="0" smtClean="0"/>
              <a:t>Confusion with older Incoterms® rules</a:t>
            </a:r>
          </a:p>
          <a:p>
            <a:pPr marL="228600" lvl="1" indent="0">
              <a:buNone/>
            </a:pPr>
            <a:r>
              <a:rPr lang="en-US" dirty="0"/>
              <a:t>The International Chamber of Commerce modified the </a:t>
            </a:r>
            <a:r>
              <a:rPr lang="en-US" dirty="0" smtClean="0"/>
              <a:t>Incoterms® </a:t>
            </a:r>
            <a:r>
              <a:rPr lang="en-US" dirty="0"/>
              <a:t>rules in 1980, 1990, 2000, and 2010. It eliminated some </a:t>
            </a:r>
            <a:r>
              <a:rPr lang="en-US" dirty="0" smtClean="0"/>
              <a:t>Incoterms® </a:t>
            </a:r>
            <a:r>
              <a:rPr lang="en-US" dirty="0"/>
              <a:t>rules, modified others and created some new ones. For a number of reasons, several exporters have failed to adapt to these changes, and will use an obsolete </a:t>
            </a:r>
            <a:r>
              <a:rPr lang="en-US" dirty="0" smtClean="0"/>
              <a:t>Incoterms® </a:t>
            </a:r>
            <a:r>
              <a:rPr lang="en-US" dirty="0"/>
              <a:t>rule.</a:t>
            </a:r>
          </a:p>
          <a:p>
            <a:pPr marL="228600" lvl="1" indent="0">
              <a:buNone/>
            </a:pPr>
            <a:endParaRPr lang="en-US" dirty="0" smtClean="0"/>
          </a:p>
        </p:txBody>
      </p:sp>
    </p:spTree>
    <p:extLst>
      <p:ext uri="{BB962C8B-B14F-4D97-AF65-F5344CB8AC3E}">
        <p14:creationId xmlns:p14="http://schemas.microsoft.com/office/powerpoint/2010/main" val="349446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in Incoterms® Rules Usage (II)</a:t>
            </a:r>
            <a:endParaRPr lang="en-US" dirty="0"/>
          </a:p>
        </p:txBody>
      </p:sp>
      <p:sp>
        <p:nvSpPr>
          <p:cNvPr id="3" name="Content Placeholder 2"/>
          <p:cNvSpPr>
            <a:spLocks noGrp="1"/>
          </p:cNvSpPr>
          <p:nvPr>
            <p:ph idx="1"/>
          </p:nvPr>
        </p:nvSpPr>
        <p:spPr>
          <a:xfrm>
            <a:off x="498474" y="1981200"/>
            <a:ext cx="7335341" cy="4144963"/>
          </a:xfrm>
        </p:spPr>
        <p:txBody>
          <a:bodyPr>
            <a:normAutofit/>
          </a:bodyPr>
          <a:lstStyle/>
          <a:p>
            <a:r>
              <a:rPr lang="en-US" dirty="0" smtClean="0"/>
              <a:t>Improper Use of a Correct Incoterms® rule</a:t>
            </a:r>
          </a:p>
          <a:p>
            <a:pPr marL="228600" lvl="1" indent="0">
              <a:buNone/>
            </a:pPr>
            <a:r>
              <a:rPr lang="en-US" dirty="0" smtClean="0"/>
              <a:t>Some Incoterms® rules are </a:t>
            </a:r>
            <a:r>
              <a:rPr lang="en-US" dirty="0"/>
              <a:t>sometimes specific to certain modes of transportation and types of cargo, and cannot be used for </a:t>
            </a:r>
            <a:r>
              <a:rPr lang="en-US" dirty="0" smtClean="0"/>
              <a:t>others.</a:t>
            </a:r>
          </a:p>
          <a:p>
            <a:pPr marL="228600" lvl="1" indent="0">
              <a:buNone/>
            </a:pPr>
            <a:r>
              <a:rPr lang="en-US" dirty="0" smtClean="0"/>
              <a:t>The </a:t>
            </a:r>
            <a:r>
              <a:rPr lang="en-US" dirty="0"/>
              <a:t>most frequent misuse is when FOB is used with an air shipment:  FOB is designed to be used only with an ocean shipment </a:t>
            </a:r>
            <a:r>
              <a:rPr lang="en-US" dirty="0" smtClean="0"/>
              <a:t>term.</a:t>
            </a:r>
          </a:p>
          <a:p>
            <a:pPr marL="228600" lvl="1" indent="0">
              <a:buNone/>
            </a:pPr>
            <a:r>
              <a:rPr lang="en-US" dirty="0" smtClean="0"/>
              <a:t>The </a:t>
            </a:r>
            <a:r>
              <a:rPr lang="en-US" dirty="0"/>
              <a:t>correct </a:t>
            </a:r>
            <a:r>
              <a:rPr lang="en-US" dirty="0" smtClean="0"/>
              <a:t>Incoterms® </a:t>
            </a:r>
            <a:r>
              <a:rPr lang="en-US" dirty="0"/>
              <a:t>rule to use for an air shipment should be Free Carrier (FCA), to clearly outline the responsibilities of the exporter and of the importer. </a:t>
            </a:r>
          </a:p>
        </p:txBody>
      </p:sp>
    </p:spTree>
    <p:extLst>
      <p:ext uri="{BB962C8B-B14F-4D97-AF65-F5344CB8AC3E}">
        <p14:creationId xmlns:p14="http://schemas.microsoft.com/office/powerpoint/2010/main" val="3514602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in Incoterms® Rules Usage (III)</a:t>
            </a:r>
            <a:endParaRPr lang="en-US" dirty="0"/>
          </a:p>
        </p:txBody>
      </p:sp>
      <p:sp>
        <p:nvSpPr>
          <p:cNvPr id="3" name="Content Placeholder 2"/>
          <p:cNvSpPr>
            <a:spLocks noGrp="1"/>
          </p:cNvSpPr>
          <p:nvPr>
            <p:ph idx="1"/>
          </p:nvPr>
        </p:nvSpPr>
        <p:spPr>
          <a:xfrm>
            <a:off x="498474" y="1981200"/>
            <a:ext cx="7335341" cy="4144963"/>
          </a:xfrm>
        </p:spPr>
        <p:txBody>
          <a:bodyPr>
            <a:normAutofit/>
          </a:bodyPr>
          <a:lstStyle/>
          <a:p>
            <a:r>
              <a:rPr lang="en-US" sz="2000" dirty="0" smtClean="0"/>
              <a:t>Not Specifying the Incoterms® rule version</a:t>
            </a:r>
          </a:p>
          <a:p>
            <a:pPr marL="228600" lvl="1" indent="0">
              <a:buNone/>
            </a:pPr>
            <a:r>
              <a:rPr lang="en-US" dirty="0"/>
              <a:t>Incoterms rules have changed from 2000 to 2010. Until the 2010 rules are solidly established, it would be advisable to always specify “Incoterms 2010</a:t>
            </a:r>
            <a:r>
              <a:rPr lang="en-US" dirty="0" smtClean="0"/>
              <a:t>”.</a:t>
            </a:r>
          </a:p>
          <a:p>
            <a:pPr marL="228600" lvl="1" indent="0">
              <a:buNone/>
            </a:pPr>
            <a:r>
              <a:rPr lang="en-US" dirty="0" smtClean="0"/>
              <a:t>Since </a:t>
            </a:r>
            <a:r>
              <a:rPr lang="en-US" dirty="0"/>
              <a:t>the FOB point of delivery changed from Incoterms 2000 to Incoterms 2010, some possible problems may develop should cargo be damaged during the loading of a </a:t>
            </a:r>
            <a:r>
              <a:rPr lang="en-US" dirty="0" smtClean="0"/>
              <a:t>ship if the version (2010) is not specified.</a:t>
            </a:r>
            <a:endParaRPr lang="en-US" dirty="0"/>
          </a:p>
        </p:txBody>
      </p:sp>
    </p:spTree>
    <p:extLst>
      <p:ext uri="{BB962C8B-B14F-4D97-AF65-F5344CB8AC3E}">
        <p14:creationId xmlns:p14="http://schemas.microsoft.com/office/powerpoint/2010/main" val="2606783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 as a Strategic Advantage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strategic advantage can be gained by an exporter willing to facilitate the sale of its products by assisting a novice importer in the handling of a shipment. </a:t>
            </a:r>
          </a:p>
          <a:p>
            <a:pPr marL="0" indent="0">
              <a:buNone/>
            </a:pPr>
            <a:r>
              <a:rPr lang="en-US" sz="2000" dirty="0"/>
              <a:t>On the other hand, an experienced importer may be intent on performing all or most of the tasks involved in the shipment. </a:t>
            </a:r>
          </a:p>
          <a:p>
            <a:pPr marL="0" indent="0">
              <a:buNone/>
            </a:pPr>
            <a:r>
              <a:rPr lang="en-US" sz="2000" dirty="0"/>
              <a:t>Most exporters would gain by being flexible, offering a quote where they list several possible Incoterms</a:t>
            </a:r>
            <a:r>
              <a:rPr lang="en-US" sz="2000" dirty="0" smtClean="0"/>
              <a:t>:</a:t>
            </a:r>
            <a:endParaRPr lang="en-US" sz="2000" dirty="0"/>
          </a:p>
          <a:p>
            <a:pPr marL="750888" lvl="3" indent="-285750"/>
            <a:r>
              <a:rPr lang="en-US" sz="1800" dirty="0" smtClean="0"/>
              <a:t>FCA, </a:t>
            </a:r>
            <a:r>
              <a:rPr lang="en-US" sz="1800" dirty="0"/>
              <a:t>123 Main Street, Cleveland, Ohio, USA	$ 245,000</a:t>
            </a:r>
          </a:p>
          <a:p>
            <a:pPr marL="750888" lvl="3" indent="-285750"/>
            <a:r>
              <a:rPr lang="en-US" sz="1800" dirty="0"/>
              <a:t>FOB, </a:t>
            </a:r>
            <a:r>
              <a:rPr lang="en-US" sz="1800" i="1" dirty="0"/>
              <a:t>M/V APL Florence,</a:t>
            </a:r>
            <a:r>
              <a:rPr lang="en-US" sz="1800" dirty="0"/>
              <a:t> Miami, Florida, USA	$ 258,000 </a:t>
            </a:r>
          </a:p>
          <a:p>
            <a:pPr marL="750888" lvl="3" indent="-285750"/>
            <a:r>
              <a:rPr lang="en-US" sz="1800" dirty="0"/>
              <a:t>DAT, </a:t>
            </a:r>
            <a:r>
              <a:rPr lang="en-US" sz="1800" dirty="0" err="1"/>
              <a:t>Tecon</a:t>
            </a:r>
            <a:r>
              <a:rPr lang="en-US" sz="1800" dirty="0"/>
              <a:t> Terminal, Santos, Brazil		</a:t>
            </a:r>
            <a:r>
              <a:rPr lang="en-US" sz="1800" dirty="0" smtClean="0"/>
              <a:t>	$ </a:t>
            </a:r>
            <a:r>
              <a:rPr lang="en-US" sz="1800" dirty="0"/>
              <a:t>285,000</a:t>
            </a:r>
          </a:p>
          <a:p>
            <a:pPr marL="0" indent="0">
              <a:buNone/>
            </a:pPr>
            <a:r>
              <a:rPr lang="en-US" sz="2000" dirty="0" smtClean="0"/>
              <a:t>and </a:t>
            </a:r>
            <a:r>
              <a:rPr lang="en-US" sz="2000" dirty="0"/>
              <a:t>let the importer decide which Incoterms rule it would rather use.</a:t>
            </a:r>
          </a:p>
          <a:p>
            <a:pPr marL="0" indent="0">
              <a:buNone/>
            </a:pPr>
            <a:endParaRPr lang="en-US" sz="2000" dirty="0"/>
          </a:p>
        </p:txBody>
      </p:sp>
    </p:spTree>
    <p:extLst>
      <p:ext uri="{BB962C8B-B14F-4D97-AF65-F5344CB8AC3E}">
        <p14:creationId xmlns:p14="http://schemas.microsoft.com/office/powerpoint/2010/main" val="64148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 2010</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Incoterms® </a:t>
            </a:r>
            <a:r>
              <a:rPr lang="en-US" sz="2000" dirty="0"/>
              <a:t>rules formally define the following aspects of an international sale:</a:t>
            </a:r>
          </a:p>
          <a:p>
            <a:pPr marL="742950" lvl="1" indent="-285750"/>
            <a:r>
              <a:rPr lang="en-US" dirty="0" smtClean="0"/>
              <a:t>Which </a:t>
            </a:r>
            <a:r>
              <a:rPr lang="en-US" dirty="0"/>
              <a:t>tasks will be performed by the exporter</a:t>
            </a:r>
          </a:p>
          <a:p>
            <a:pPr marL="742950" lvl="1" indent="-285750"/>
            <a:r>
              <a:rPr lang="en-US" dirty="0"/>
              <a:t>Which tasks will be performed by the importer</a:t>
            </a:r>
          </a:p>
          <a:p>
            <a:pPr marL="742950" lvl="1" indent="-285750"/>
            <a:r>
              <a:rPr lang="en-US" dirty="0"/>
              <a:t>Which activities will be paid by the exporter</a:t>
            </a:r>
          </a:p>
          <a:p>
            <a:pPr marL="742950" lvl="1" indent="-285750"/>
            <a:r>
              <a:rPr lang="en-US" dirty="0"/>
              <a:t>Which activities will be paid by the importer</a:t>
            </a:r>
          </a:p>
          <a:p>
            <a:pPr marL="742950" lvl="1" indent="-285750"/>
            <a:r>
              <a:rPr lang="en-US" dirty="0" smtClean="0"/>
              <a:t>The exact point at which the responsibility for the goods transfers from the exporter to the importer</a:t>
            </a:r>
          </a:p>
          <a:p>
            <a:pPr marL="0" indent="0">
              <a:buNone/>
            </a:pPr>
            <a:r>
              <a:rPr lang="en-US" sz="2000" dirty="0" smtClean="0"/>
              <a:t>There </a:t>
            </a:r>
            <a:r>
              <a:rPr lang="en-US" sz="2000" dirty="0"/>
              <a:t>are 11 different </a:t>
            </a:r>
            <a:r>
              <a:rPr lang="en-US" sz="2000" dirty="0" smtClean="0"/>
              <a:t>Incoterms® </a:t>
            </a:r>
            <a:r>
              <a:rPr lang="en-US" sz="2000" dirty="0"/>
              <a:t>rules, all abbreviated </a:t>
            </a:r>
            <a:r>
              <a:rPr lang="en-US" sz="2000" dirty="0" smtClean="0"/>
              <a:t>   with </a:t>
            </a:r>
            <a:r>
              <a:rPr lang="en-US" sz="2000" dirty="0"/>
              <a:t>a </a:t>
            </a:r>
            <a:r>
              <a:rPr lang="en-US" sz="2000" dirty="0" smtClean="0"/>
              <a:t>3-letter </a:t>
            </a:r>
            <a:r>
              <a:rPr lang="en-US" sz="2000" dirty="0"/>
              <a:t>acronym, such as EXW, DAP, FOB, and so on.</a:t>
            </a:r>
          </a:p>
          <a:p>
            <a:pPr marL="0" indent="0">
              <a:buNone/>
            </a:pPr>
            <a:endParaRPr lang="en-US" sz="2000" dirty="0"/>
          </a:p>
        </p:txBody>
      </p:sp>
    </p:spTree>
    <p:extLst>
      <p:ext uri="{BB962C8B-B14F-4D97-AF65-F5344CB8AC3E}">
        <p14:creationId xmlns:p14="http://schemas.microsoft.com/office/powerpoint/2010/main" val="308106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an Incoterms® Rule</a:t>
            </a:r>
            <a:endParaRPr lang="en-US" dirty="0"/>
          </a:p>
        </p:txBody>
      </p:sp>
      <p:sp>
        <p:nvSpPr>
          <p:cNvPr id="3" name="Content Placeholder 2"/>
          <p:cNvSpPr>
            <a:spLocks noGrp="1"/>
          </p:cNvSpPr>
          <p:nvPr>
            <p:ph idx="1"/>
          </p:nvPr>
        </p:nvSpPr>
        <p:spPr>
          <a:xfrm>
            <a:off x="498475" y="1981200"/>
            <a:ext cx="7403580" cy="4144963"/>
          </a:xfrm>
        </p:spPr>
        <p:txBody>
          <a:bodyPr/>
          <a:lstStyle/>
          <a:p>
            <a:pPr marL="0" indent="0">
              <a:buNone/>
            </a:pPr>
            <a:r>
              <a:rPr lang="en-US" sz="2000" dirty="0"/>
              <a:t>Choosing the correct </a:t>
            </a:r>
            <a:r>
              <a:rPr lang="en-US" sz="2000" dirty="0" smtClean="0"/>
              <a:t>Incoterms® </a:t>
            </a:r>
            <a:r>
              <a:rPr lang="en-US" sz="2000" dirty="0"/>
              <a:t>rule depends on which export strategy a company is following. The following factors are particularly important</a:t>
            </a:r>
            <a:r>
              <a:rPr lang="en-US" sz="2000" dirty="0" smtClean="0"/>
              <a:t>:</a:t>
            </a:r>
            <a:endParaRPr lang="en-US" sz="2000" dirty="0"/>
          </a:p>
          <a:p>
            <a:pPr marL="742950" lvl="1" indent="-285750"/>
            <a:r>
              <a:rPr lang="en-US" dirty="0"/>
              <a:t>The type of product being sold (weight, volume, perishability, value, sensitivity to temperature changes, and so on)</a:t>
            </a:r>
          </a:p>
          <a:p>
            <a:pPr marL="742950" lvl="1" indent="-285750"/>
            <a:r>
              <a:rPr lang="en-US" dirty="0"/>
              <a:t>The method of shipment</a:t>
            </a:r>
          </a:p>
          <a:p>
            <a:pPr marL="742950" lvl="1" indent="-285750"/>
            <a:r>
              <a:rPr lang="en-US" dirty="0"/>
              <a:t>The ability and willingness of either of the exporter and importer to perform the tasks involved</a:t>
            </a:r>
          </a:p>
          <a:p>
            <a:pPr marL="742950" lvl="1" indent="-285750"/>
            <a:r>
              <a:rPr lang="en-US" dirty="0"/>
              <a:t>The amount of trust placed by either of the parties </a:t>
            </a:r>
            <a:r>
              <a:rPr lang="en-US" dirty="0" smtClean="0"/>
              <a:t>in the other party</a:t>
            </a:r>
            <a:endParaRPr lang="en-US" dirty="0"/>
          </a:p>
          <a:p>
            <a:pPr marL="0" indent="0">
              <a:buNone/>
            </a:pPr>
            <a:endParaRPr lang="en-US" dirty="0"/>
          </a:p>
        </p:txBody>
      </p:sp>
    </p:spTree>
    <p:extLst>
      <p:ext uri="{BB962C8B-B14F-4D97-AF65-F5344CB8AC3E}">
        <p14:creationId xmlns:p14="http://schemas.microsoft.com/office/powerpoint/2010/main" val="235482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a:t>
            </a:r>
            <a:endParaRPr lang="en-US" dirty="0"/>
          </a:p>
        </p:txBody>
      </p:sp>
      <p:sp>
        <p:nvSpPr>
          <p:cNvPr id="3" name="Content Placeholder 2"/>
          <p:cNvSpPr>
            <a:spLocks noGrp="1"/>
          </p:cNvSpPr>
          <p:nvPr>
            <p:ph idx="1"/>
          </p:nvPr>
        </p:nvSpPr>
        <p:spPr/>
        <p:txBody>
          <a:bodyPr/>
          <a:lstStyle/>
          <a:p>
            <a:pPr marL="0" indent="0">
              <a:buNone/>
            </a:pPr>
            <a:r>
              <a:rPr lang="en-US" sz="2000" dirty="0"/>
              <a:t>The International Chamber of Commerce specifies that there are two groups of Incoterms rules:</a:t>
            </a:r>
          </a:p>
          <a:p>
            <a:r>
              <a:rPr lang="en-US" sz="2000" dirty="0" smtClean="0"/>
              <a:t>Seven </a:t>
            </a:r>
            <a:r>
              <a:rPr lang="en-US" sz="2000" dirty="0"/>
              <a:t>Incoterms rules that can be used for any means of transportation (ocean, road, air, train). </a:t>
            </a:r>
            <a:endParaRPr lang="en-US" sz="2000" dirty="0" smtClean="0"/>
          </a:p>
          <a:p>
            <a:r>
              <a:rPr lang="en-US" sz="2000" dirty="0" smtClean="0"/>
              <a:t>Four </a:t>
            </a:r>
            <a:r>
              <a:rPr lang="en-US" sz="2000" dirty="0"/>
              <a:t>Incoterms rules that can only be used for ocean transportation (these are the oldest terms of trade).</a:t>
            </a:r>
          </a:p>
          <a:p>
            <a:endParaRPr lang="en-US" dirty="0"/>
          </a:p>
        </p:txBody>
      </p:sp>
    </p:spTree>
    <p:extLst>
      <p:ext uri="{BB962C8B-B14F-4D97-AF65-F5344CB8AC3E}">
        <p14:creationId xmlns:p14="http://schemas.microsoft.com/office/powerpoint/2010/main" val="278089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a:t>
            </a:r>
            <a:endParaRPr lang="en-US" dirty="0"/>
          </a:p>
        </p:txBody>
      </p:sp>
      <p:graphicFrame>
        <p:nvGraphicFramePr>
          <p:cNvPr id="4" name="Diagram 3"/>
          <p:cNvGraphicFramePr/>
          <p:nvPr>
            <p:extLst>
              <p:ext uri="{D42A27DB-BD31-4B8C-83A1-F6EECF244321}">
                <p14:modId xmlns:p14="http://schemas.microsoft.com/office/powerpoint/2010/main" val="522441233"/>
              </p:ext>
            </p:extLst>
          </p:nvPr>
        </p:nvGraphicFramePr>
        <p:xfrm>
          <a:off x="1524000" y="1545608"/>
          <a:ext cx="6096000" cy="437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1310185" y="4307917"/>
            <a:ext cx="6496334" cy="4571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050877" y="1545607"/>
            <a:ext cx="457200" cy="2762309"/>
          </a:xfrm>
          <a:prstGeom prst="roundRect">
            <a:avLst/>
          </a:prstGeom>
          <a:solidFill>
            <a:schemeClr val="accent5">
              <a:lumMod val="60000"/>
              <a:lumOff val="40000"/>
              <a:alpha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srgbClr val="000000"/>
                </a:solidFill>
                <a:latin typeface="Lucida Bright" pitchFamily="18" charset="0"/>
              </a:rPr>
              <a:t>Any mode of Transportation</a:t>
            </a:r>
            <a:endParaRPr lang="en-US" sz="1400" dirty="0">
              <a:solidFill>
                <a:srgbClr val="000000"/>
              </a:solidFill>
              <a:latin typeface="Lucida Bright" pitchFamily="18" charset="0"/>
            </a:endParaRPr>
          </a:p>
        </p:txBody>
      </p:sp>
      <p:sp>
        <p:nvSpPr>
          <p:cNvPr id="9" name="Rounded Rectangle 8"/>
          <p:cNvSpPr/>
          <p:nvPr/>
        </p:nvSpPr>
        <p:spPr>
          <a:xfrm>
            <a:off x="1053151" y="4353636"/>
            <a:ext cx="457200" cy="1567975"/>
          </a:xfrm>
          <a:prstGeom prst="roundRect">
            <a:avLst/>
          </a:prstGeom>
          <a:solidFill>
            <a:schemeClr val="accent5">
              <a:lumMod val="60000"/>
              <a:lumOff val="40000"/>
              <a:alpha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srgbClr val="000000"/>
                </a:solidFill>
                <a:latin typeface="Lucida Bright" pitchFamily="18" charset="0"/>
              </a:rPr>
              <a:t>Ocean Transportation</a:t>
            </a:r>
            <a:endParaRPr lang="en-US" sz="1400" dirty="0">
              <a:solidFill>
                <a:srgbClr val="000000"/>
              </a:solidFill>
              <a:latin typeface="Lucida Bright" pitchFamily="18" charset="0"/>
            </a:endParaRPr>
          </a:p>
        </p:txBody>
      </p:sp>
    </p:spTree>
    <p:extLst>
      <p:ext uri="{BB962C8B-B14F-4D97-AF65-F5344CB8AC3E}">
        <p14:creationId xmlns:p14="http://schemas.microsoft.com/office/powerpoint/2010/main" val="158962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a:t>
            </a:r>
            <a:endParaRPr lang="en-US" dirty="0"/>
          </a:p>
        </p:txBody>
      </p:sp>
      <p:sp>
        <p:nvSpPr>
          <p:cNvPr id="3" name="Content Placeholder 2"/>
          <p:cNvSpPr>
            <a:spLocks noGrp="1"/>
          </p:cNvSpPr>
          <p:nvPr>
            <p:ph idx="1"/>
          </p:nvPr>
        </p:nvSpPr>
        <p:spPr>
          <a:xfrm>
            <a:off x="498474" y="1981200"/>
            <a:ext cx="7840308" cy="4365009"/>
          </a:xfrm>
        </p:spPr>
        <p:txBody>
          <a:bodyPr>
            <a:normAutofit/>
          </a:bodyPr>
          <a:lstStyle/>
          <a:p>
            <a:pPr marL="0" indent="0">
              <a:buNone/>
            </a:pPr>
            <a:r>
              <a:rPr lang="en-US" sz="2000" dirty="0" smtClean="0"/>
              <a:t>Each Incoterms rule has:</a:t>
            </a:r>
          </a:p>
          <a:p>
            <a:r>
              <a:rPr lang="en-US" sz="2000" dirty="0"/>
              <a:t>A scope — The type of products for which it can be used</a:t>
            </a:r>
          </a:p>
          <a:p>
            <a:r>
              <a:rPr lang="en-US" sz="2000" dirty="0"/>
              <a:t>A modality — The mode of transport for which it can be used</a:t>
            </a:r>
          </a:p>
          <a:p>
            <a:r>
              <a:rPr lang="en-US" sz="2000" dirty="0"/>
              <a:t>A syntax — The way it has to be stated on invoices and paperwork</a:t>
            </a:r>
          </a:p>
          <a:p>
            <a:pPr marL="0" indent="0">
              <a:buNone/>
            </a:pPr>
            <a:r>
              <a:rPr lang="en-US" sz="2000" dirty="0" smtClean="0"/>
              <a:t>Each Incoterms rule defines:</a:t>
            </a:r>
          </a:p>
          <a:p>
            <a:r>
              <a:rPr lang="en-US" sz="2000" dirty="0"/>
              <a:t>The responsibilities of the exporter</a:t>
            </a:r>
          </a:p>
          <a:p>
            <a:r>
              <a:rPr lang="en-US" sz="2000" dirty="0"/>
              <a:t>The responsibilities of the importer</a:t>
            </a:r>
          </a:p>
          <a:p>
            <a:r>
              <a:rPr lang="en-US" sz="2000" dirty="0"/>
              <a:t>A specific transfer point at which the responsibilities for the goods shifts from the exporter to the importer</a:t>
            </a:r>
          </a:p>
          <a:p>
            <a:pPr marL="0" indent="0">
              <a:buNone/>
            </a:pPr>
            <a:endParaRPr lang="en-US" dirty="0"/>
          </a:p>
        </p:txBody>
      </p:sp>
    </p:spTree>
    <p:extLst>
      <p:ext uri="{BB962C8B-B14F-4D97-AF65-F5344CB8AC3E}">
        <p14:creationId xmlns:p14="http://schemas.microsoft.com/office/powerpoint/2010/main" val="172942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5.potx" id="{82589DE3-45F7-4DDC-894F-BC106449E747}" vid="{A83B99E5-CD1C-4C58-A68C-A097F29B639D}"/>
    </a:ext>
  </a:extLst>
</a:theme>
</file>

<file path=docProps/app.xml><?xml version="1.0" encoding="utf-8"?>
<Properties xmlns="http://schemas.openxmlformats.org/officeDocument/2006/extended-properties" xmlns:vt="http://schemas.openxmlformats.org/officeDocument/2006/docPropsVTypes">
  <Template/>
  <TotalTime>492</TotalTime>
  <Words>3633</Words>
  <Application>Microsoft Office PowerPoint</Application>
  <PresentationFormat>On-screen Show (4:3)</PresentationFormat>
  <Paragraphs>328</Paragraphs>
  <Slides>49</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49</vt:i4>
      </vt:variant>
    </vt:vector>
  </HeadingPairs>
  <TitlesOfParts>
    <vt:vector size="57" baseType="lpstr">
      <vt:lpstr>Arial</vt:lpstr>
      <vt:lpstr>Calibri</vt:lpstr>
      <vt:lpstr>Lucida Bright</vt:lpstr>
      <vt:lpstr>Office Theme</vt:lpstr>
      <vt:lpstr>Office Theme</vt:lpstr>
      <vt:lpstr>Office Theme</vt:lpstr>
      <vt:lpstr>Office Theme</vt:lpstr>
      <vt:lpstr>chapter6</vt:lpstr>
      <vt:lpstr>Chapter 6 International Terms of Trade</vt:lpstr>
      <vt:lpstr>International Terms of Trade— Incoterms® Rules</vt:lpstr>
      <vt:lpstr>International Terms of Trade</vt:lpstr>
      <vt:lpstr>International Commerce Terms Incoterms® Rules</vt:lpstr>
      <vt:lpstr>Incoterms® Rules 2010</vt:lpstr>
      <vt:lpstr>Choice of an Incoterms® Rule</vt:lpstr>
      <vt:lpstr>Incoterms® Rules</vt:lpstr>
      <vt:lpstr>Incoterms® Rules</vt:lpstr>
      <vt:lpstr>Incoterms® Rules</vt:lpstr>
      <vt:lpstr>Ex-Works (EXW)</vt:lpstr>
      <vt:lpstr>Ex-Works (EXW)</vt:lpstr>
      <vt:lpstr>PowerPoint Presentation</vt:lpstr>
      <vt:lpstr>Free Carrier (FCA)</vt:lpstr>
      <vt:lpstr>Free Carrier (FCA)</vt:lpstr>
      <vt:lpstr>Free Carrier (FCA)</vt:lpstr>
      <vt:lpstr>Carriage Paid To</vt:lpstr>
      <vt:lpstr>Carriage Paid To (CPT)</vt:lpstr>
      <vt:lpstr>Carriage Paid To (CPT)</vt:lpstr>
      <vt:lpstr>PowerPoint Presentation</vt:lpstr>
      <vt:lpstr>Carriage Paid To (CPT)</vt:lpstr>
      <vt:lpstr>Carriage and Insurance Paid To (CIP)</vt:lpstr>
      <vt:lpstr>Carriage and Insurance Paid To (CIP)</vt:lpstr>
      <vt:lpstr>Carriage and Insurance Paid To (CIP)</vt:lpstr>
      <vt:lpstr>Delivered at Terminal (DAT)</vt:lpstr>
      <vt:lpstr>Delivered At Terminal (DAT)</vt:lpstr>
      <vt:lpstr>Delivered At Terminal (DAT)</vt:lpstr>
      <vt:lpstr>PowerPoint Presentation</vt:lpstr>
      <vt:lpstr>Delivered At Place (DAP)</vt:lpstr>
      <vt:lpstr>Delivered At Place (DAP)</vt:lpstr>
      <vt:lpstr>Delivered At Place (DAP)</vt:lpstr>
      <vt:lpstr>Delivered Duty Paid (DDP)</vt:lpstr>
      <vt:lpstr>Delivered Duty Paid (DDP)</vt:lpstr>
      <vt:lpstr>Free Alongside Ship (FAS)</vt:lpstr>
      <vt:lpstr>Free Alongside Ship (FAS)</vt:lpstr>
      <vt:lpstr>PowerPoint Presentation</vt:lpstr>
      <vt:lpstr>Free On Board (FOB)</vt:lpstr>
      <vt:lpstr>Free On Board (FOB)</vt:lpstr>
      <vt:lpstr>Cost and Freight (CFR)</vt:lpstr>
      <vt:lpstr>Cost and Freight (CFR)</vt:lpstr>
      <vt:lpstr>PowerPoint Presentation</vt:lpstr>
      <vt:lpstr>Cost, Insurance and Freight (CIF)</vt:lpstr>
      <vt:lpstr>Cost, Insurance and Freight (CIF)</vt:lpstr>
      <vt:lpstr>Cost, Insurance and Freight (CIF)</vt:lpstr>
      <vt:lpstr>Incoterms® Rules in Domestic Trade</vt:lpstr>
      <vt:lpstr>Electronic Data Interchange (EDI)</vt:lpstr>
      <vt:lpstr>Common Errors in Incoterms® Rules Usage (I)</vt:lpstr>
      <vt:lpstr>Common Errors in Incoterms® Rules Usage (II)</vt:lpstr>
      <vt:lpstr>Common Errors in Incoterms® Rules Usage (III)</vt:lpstr>
      <vt:lpstr>Incoterms® Rules as a Strategic Advantage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International Trade</dc:title>
  <dc:creator>Pierre</dc:creator>
  <cp:lastModifiedBy>Pierre David</cp:lastModifiedBy>
  <cp:revision>33</cp:revision>
  <dcterms:created xsi:type="dcterms:W3CDTF">2013-08-07T11:53:39Z</dcterms:created>
  <dcterms:modified xsi:type="dcterms:W3CDTF">2017-06-11T20:11:52Z</dcterms:modified>
</cp:coreProperties>
</file>