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48" r:id="rId5"/>
  </p:sldMasterIdLst>
  <p:sldIdLst>
    <p:sldId id="260" r:id="rId6"/>
    <p:sldId id="257" r:id="rId7"/>
    <p:sldId id="261" r:id="rId8"/>
    <p:sldId id="262" r:id="rId9"/>
    <p:sldId id="263" r:id="rId10"/>
    <p:sldId id="264" r:id="rId11"/>
    <p:sldId id="265" r:id="rId12"/>
    <p:sldId id="266" r:id="rId13"/>
    <p:sldId id="267" r:id="rId14"/>
    <p:sldId id="268" r:id="rId15"/>
    <p:sldId id="279" r:id="rId16"/>
    <p:sldId id="280" r:id="rId17"/>
    <p:sldId id="281" r:id="rId18"/>
    <p:sldId id="282" r:id="rId19"/>
    <p:sldId id="283" r:id="rId20"/>
    <p:sldId id="284" r:id="rId21"/>
    <p:sldId id="269" r:id="rId22"/>
    <p:sldId id="270" r:id="rId23"/>
    <p:sldId id="271" r:id="rId24"/>
    <p:sldId id="272" r:id="rId25"/>
    <p:sldId id="273" r:id="rId26"/>
    <p:sldId id="274" r:id="rId27"/>
    <p:sldId id="275" r:id="rId28"/>
    <p:sldId id="276" r:id="rId29"/>
    <p:sldId id="277" r:id="rId30"/>
    <p:sldId id="27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6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737C8-FC52-49FF-AD0D-FA8840587F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D1F9841-020D-45DE-B8C0-362AC17A2D77}">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smtClean="0">
              <a:latin typeface="Lucida Bright" pitchFamily="18" charset="0"/>
            </a:rPr>
            <a:t>Choice of Law</a:t>
          </a:r>
          <a:endParaRPr lang="en-US" sz="1800" dirty="0">
            <a:latin typeface="Lucida Bright" pitchFamily="18" charset="0"/>
          </a:endParaRPr>
        </a:p>
      </dgm:t>
    </dgm:pt>
    <dgm:pt modelId="{A7165629-5766-45C7-9C01-ADDE86DDE5F6}" type="parTrans" cxnId="{E47B8122-AF2A-4A77-9070-5436E2142A1E}">
      <dgm:prSet/>
      <dgm:spPr/>
      <dgm:t>
        <a:bodyPr/>
        <a:lstStyle/>
        <a:p>
          <a:endParaRPr lang="en-US"/>
        </a:p>
      </dgm:t>
    </dgm:pt>
    <dgm:pt modelId="{6519B2D8-78BD-4329-8D96-87C693BEE14D}" type="sibTrans" cxnId="{E47B8122-AF2A-4A77-9070-5436E2142A1E}">
      <dgm:prSet/>
      <dgm:spPr/>
      <dgm:t>
        <a:bodyPr/>
        <a:lstStyle/>
        <a:p>
          <a:endParaRPr lang="en-US"/>
        </a:p>
      </dgm:t>
    </dgm:pt>
    <dgm:pt modelId="{B40B40B6-10AD-4972-A2CC-E1179BF5FC96}">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smtClean="0">
              <a:latin typeface="Lucida Bright" pitchFamily="18" charset="0"/>
            </a:rPr>
            <a:t>Choice of Venue</a:t>
          </a:r>
          <a:endParaRPr lang="en-US" sz="1800" dirty="0">
            <a:latin typeface="Lucida Bright" pitchFamily="18" charset="0"/>
          </a:endParaRPr>
        </a:p>
      </dgm:t>
    </dgm:pt>
    <dgm:pt modelId="{3E38175A-657A-4F3F-96A8-2FDDCFD12BC6}" type="parTrans" cxnId="{4D946E42-A524-4E4F-8493-827A77E20744}">
      <dgm:prSet/>
      <dgm:spPr/>
      <dgm:t>
        <a:bodyPr/>
        <a:lstStyle/>
        <a:p>
          <a:endParaRPr lang="en-US"/>
        </a:p>
      </dgm:t>
    </dgm:pt>
    <dgm:pt modelId="{C3C15E4A-5538-4D5C-8FA4-241AAE4E96D5}" type="sibTrans" cxnId="{4D946E42-A524-4E4F-8493-827A77E20744}">
      <dgm:prSet/>
      <dgm:spPr/>
      <dgm:t>
        <a:bodyPr/>
        <a:lstStyle/>
        <a:p>
          <a:endParaRPr lang="en-US"/>
        </a:p>
      </dgm:t>
    </dgm:pt>
    <dgm:pt modelId="{DE42DC0E-589A-4073-B1B9-969993082B24}">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i="1" dirty="0" smtClean="0">
              <a:latin typeface="Lucida Bright" pitchFamily="18" charset="0"/>
            </a:rPr>
            <a:t>Force Majeure</a:t>
          </a:r>
          <a:endParaRPr lang="en-US" sz="1800" i="1" dirty="0">
            <a:latin typeface="Lucida Bright" pitchFamily="18" charset="0"/>
          </a:endParaRPr>
        </a:p>
      </dgm:t>
    </dgm:pt>
    <dgm:pt modelId="{5344928F-E4DA-4F05-B1C7-CD80F288A029}" type="parTrans" cxnId="{026A6EA1-0228-475D-8DC7-29A77A4E54D0}">
      <dgm:prSet/>
      <dgm:spPr/>
      <dgm:t>
        <a:bodyPr/>
        <a:lstStyle/>
        <a:p>
          <a:endParaRPr lang="en-US"/>
        </a:p>
      </dgm:t>
    </dgm:pt>
    <dgm:pt modelId="{06833824-F3C2-4FBF-9A16-88F067CFD23D}" type="sibTrans" cxnId="{026A6EA1-0228-475D-8DC7-29A77A4E54D0}">
      <dgm:prSet/>
      <dgm:spPr/>
      <dgm:t>
        <a:bodyPr/>
        <a:lstStyle/>
        <a:p>
          <a:endParaRPr lang="en-US"/>
        </a:p>
      </dgm:t>
    </dgm:pt>
    <dgm:pt modelId="{21228D9B-816B-492B-BA20-6F78D87D58E4}">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smtClean="0">
              <a:latin typeface="Lucida Bright" pitchFamily="18" charset="0"/>
            </a:rPr>
            <a:t>Contract Language</a:t>
          </a:r>
          <a:endParaRPr lang="en-US" sz="1800" dirty="0">
            <a:latin typeface="Lucida Bright" pitchFamily="18" charset="0"/>
          </a:endParaRPr>
        </a:p>
      </dgm:t>
    </dgm:pt>
    <dgm:pt modelId="{1785E5B9-8FD4-4C13-93E8-39D82CC18FA4}" type="parTrans" cxnId="{A828357C-CC6E-4F18-A735-3C5627E80A92}">
      <dgm:prSet/>
      <dgm:spPr/>
      <dgm:t>
        <a:bodyPr/>
        <a:lstStyle/>
        <a:p>
          <a:endParaRPr lang="en-US"/>
        </a:p>
      </dgm:t>
    </dgm:pt>
    <dgm:pt modelId="{6688A869-4726-4D86-9CD9-35BFA8C01FEA}" type="sibTrans" cxnId="{A828357C-CC6E-4F18-A735-3C5627E80A92}">
      <dgm:prSet/>
      <dgm:spPr/>
      <dgm:t>
        <a:bodyPr/>
        <a:lstStyle/>
        <a:p>
          <a:endParaRPr lang="en-US"/>
        </a:p>
      </dgm:t>
    </dgm:pt>
    <dgm:pt modelId="{24650F81-C6DF-45A3-A3C5-56E563FCE57F}">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smtClean="0">
              <a:latin typeface="Lucida Bright" pitchFamily="18" charset="0"/>
            </a:rPr>
            <a:t>Scope of Appointment</a:t>
          </a:r>
          <a:endParaRPr lang="en-US" sz="1800" dirty="0">
            <a:latin typeface="Lucida Bright" pitchFamily="18" charset="0"/>
          </a:endParaRPr>
        </a:p>
      </dgm:t>
    </dgm:pt>
    <dgm:pt modelId="{8960EE10-9D03-4AA8-B5BA-160C5C766B17}" type="parTrans" cxnId="{EAF3CC07-703E-421C-92EE-495AEDF18504}">
      <dgm:prSet/>
      <dgm:spPr/>
      <dgm:t>
        <a:bodyPr/>
        <a:lstStyle/>
        <a:p>
          <a:endParaRPr lang="en-US"/>
        </a:p>
      </dgm:t>
    </dgm:pt>
    <dgm:pt modelId="{DDC19DE6-6B74-4FEA-BEEE-C584E13169C8}" type="sibTrans" cxnId="{EAF3CC07-703E-421C-92EE-495AEDF18504}">
      <dgm:prSet/>
      <dgm:spPr/>
      <dgm:t>
        <a:bodyPr/>
        <a:lstStyle/>
        <a:p>
          <a:endParaRPr lang="en-US"/>
        </a:p>
      </dgm:t>
    </dgm:pt>
    <dgm:pt modelId="{9C0D5426-55CC-4115-B829-5997E239F9EE}">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smtClean="0">
              <a:latin typeface="Lucida Bright" pitchFamily="18" charset="0"/>
            </a:rPr>
            <a:t>Good Faith</a:t>
          </a:r>
          <a:endParaRPr lang="en-US" sz="1800" dirty="0">
            <a:latin typeface="Lucida Bright" pitchFamily="18" charset="0"/>
          </a:endParaRPr>
        </a:p>
      </dgm:t>
    </dgm:pt>
    <dgm:pt modelId="{4B8249BB-9BF0-45BE-A7D4-CEE43B549270}" type="parTrans" cxnId="{3DB2D0EF-C925-4F87-9426-6769B3C15296}">
      <dgm:prSet/>
      <dgm:spPr/>
      <dgm:t>
        <a:bodyPr/>
        <a:lstStyle/>
        <a:p>
          <a:endParaRPr lang="en-US"/>
        </a:p>
      </dgm:t>
    </dgm:pt>
    <dgm:pt modelId="{F5896C87-D327-41B8-90BA-FF2A7B5589E8}" type="sibTrans" cxnId="{3DB2D0EF-C925-4F87-9426-6769B3C15296}">
      <dgm:prSet/>
      <dgm:spPr/>
      <dgm:t>
        <a:bodyPr/>
        <a:lstStyle/>
        <a:p>
          <a:endParaRPr lang="en-US"/>
        </a:p>
      </dgm:t>
    </dgm:pt>
    <dgm:pt modelId="{C6F92F29-5699-48C8-9D28-3B224BE40ABC}">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smtClean="0">
              <a:latin typeface="Lucida Bright" pitchFamily="18" charset="0"/>
            </a:rPr>
            <a:t>Territory</a:t>
          </a:r>
          <a:endParaRPr lang="en-US" sz="1800" dirty="0">
            <a:latin typeface="Lucida Bright" pitchFamily="18" charset="0"/>
          </a:endParaRPr>
        </a:p>
      </dgm:t>
    </dgm:pt>
    <dgm:pt modelId="{F134E7F1-40CF-44CA-A767-4F5D1313DE44}" type="parTrans" cxnId="{15B029F6-A864-4AE6-90DB-F48A22B2CC58}">
      <dgm:prSet/>
      <dgm:spPr/>
      <dgm:t>
        <a:bodyPr/>
        <a:lstStyle/>
        <a:p>
          <a:endParaRPr lang="en-US"/>
        </a:p>
      </dgm:t>
    </dgm:pt>
    <dgm:pt modelId="{A820AEB0-6DF3-496A-878D-91E7658B092D}" type="sibTrans" cxnId="{15B029F6-A864-4AE6-90DB-F48A22B2CC58}">
      <dgm:prSet/>
      <dgm:spPr/>
      <dgm:t>
        <a:bodyPr/>
        <a:lstStyle/>
        <a:p>
          <a:endParaRPr lang="en-US"/>
        </a:p>
      </dgm:t>
    </dgm:pt>
    <dgm:pt modelId="{3D29C3D0-B720-42C3-B9B0-26DA2D940381}">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smtClean="0">
              <a:latin typeface="Lucida Bright" pitchFamily="18" charset="0"/>
            </a:rPr>
            <a:t>Corporate Accounts</a:t>
          </a:r>
          <a:endParaRPr lang="en-US" sz="1800" dirty="0">
            <a:latin typeface="Lucida Bright" pitchFamily="18" charset="0"/>
          </a:endParaRPr>
        </a:p>
      </dgm:t>
    </dgm:pt>
    <dgm:pt modelId="{9787B15C-DF9C-4906-A22A-DE2AB0B0CC67}" type="parTrans" cxnId="{3A7A5129-171E-4680-93AA-DFBE6EF6CA05}">
      <dgm:prSet/>
      <dgm:spPr/>
      <dgm:t>
        <a:bodyPr/>
        <a:lstStyle/>
        <a:p>
          <a:endParaRPr lang="en-US"/>
        </a:p>
      </dgm:t>
    </dgm:pt>
    <dgm:pt modelId="{5FF0A5ED-76FF-44C7-941D-739DD5BF9060}" type="sibTrans" cxnId="{3A7A5129-171E-4680-93AA-DFBE6EF6CA05}">
      <dgm:prSet/>
      <dgm:spPr/>
      <dgm:t>
        <a:bodyPr/>
        <a:lstStyle/>
        <a:p>
          <a:endParaRPr lang="en-US"/>
        </a:p>
      </dgm:t>
    </dgm:pt>
    <dgm:pt modelId="{FE41C8AB-A871-47B5-9C5C-43A2CBD782E8}">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smtClean="0">
              <a:latin typeface="Lucida Bright" pitchFamily="18" charset="0"/>
            </a:rPr>
            <a:t>Term of Appointment</a:t>
          </a:r>
          <a:endParaRPr lang="en-US" sz="1800" dirty="0">
            <a:latin typeface="Lucida Bright" pitchFamily="18" charset="0"/>
          </a:endParaRPr>
        </a:p>
      </dgm:t>
    </dgm:pt>
    <dgm:pt modelId="{63448CD6-8A4A-4422-9B76-5111D390166E}" type="parTrans" cxnId="{486BD946-435D-47CC-8B79-67B7A40294C0}">
      <dgm:prSet/>
      <dgm:spPr/>
      <dgm:t>
        <a:bodyPr/>
        <a:lstStyle/>
        <a:p>
          <a:endParaRPr lang="en-US"/>
        </a:p>
      </dgm:t>
    </dgm:pt>
    <dgm:pt modelId="{E73A589F-C6E6-4DED-8BF8-ECCA200E339A}" type="sibTrans" cxnId="{486BD946-435D-47CC-8B79-67B7A40294C0}">
      <dgm:prSet/>
      <dgm:spPr/>
      <dgm:t>
        <a:bodyPr/>
        <a:lstStyle/>
        <a:p>
          <a:endParaRPr lang="en-US"/>
        </a:p>
      </dgm:t>
    </dgm:pt>
    <dgm:pt modelId="{52ED6942-88FF-444D-B715-EBC6341C4BB2}">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smtClean="0">
              <a:latin typeface="Lucida Bright" pitchFamily="18" charset="0"/>
            </a:rPr>
            <a:t>Arbitration Clause</a:t>
          </a:r>
          <a:endParaRPr lang="en-US" sz="1800" dirty="0">
            <a:latin typeface="Lucida Bright" pitchFamily="18" charset="0"/>
          </a:endParaRPr>
        </a:p>
      </dgm:t>
    </dgm:pt>
    <dgm:pt modelId="{239C32B7-3E3D-49EA-973B-87CD3E50B191}" type="parTrans" cxnId="{1FCBD72A-5F6C-447B-88AA-9218DC296360}">
      <dgm:prSet/>
      <dgm:spPr/>
      <dgm:t>
        <a:bodyPr/>
        <a:lstStyle/>
        <a:p>
          <a:endParaRPr lang="en-US"/>
        </a:p>
      </dgm:t>
    </dgm:pt>
    <dgm:pt modelId="{8D5BAF5D-9119-4AD3-BD5F-06CD1B0B9721}" type="sibTrans" cxnId="{1FCBD72A-5F6C-447B-88AA-9218DC296360}">
      <dgm:prSet/>
      <dgm:spPr/>
      <dgm:t>
        <a:bodyPr/>
        <a:lstStyle/>
        <a:p>
          <a:endParaRPr lang="en-US"/>
        </a:p>
      </dgm:t>
    </dgm:pt>
    <dgm:pt modelId="{532AEF34-EDD9-4D25-83A0-5DA2E9015102}">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smtClean="0">
              <a:latin typeface="Lucida Bright" pitchFamily="18" charset="0"/>
            </a:rPr>
            <a:t>Mediation Clause</a:t>
          </a:r>
          <a:endParaRPr lang="en-US" sz="1800" dirty="0">
            <a:latin typeface="Lucida Bright" pitchFamily="18" charset="0"/>
          </a:endParaRPr>
        </a:p>
      </dgm:t>
    </dgm:pt>
    <dgm:pt modelId="{F2DE380B-4E6D-404D-9561-490ABE932A58}" type="parTrans" cxnId="{24F91171-9008-4493-99ED-4E1279F5DEC6}">
      <dgm:prSet/>
      <dgm:spPr/>
      <dgm:t>
        <a:bodyPr/>
        <a:lstStyle/>
        <a:p>
          <a:endParaRPr lang="en-US"/>
        </a:p>
      </dgm:t>
    </dgm:pt>
    <dgm:pt modelId="{D7F8D2F0-C3BD-40FE-8A61-C6BD9A84366B}" type="sibTrans" cxnId="{24F91171-9008-4493-99ED-4E1279F5DEC6}">
      <dgm:prSet/>
      <dgm:spPr/>
      <dgm:t>
        <a:bodyPr/>
        <a:lstStyle/>
        <a:p>
          <a:endParaRPr lang="en-US"/>
        </a:p>
      </dgm:t>
    </dgm:pt>
    <dgm:pt modelId="{D49E3F5E-951A-4B62-AEC1-676553D513ED}">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smtClean="0">
              <a:latin typeface="Lucida Bright" pitchFamily="18" charset="0"/>
            </a:rPr>
            <a:t>Profitability or Commission</a:t>
          </a:r>
          <a:endParaRPr lang="en-US" sz="1800" dirty="0">
            <a:latin typeface="Lucida Bright" pitchFamily="18" charset="0"/>
          </a:endParaRPr>
        </a:p>
      </dgm:t>
    </dgm:pt>
    <dgm:pt modelId="{CF91BE28-C127-4A8A-98E8-DD1915E7726B}" type="parTrans" cxnId="{95DE0048-9B59-46C6-9CC6-6C707B38997E}">
      <dgm:prSet/>
      <dgm:spPr/>
      <dgm:t>
        <a:bodyPr/>
        <a:lstStyle/>
        <a:p>
          <a:endParaRPr lang="en-US"/>
        </a:p>
      </dgm:t>
    </dgm:pt>
    <dgm:pt modelId="{32C16C0D-0928-4833-9CC5-947D58A75822}" type="sibTrans" cxnId="{95DE0048-9B59-46C6-9CC6-6C707B38997E}">
      <dgm:prSet/>
      <dgm:spPr/>
      <dgm:t>
        <a:bodyPr/>
        <a:lstStyle/>
        <a:p>
          <a:endParaRPr lang="en-US"/>
        </a:p>
      </dgm:t>
    </dgm:pt>
    <dgm:pt modelId="{ECE0D5D7-7C30-48FF-88F5-C3F20A066D62}">
      <dgm:prSet phldrT="[Text]" custT="1">
        <dgm:style>
          <a:lnRef idx="2">
            <a:schemeClr val="dk1"/>
          </a:lnRef>
          <a:fillRef idx="1">
            <a:schemeClr val="lt1"/>
          </a:fillRef>
          <a:effectRef idx="0">
            <a:schemeClr val="dk1"/>
          </a:effectRef>
          <a:fontRef idx="minor">
            <a:schemeClr val="dk1"/>
          </a:fontRef>
        </dgm:style>
      </dgm:prSet>
      <dgm:spPr/>
      <dgm:t>
        <a:bodyPr/>
        <a:lstStyle/>
        <a:p>
          <a:r>
            <a:rPr lang="en-US" sz="1800" dirty="0" smtClean="0">
              <a:latin typeface="Lucida Bright" pitchFamily="18" charset="0"/>
            </a:rPr>
            <a:t>A number of other clauses</a:t>
          </a:r>
          <a:endParaRPr lang="en-US" sz="1800" dirty="0">
            <a:latin typeface="Lucida Bright" pitchFamily="18" charset="0"/>
          </a:endParaRPr>
        </a:p>
      </dgm:t>
    </dgm:pt>
    <dgm:pt modelId="{061BAA9E-69E7-4DEC-9781-D6356D623646}" type="parTrans" cxnId="{91FEFC1B-0DB4-48DD-9BD5-C3DC4441C231}">
      <dgm:prSet/>
      <dgm:spPr/>
      <dgm:t>
        <a:bodyPr/>
        <a:lstStyle/>
        <a:p>
          <a:endParaRPr lang="en-US"/>
        </a:p>
      </dgm:t>
    </dgm:pt>
    <dgm:pt modelId="{26969827-D005-423E-970F-0DEF6DD2D2E9}" type="sibTrans" cxnId="{91FEFC1B-0DB4-48DD-9BD5-C3DC4441C231}">
      <dgm:prSet/>
      <dgm:spPr/>
      <dgm:t>
        <a:bodyPr/>
        <a:lstStyle/>
        <a:p>
          <a:endParaRPr lang="en-US"/>
        </a:p>
      </dgm:t>
    </dgm:pt>
    <dgm:pt modelId="{20D9A720-D758-43DC-AC13-D66CDC25F0C5}" type="pres">
      <dgm:prSet presAssocID="{788737C8-FC52-49FF-AD0D-FA8840587F60}" presName="diagram" presStyleCnt="0">
        <dgm:presLayoutVars>
          <dgm:dir/>
          <dgm:resizeHandles val="exact"/>
        </dgm:presLayoutVars>
      </dgm:prSet>
      <dgm:spPr/>
      <dgm:t>
        <a:bodyPr/>
        <a:lstStyle/>
        <a:p>
          <a:endParaRPr lang="en-US"/>
        </a:p>
      </dgm:t>
    </dgm:pt>
    <dgm:pt modelId="{DF702781-18E5-4A4D-918F-F008B614F03B}" type="pres">
      <dgm:prSet presAssocID="{AD1F9841-020D-45DE-B8C0-362AC17A2D77}" presName="node" presStyleLbl="node1" presStyleIdx="0" presStyleCnt="13">
        <dgm:presLayoutVars>
          <dgm:bulletEnabled val="1"/>
        </dgm:presLayoutVars>
      </dgm:prSet>
      <dgm:spPr/>
      <dgm:t>
        <a:bodyPr/>
        <a:lstStyle/>
        <a:p>
          <a:endParaRPr lang="en-US"/>
        </a:p>
      </dgm:t>
    </dgm:pt>
    <dgm:pt modelId="{F9F0AD1E-6CB5-417C-AC28-FBD266D6E16B}" type="pres">
      <dgm:prSet presAssocID="{6519B2D8-78BD-4329-8D96-87C693BEE14D}" presName="sibTrans" presStyleCnt="0"/>
      <dgm:spPr/>
    </dgm:pt>
    <dgm:pt modelId="{099E3E02-325C-4E06-AEF4-B60A83B7C4D5}" type="pres">
      <dgm:prSet presAssocID="{B40B40B6-10AD-4972-A2CC-E1179BF5FC96}" presName="node" presStyleLbl="node1" presStyleIdx="1" presStyleCnt="13">
        <dgm:presLayoutVars>
          <dgm:bulletEnabled val="1"/>
        </dgm:presLayoutVars>
      </dgm:prSet>
      <dgm:spPr/>
      <dgm:t>
        <a:bodyPr/>
        <a:lstStyle/>
        <a:p>
          <a:endParaRPr lang="en-US"/>
        </a:p>
      </dgm:t>
    </dgm:pt>
    <dgm:pt modelId="{5CB80DE5-0A71-48FB-ACD7-69C14F62AA3F}" type="pres">
      <dgm:prSet presAssocID="{C3C15E4A-5538-4D5C-8FA4-241AAE4E96D5}" presName="sibTrans" presStyleCnt="0"/>
      <dgm:spPr/>
    </dgm:pt>
    <dgm:pt modelId="{48E6DFB1-3699-4AA2-9682-83E4C546B8DC}" type="pres">
      <dgm:prSet presAssocID="{DE42DC0E-589A-4073-B1B9-969993082B24}" presName="node" presStyleLbl="node1" presStyleIdx="2" presStyleCnt="13">
        <dgm:presLayoutVars>
          <dgm:bulletEnabled val="1"/>
        </dgm:presLayoutVars>
      </dgm:prSet>
      <dgm:spPr/>
      <dgm:t>
        <a:bodyPr/>
        <a:lstStyle/>
        <a:p>
          <a:endParaRPr lang="en-US"/>
        </a:p>
      </dgm:t>
    </dgm:pt>
    <dgm:pt modelId="{97E446B7-9807-4E7B-A577-2B85C125BC44}" type="pres">
      <dgm:prSet presAssocID="{06833824-F3C2-4FBF-9A16-88F067CFD23D}" presName="sibTrans" presStyleCnt="0"/>
      <dgm:spPr/>
    </dgm:pt>
    <dgm:pt modelId="{5DD49864-29D5-4DD6-8BB7-592CF5EA69F2}" type="pres">
      <dgm:prSet presAssocID="{21228D9B-816B-492B-BA20-6F78D87D58E4}" presName="node" presStyleLbl="node1" presStyleIdx="3" presStyleCnt="13">
        <dgm:presLayoutVars>
          <dgm:bulletEnabled val="1"/>
        </dgm:presLayoutVars>
      </dgm:prSet>
      <dgm:spPr/>
      <dgm:t>
        <a:bodyPr/>
        <a:lstStyle/>
        <a:p>
          <a:endParaRPr lang="en-US"/>
        </a:p>
      </dgm:t>
    </dgm:pt>
    <dgm:pt modelId="{C6B7EF27-A8D1-4F71-ACB5-B24FBA358736}" type="pres">
      <dgm:prSet presAssocID="{6688A869-4726-4D86-9CD9-35BFA8C01FEA}" presName="sibTrans" presStyleCnt="0"/>
      <dgm:spPr/>
    </dgm:pt>
    <dgm:pt modelId="{F222490B-AEA7-405C-894A-28446E1B8B37}" type="pres">
      <dgm:prSet presAssocID="{9C0D5426-55CC-4115-B829-5997E239F9EE}" presName="node" presStyleLbl="node1" presStyleIdx="4" presStyleCnt="13">
        <dgm:presLayoutVars>
          <dgm:bulletEnabled val="1"/>
        </dgm:presLayoutVars>
      </dgm:prSet>
      <dgm:spPr/>
      <dgm:t>
        <a:bodyPr/>
        <a:lstStyle/>
        <a:p>
          <a:endParaRPr lang="en-US"/>
        </a:p>
      </dgm:t>
    </dgm:pt>
    <dgm:pt modelId="{C656EA0D-84E3-4D87-AFC7-A116579A3F8F}" type="pres">
      <dgm:prSet presAssocID="{F5896C87-D327-41B8-90BA-FF2A7B5589E8}" presName="sibTrans" presStyleCnt="0"/>
      <dgm:spPr/>
    </dgm:pt>
    <dgm:pt modelId="{960248B9-A08F-4488-AEB8-8E97131E4F19}" type="pres">
      <dgm:prSet presAssocID="{24650F81-C6DF-45A3-A3C5-56E563FCE57F}" presName="node" presStyleLbl="node1" presStyleIdx="5" presStyleCnt="13">
        <dgm:presLayoutVars>
          <dgm:bulletEnabled val="1"/>
        </dgm:presLayoutVars>
      </dgm:prSet>
      <dgm:spPr/>
      <dgm:t>
        <a:bodyPr/>
        <a:lstStyle/>
        <a:p>
          <a:endParaRPr lang="en-US"/>
        </a:p>
      </dgm:t>
    </dgm:pt>
    <dgm:pt modelId="{E9ABB847-37EE-4CA5-9E02-0B505C379DA9}" type="pres">
      <dgm:prSet presAssocID="{DDC19DE6-6B74-4FEA-BEEE-C584E13169C8}" presName="sibTrans" presStyleCnt="0"/>
      <dgm:spPr/>
    </dgm:pt>
    <dgm:pt modelId="{E49DC61A-AEFF-4A55-A971-8ACF4F0923A8}" type="pres">
      <dgm:prSet presAssocID="{C6F92F29-5699-48C8-9D28-3B224BE40ABC}" presName="node" presStyleLbl="node1" presStyleIdx="6" presStyleCnt="13">
        <dgm:presLayoutVars>
          <dgm:bulletEnabled val="1"/>
        </dgm:presLayoutVars>
      </dgm:prSet>
      <dgm:spPr/>
      <dgm:t>
        <a:bodyPr/>
        <a:lstStyle/>
        <a:p>
          <a:endParaRPr lang="en-US"/>
        </a:p>
      </dgm:t>
    </dgm:pt>
    <dgm:pt modelId="{AA23FDC9-4AF8-4C70-A894-9ABAEFE8DBD1}" type="pres">
      <dgm:prSet presAssocID="{A820AEB0-6DF3-496A-878D-91E7658B092D}" presName="sibTrans" presStyleCnt="0"/>
      <dgm:spPr/>
    </dgm:pt>
    <dgm:pt modelId="{FFE4E18C-543E-4C5F-B9AE-C7E7B9F7E299}" type="pres">
      <dgm:prSet presAssocID="{3D29C3D0-B720-42C3-B9B0-26DA2D940381}" presName="node" presStyleLbl="node1" presStyleIdx="7" presStyleCnt="13">
        <dgm:presLayoutVars>
          <dgm:bulletEnabled val="1"/>
        </dgm:presLayoutVars>
      </dgm:prSet>
      <dgm:spPr/>
      <dgm:t>
        <a:bodyPr/>
        <a:lstStyle/>
        <a:p>
          <a:endParaRPr lang="en-US"/>
        </a:p>
      </dgm:t>
    </dgm:pt>
    <dgm:pt modelId="{F5DA9E1A-A08D-494C-8B28-292D6AF4B080}" type="pres">
      <dgm:prSet presAssocID="{5FF0A5ED-76FF-44C7-941D-739DD5BF9060}" presName="sibTrans" presStyleCnt="0"/>
      <dgm:spPr/>
    </dgm:pt>
    <dgm:pt modelId="{A60CBDAC-6FD4-42DB-993B-E89961480202}" type="pres">
      <dgm:prSet presAssocID="{FE41C8AB-A871-47B5-9C5C-43A2CBD782E8}" presName="node" presStyleLbl="node1" presStyleIdx="8" presStyleCnt="13">
        <dgm:presLayoutVars>
          <dgm:bulletEnabled val="1"/>
        </dgm:presLayoutVars>
      </dgm:prSet>
      <dgm:spPr/>
      <dgm:t>
        <a:bodyPr/>
        <a:lstStyle/>
        <a:p>
          <a:endParaRPr lang="en-US"/>
        </a:p>
      </dgm:t>
    </dgm:pt>
    <dgm:pt modelId="{78645DF0-B9BD-44B8-82B1-5C15730EE704}" type="pres">
      <dgm:prSet presAssocID="{E73A589F-C6E6-4DED-8BF8-ECCA200E339A}" presName="sibTrans" presStyleCnt="0"/>
      <dgm:spPr/>
    </dgm:pt>
    <dgm:pt modelId="{E02BD451-39A2-4DC7-A72D-38BB47F4F4C5}" type="pres">
      <dgm:prSet presAssocID="{52ED6942-88FF-444D-B715-EBC6341C4BB2}" presName="node" presStyleLbl="node1" presStyleIdx="9" presStyleCnt="13">
        <dgm:presLayoutVars>
          <dgm:bulletEnabled val="1"/>
        </dgm:presLayoutVars>
      </dgm:prSet>
      <dgm:spPr/>
      <dgm:t>
        <a:bodyPr/>
        <a:lstStyle/>
        <a:p>
          <a:endParaRPr lang="en-US"/>
        </a:p>
      </dgm:t>
    </dgm:pt>
    <dgm:pt modelId="{2C8AD456-FD44-407C-8B7B-3C27FC521440}" type="pres">
      <dgm:prSet presAssocID="{8D5BAF5D-9119-4AD3-BD5F-06CD1B0B9721}" presName="sibTrans" presStyleCnt="0"/>
      <dgm:spPr/>
    </dgm:pt>
    <dgm:pt modelId="{A2D1E68B-A292-41DF-9B2A-45CCA1A7DAE4}" type="pres">
      <dgm:prSet presAssocID="{532AEF34-EDD9-4D25-83A0-5DA2E9015102}" presName="node" presStyleLbl="node1" presStyleIdx="10" presStyleCnt="13">
        <dgm:presLayoutVars>
          <dgm:bulletEnabled val="1"/>
        </dgm:presLayoutVars>
      </dgm:prSet>
      <dgm:spPr/>
      <dgm:t>
        <a:bodyPr/>
        <a:lstStyle/>
        <a:p>
          <a:endParaRPr lang="en-US"/>
        </a:p>
      </dgm:t>
    </dgm:pt>
    <dgm:pt modelId="{F1231C43-BA1D-4A44-98E6-E018F6D7856D}" type="pres">
      <dgm:prSet presAssocID="{D7F8D2F0-C3BD-40FE-8A61-C6BD9A84366B}" presName="sibTrans" presStyleCnt="0"/>
      <dgm:spPr/>
    </dgm:pt>
    <dgm:pt modelId="{8E8F42CC-BFA9-4F29-ABC0-58444097218C}" type="pres">
      <dgm:prSet presAssocID="{D49E3F5E-951A-4B62-AEC1-676553D513ED}" presName="node" presStyleLbl="node1" presStyleIdx="11" presStyleCnt="13">
        <dgm:presLayoutVars>
          <dgm:bulletEnabled val="1"/>
        </dgm:presLayoutVars>
      </dgm:prSet>
      <dgm:spPr/>
      <dgm:t>
        <a:bodyPr/>
        <a:lstStyle/>
        <a:p>
          <a:endParaRPr lang="en-US"/>
        </a:p>
      </dgm:t>
    </dgm:pt>
    <dgm:pt modelId="{90AB1D92-F81A-41C7-8E0E-B11BF0E0D9CF}" type="pres">
      <dgm:prSet presAssocID="{32C16C0D-0928-4833-9CC5-947D58A75822}" presName="sibTrans" presStyleCnt="0"/>
      <dgm:spPr/>
    </dgm:pt>
    <dgm:pt modelId="{0080743B-1AD6-40DD-B578-876964851D92}" type="pres">
      <dgm:prSet presAssocID="{ECE0D5D7-7C30-48FF-88F5-C3F20A066D62}" presName="node" presStyleLbl="node1" presStyleIdx="12" presStyleCnt="13" custScaleX="430252" custScaleY="50214">
        <dgm:presLayoutVars>
          <dgm:bulletEnabled val="1"/>
        </dgm:presLayoutVars>
      </dgm:prSet>
      <dgm:spPr/>
      <dgm:t>
        <a:bodyPr/>
        <a:lstStyle/>
        <a:p>
          <a:endParaRPr lang="en-US"/>
        </a:p>
      </dgm:t>
    </dgm:pt>
  </dgm:ptLst>
  <dgm:cxnLst>
    <dgm:cxn modelId="{E83CA8C9-BC94-4966-9D8A-CB6F5418445B}" type="presOf" srcId="{9C0D5426-55CC-4115-B829-5997E239F9EE}" destId="{F222490B-AEA7-405C-894A-28446E1B8B37}" srcOrd="0" destOrd="0" presId="urn:microsoft.com/office/officeart/2005/8/layout/default"/>
    <dgm:cxn modelId="{EAF3CC07-703E-421C-92EE-495AEDF18504}" srcId="{788737C8-FC52-49FF-AD0D-FA8840587F60}" destId="{24650F81-C6DF-45A3-A3C5-56E563FCE57F}" srcOrd="5" destOrd="0" parTransId="{8960EE10-9D03-4AA8-B5BA-160C5C766B17}" sibTransId="{DDC19DE6-6B74-4FEA-BEEE-C584E13169C8}"/>
    <dgm:cxn modelId="{E47B8122-AF2A-4A77-9070-5436E2142A1E}" srcId="{788737C8-FC52-49FF-AD0D-FA8840587F60}" destId="{AD1F9841-020D-45DE-B8C0-362AC17A2D77}" srcOrd="0" destOrd="0" parTransId="{A7165629-5766-45C7-9C01-ADDE86DDE5F6}" sibTransId="{6519B2D8-78BD-4329-8D96-87C693BEE14D}"/>
    <dgm:cxn modelId="{7301C3F7-99A8-4CAF-8636-CCD3FA73A144}" type="presOf" srcId="{24650F81-C6DF-45A3-A3C5-56E563FCE57F}" destId="{960248B9-A08F-4488-AEB8-8E97131E4F19}" srcOrd="0" destOrd="0" presId="urn:microsoft.com/office/officeart/2005/8/layout/default"/>
    <dgm:cxn modelId="{3A7A5129-171E-4680-93AA-DFBE6EF6CA05}" srcId="{788737C8-FC52-49FF-AD0D-FA8840587F60}" destId="{3D29C3D0-B720-42C3-B9B0-26DA2D940381}" srcOrd="7" destOrd="0" parTransId="{9787B15C-DF9C-4906-A22A-DE2AB0B0CC67}" sibTransId="{5FF0A5ED-76FF-44C7-941D-739DD5BF9060}"/>
    <dgm:cxn modelId="{DE588DCA-9CA3-4C5E-A431-50402520D345}" type="presOf" srcId="{788737C8-FC52-49FF-AD0D-FA8840587F60}" destId="{20D9A720-D758-43DC-AC13-D66CDC25F0C5}" srcOrd="0" destOrd="0" presId="urn:microsoft.com/office/officeart/2005/8/layout/default"/>
    <dgm:cxn modelId="{486BD946-435D-47CC-8B79-67B7A40294C0}" srcId="{788737C8-FC52-49FF-AD0D-FA8840587F60}" destId="{FE41C8AB-A871-47B5-9C5C-43A2CBD782E8}" srcOrd="8" destOrd="0" parTransId="{63448CD6-8A4A-4422-9B76-5111D390166E}" sibTransId="{E73A589F-C6E6-4DED-8BF8-ECCA200E339A}"/>
    <dgm:cxn modelId="{B529460D-AAB2-4B50-A25D-2A960F351F3B}" type="presOf" srcId="{3D29C3D0-B720-42C3-B9B0-26DA2D940381}" destId="{FFE4E18C-543E-4C5F-B9AE-C7E7B9F7E299}" srcOrd="0" destOrd="0" presId="urn:microsoft.com/office/officeart/2005/8/layout/default"/>
    <dgm:cxn modelId="{493AB66F-E2A9-4193-B62F-FB304114B205}" type="presOf" srcId="{52ED6942-88FF-444D-B715-EBC6341C4BB2}" destId="{E02BD451-39A2-4DC7-A72D-38BB47F4F4C5}" srcOrd="0" destOrd="0" presId="urn:microsoft.com/office/officeart/2005/8/layout/default"/>
    <dgm:cxn modelId="{A828357C-CC6E-4F18-A735-3C5627E80A92}" srcId="{788737C8-FC52-49FF-AD0D-FA8840587F60}" destId="{21228D9B-816B-492B-BA20-6F78D87D58E4}" srcOrd="3" destOrd="0" parTransId="{1785E5B9-8FD4-4C13-93E8-39D82CC18FA4}" sibTransId="{6688A869-4726-4D86-9CD9-35BFA8C01FEA}"/>
    <dgm:cxn modelId="{1FCBD72A-5F6C-447B-88AA-9218DC296360}" srcId="{788737C8-FC52-49FF-AD0D-FA8840587F60}" destId="{52ED6942-88FF-444D-B715-EBC6341C4BB2}" srcOrd="9" destOrd="0" parTransId="{239C32B7-3E3D-49EA-973B-87CD3E50B191}" sibTransId="{8D5BAF5D-9119-4AD3-BD5F-06CD1B0B9721}"/>
    <dgm:cxn modelId="{EE4279E6-92A2-4A62-88FD-15A308D42258}" type="presOf" srcId="{532AEF34-EDD9-4D25-83A0-5DA2E9015102}" destId="{A2D1E68B-A292-41DF-9B2A-45CCA1A7DAE4}" srcOrd="0" destOrd="0" presId="urn:microsoft.com/office/officeart/2005/8/layout/default"/>
    <dgm:cxn modelId="{F9408823-3267-4E22-B3A5-BCD3BF65E8F1}" type="presOf" srcId="{AD1F9841-020D-45DE-B8C0-362AC17A2D77}" destId="{DF702781-18E5-4A4D-918F-F008B614F03B}" srcOrd="0" destOrd="0" presId="urn:microsoft.com/office/officeart/2005/8/layout/default"/>
    <dgm:cxn modelId="{15B029F6-A864-4AE6-90DB-F48A22B2CC58}" srcId="{788737C8-FC52-49FF-AD0D-FA8840587F60}" destId="{C6F92F29-5699-48C8-9D28-3B224BE40ABC}" srcOrd="6" destOrd="0" parTransId="{F134E7F1-40CF-44CA-A767-4F5D1313DE44}" sibTransId="{A820AEB0-6DF3-496A-878D-91E7658B092D}"/>
    <dgm:cxn modelId="{026A6EA1-0228-475D-8DC7-29A77A4E54D0}" srcId="{788737C8-FC52-49FF-AD0D-FA8840587F60}" destId="{DE42DC0E-589A-4073-B1B9-969993082B24}" srcOrd="2" destOrd="0" parTransId="{5344928F-E4DA-4F05-B1C7-CD80F288A029}" sibTransId="{06833824-F3C2-4FBF-9A16-88F067CFD23D}"/>
    <dgm:cxn modelId="{B4E44952-0496-401F-80B5-963876EB4E28}" type="presOf" srcId="{D49E3F5E-951A-4B62-AEC1-676553D513ED}" destId="{8E8F42CC-BFA9-4F29-ABC0-58444097218C}" srcOrd="0" destOrd="0" presId="urn:microsoft.com/office/officeart/2005/8/layout/default"/>
    <dgm:cxn modelId="{3DB2D0EF-C925-4F87-9426-6769B3C15296}" srcId="{788737C8-FC52-49FF-AD0D-FA8840587F60}" destId="{9C0D5426-55CC-4115-B829-5997E239F9EE}" srcOrd="4" destOrd="0" parTransId="{4B8249BB-9BF0-45BE-A7D4-CEE43B549270}" sibTransId="{F5896C87-D327-41B8-90BA-FF2A7B5589E8}"/>
    <dgm:cxn modelId="{E0B020C3-0614-487C-9044-416DE49B2870}" type="presOf" srcId="{21228D9B-816B-492B-BA20-6F78D87D58E4}" destId="{5DD49864-29D5-4DD6-8BB7-592CF5EA69F2}" srcOrd="0" destOrd="0" presId="urn:microsoft.com/office/officeart/2005/8/layout/default"/>
    <dgm:cxn modelId="{34FB2CBE-527A-4C0E-9F97-A449C76E4BA8}" type="presOf" srcId="{C6F92F29-5699-48C8-9D28-3B224BE40ABC}" destId="{E49DC61A-AEFF-4A55-A971-8ACF4F0923A8}" srcOrd="0" destOrd="0" presId="urn:microsoft.com/office/officeart/2005/8/layout/default"/>
    <dgm:cxn modelId="{C036E864-85DA-4EDF-9A66-369628D1BF13}" type="presOf" srcId="{FE41C8AB-A871-47B5-9C5C-43A2CBD782E8}" destId="{A60CBDAC-6FD4-42DB-993B-E89961480202}" srcOrd="0" destOrd="0" presId="urn:microsoft.com/office/officeart/2005/8/layout/default"/>
    <dgm:cxn modelId="{41A09C3C-FE3E-49A5-A644-DECFF97617CD}" type="presOf" srcId="{DE42DC0E-589A-4073-B1B9-969993082B24}" destId="{48E6DFB1-3699-4AA2-9682-83E4C546B8DC}" srcOrd="0" destOrd="0" presId="urn:microsoft.com/office/officeart/2005/8/layout/default"/>
    <dgm:cxn modelId="{38CD8BCF-CBBD-497E-94BE-352AE97C2252}" type="presOf" srcId="{B40B40B6-10AD-4972-A2CC-E1179BF5FC96}" destId="{099E3E02-325C-4E06-AEF4-B60A83B7C4D5}" srcOrd="0" destOrd="0" presId="urn:microsoft.com/office/officeart/2005/8/layout/default"/>
    <dgm:cxn modelId="{5AC3D3A1-250C-4784-9275-F966CA2A695F}" type="presOf" srcId="{ECE0D5D7-7C30-48FF-88F5-C3F20A066D62}" destId="{0080743B-1AD6-40DD-B578-876964851D92}" srcOrd="0" destOrd="0" presId="urn:microsoft.com/office/officeart/2005/8/layout/default"/>
    <dgm:cxn modelId="{91FEFC1B-0DB4-48DD-9BD5-C3DC4441C231}" srcId="{788737C8-FC52-49FF-AD0D-FA8840587F60}" destId="{ECE0D5D7-7C30-48FF-88F5-C3F20A066D62}" srcOrd="12" destOrd="0" parTransId="{061BAA9E-69E7-4DEC-9781-D6356D623646}" sibTransId="{26969827-D005-423E-970F-0DEF6DD2D2E9}"/>
    <dgm:cxn modelId="{4D946E42-A524-4E4F-8493-827A77E20744}" srcId="{788737C8-FC52-49FF-AD0D-FA8840587F60}" destId="{B40B40B6-10AD-4972-A2CC-E1179BF5FC96}" srcOrd="1" destOrd="0" parTransId="{3E38175A-657A-4F3F-96A8-2FDDCFD12BC6}" sibTransId="{C3C15E4A-5538-4D5C-8FA4-241AAE4E96D5}"/>
    <dgm:cxn modelId="{95DE0048-9B59-46C6-9CC6-6C707B38997E}" srcId="{788737C8-FC52-49FF-AD0D-FA8840587F60}" destId="{D49E3F5E-951A-4B62-AEC1-676553D513ED}" srcOrd="11" destOrd="0" parTransId="{CF91BE28-C127-4A8A-98E8-DD1915E7726B}" sibTransId="{32C16C0D-0928-4833-9CC5-947D58A75822}"/>
    <dgm:cxn modelId="{24F91171-9008-4493-99ED-4E1279F5DEC6}" srcId="{788737C8-FC52-49FF-AD0D-FA8840587F60}" destId="{532AEF34-EDD9-4D25-83A0-5DA2E9015102}" srcOrd="10" destOrd="0" parTransId="{F2DE380B-4E6D-404D-9561-490ABE932A58}" sibTransId="{D7F8D2F0-C3BD-40FE-8A61-C6BD9A84366B}"/>
    <dgm:cxn modelId="{29A9508E-F383-4373-B885-6E60F1AA0E62}" type="presParOf" srcId="{20D9A720-D758-43DC-AC13-D66CDC25F0C5}" destId="{DF702781-18E5-4A4D-918F-F008B614F03B}" srcOrd="0" destOrd="0" presId="urn:microsoft.com/office/officeart/2005/8/layout/default"/>
    <dgm:cxn modelId="{24ABB2AC-42BF-4AC5-A059-3C1A4F460B41}" type="presParOf" srcId="{20D9A720-D758-43DC-AC13-D66CDC25F0C5}" destId="{F9F0AD1E-6CB5-417C-AC28-FBD266D6E16B}" srcOrd="1" destOrd="0" presId="urn:microsoft.com/office/officeart/2005/8/layout/default"/>
    <dgm:cxn modelId="{27CD8641-A956-47BB-BF10-18A5FBC71250}" type="presParOf" srcId="{20D9A720-D758-43DC-AC13-D66CDC25F0C5}" destId="{099E3E02-325C-4E06-AEF4-B60A83B7C4D5}" srcOrd="2" destOrd="0" presId="urn:microsoft.com/office/officeart/2005/8/layout/default"/>
    <dgm:cxn modelId="{14933C64-FE8E-4925-9483-A4A7D6EED388}" type="presParOf" srcId="{20D9A720-D758-43DC-AC13-D66CDC25F0C5}" destId="{5CB80DE5-0A71-48FB-ACD7-69C14F62AA3F}" srcOrd="3" destOrd="0" presId="urn:microsoft.com/office/officeart/2005/8/layout/default"/>
    <dgm:cxn modelId="{E932081E-727B-4332-8BF8-EB09ACCBEBF6}" type="presParOf" srcId="{20D9A720-D758-43DC-AC13-D66CDC25F0C5}" destId="{48E6DFB1-3699-4AA2-9682-83E4C546B8DC}" srcOrd="4" destOrd="0" presId="urn:microsoft.com/office/officeart/2005/8/layout/default"/>
    <dgm:cxn modelId="{2233C834-FCD3-4008-8593-43B7619C2C8C}" type="presParOf" srcId="{20D9A720-D758-43DC-AC13-D66CDC25F0C5}" destId="{97E446B7-9807-4E7B-A577-2B85C125BC44}" srcOrd="5" destOrd="0" presId="urn:microsoft.com/office/officeart/2005/8/layout/default"/>
    <dgm:cxn modelId="{BC96C64C-F447-4203-BBE9-49B40A1BAB89}" type="presParOf" srcId="{20D9A720-D758-43DC-AC13-D66CDC25F0C5}" destId="{5DD49864-29D5-4DD6-8BB7-592CF5EA69F2}" srcOrd="6" destOrd="0" presId="urn:microsoft.com/office/officeart/2005/8/layout/default"/>
    <dgm:cxn modelId="{FFAD9818-E9EC-42D8-AEF3-249DF0A356F0}" type="presParOf" srcId="{20D9A720-D758-43DC-AC13-D66CDC25F0C5}" destId="{C6B7EF27-A8D1-4F71-ACB5-B24FBA358736}" srcOrd="7" destOrd="0" presId="urn:microsoft.com/office/officeart/2005/8/layout/default"/>
    <dgm:cxn modelId="{0FBAF31B-C2C0-4522-8106-D551A8E88FD4}" type="presParOf" srcId="{20D9A720-D758-43DC-AC13-D66CDC25F0C5}" destId="{F222490B-AEA7-405C-894A-28446E1B8B37}" srcOrd="8" destOrd="0" presId="urn:microsoft.com/office/officeart/2005/8/layout/default"/>
    <dgm:cxn modelId="{D4C759DD-1C40-4375-9563-1423A1D46F22}" type="presParOf" srcId="{20D9A720-D758-43DC-AC13-D66CDC25F0C5}" destId="{C656EA0D-84E3-4D87-AFC7-A116579A3F8F}" srcOrd="9" destOrd="0" presId="urn:microsoft.com/office/officeart/2005/8/layout/default"/>
    <dgm:cxn modelId="{F1C7059B-6763-459E-B43E-A9258AFEFE6C}" type="presParOf" srcId="{20D9A720-D758-43DC-AC13-D66CDC25F0C5}" destId="{960248B9-A08F-4488-AEB8-8E97131E4F19}" srcOrd="10" destOrd="0" presId="urn:microsoft.com/office/officeart/2005/8/layout/default"/>
    <dgm:cxn modelId="{5A7F4F03-72D3-4761-8FB8-AA6CE4FA1F53}" type="presParOf" srcId="{20D9A720-D758-43DC-AC13-D66CDC25F0C5}" destId="{E9ABB847-37EE-4CA5-9E02-0B505C379DA9}" srcOrd="11" destOrd="0" presId="urn:microsoft.com/office/officeart/2005/8/layout/default"/>
    <dgm:cxn modelId="{998A49B1-8D79-44DE-979B-A0E8EF99704F}" type="presParOf" srcId="{20D9A720-D758-43DC-AC13-D66CDC25F0C5}" destId="{E49DC61A-AEFF-4A55-A971-8ACF4F0923A8}" srcOrd="12" destOrd="0" presId="urn:microsoft.com/office/officeart/2005/8/layout/default"/>
    <dgm:cxn modelId="{D39E02B9-104C-4BE2-9064-8B4C18C9BFCB}" type="presParOf" srcId="{20D9A720-D758-43DC-AC13-D66CDC25F0C5}" destId="{AA23FDC9-4AF8-4C70-A894-9ABAEFE8DBD1}" srcOrd="13" destOrd="0" presId="urn:microsoft.com/office/officeart/2005/8/layout/default"/>
    <dgm:cxn modelId="{E6F63716-BC77-49BF-8EFA-77D8B6FC6F34}" type="presParOf" srcId="{20D9A720-D758-43DC-AC13-D66CDC25F0C5}" destId="{FFE4E18C-543E-4C5F-B9AE-C7E7B9F7E299}" srcOrd="14" destOrd="0" presId="urn:microsoft.com/office/officeart/2005/8/layout/default"/>
    <dgm:cxn modelId="{DEBDD058-29F3-4A75-B8F9-6663B20F2155}" type="presParOf" srcId="{20D9A720-D758-43DC-AC13-D66CDC25F0C5}" destId="{F5DA9E1A-A08D-494C-8B28-292D6AF4B080}" srcOrd="15" destOrd="0" presId="urn:microsoft.com/office/officeart/2005/8/layout/default"/>
    <dgm:cxn modelId="{BECB5426-7137-483E-9E40-048EAE889ABF}" type="presParOf" srcId="{20D9A720-D758-43DC-AC13-D66CDC25F0C5}" destId="{A60CBDAC-6FD4-42DB-993B-E89961480202}" srcOrd="16" destOrd="0" presId="urn:microsoft.com/office/officeart/2005/8/layout/default"/>
    <dgm:cxn modelId="{86E8CB01-EA8B-4961-9AEF-9BA7D032A134}" type="presParOf" srcId="{20D9A720-D758-43DC-AC13-D66CDC25F0C5}" destId="{78645DF0-B9BD-44B8-82B1-5C15730EE704}" srcOrd="17" destOrd="0" presId="urn:microsoft.com/office/officeart/2005/8/layout/default"/>
    <dgm:cxn modelId="{874162BF-176C-44D1-8B6C-19E971DAD5F2}" type="presParOf" srcId="{20D9A720-D758-43DC-AC13-D66CDC25F0C5}" destId="{E02BD451-39A2-4DC7-A72D-38BB47F4F4C5}" srcOrd="18" destOrd="0" presId="urn:microsoft.com/office/officeart/2005/8/layout/default"/>
    <dgm:cxn modelId="{AD1D056F-609B-4044-B9BC-B374B770810B}" type="presParOf" srcId="{20D9A720-D758-43DC-AC13-D66CDC25F0C5}" destId="{2C8AD456-FD44-407C-8B7B-3C27FC521440}" srcOrd="19" destOrd="0" presId="urn:microsoft.com/office/officeart/2005/8/layout/default"/>
    <dgm:cxn modelId="{C61565B3-8E46-4C98-B204-3BD71C423905}" type="presParOf" srcId="{20D9A720-D758-43DC-AC13-D66CDC25F0C5}" destId="{A2D1E68B-A292-41DF-9B2A-45CCA1A7DAE4}" srcOrd="20" destOrd="0" presId="urn:microsoft.com/office/officeart/2005/8/layout/default"/>
    <dgm:cxn modelId="{9E33908E-2DEB-4F50-BF26-EF9CB01E0B52}" type="presParOf" srcId="{20D9A720-D758-43DC-AC13-D66CDC25F0C5}" destId="{F1231C43-BA1D-4A44-98E6-E018F6D7856D}" srcOrd="21" destOrd="0" presId="urn:microsoft.com/office/officeart/2005/8/layout/default"/>
    <dgm:cxn modelId="{58A64200-D40A-4CC8-AF2E-FDC6E1966941}" type="presParOf" srcId="{20D9A720-D758-43DC-AC13-D66CDC25F0C5}" destId="{8E8F42CC-BFA9-4F29-ABC0-58444097218C}" srcOrd="22" destOrd="0" presId="urn:microsoft.com/office/officeart/2005/8/layout/default"/>
    <dgm:cxn modelId="{49F1075B-8D81-4CC5-88A5-CC06C94E4C40}" type="presParOf" srcId="{20D9A720-D758-43DC-AC13-D66CDC25F0C5}" destId="{90AB1D92-F81A-41C7-8E0E-B11BF0E0D9CF}" srcOrd="23" destOrd="0" presId="urn:microsoft.com/office/officeart/2005/8/layout/default"/>
    <dgm:cxn modelId="{783590A0-D36C-424E-A571-F75EB8AD9657}" type="presParOf" srcId="{20D9A720-D758-43DC-AC13-D66CDC25F0C5}" destId="{0080743B-1AD6-40DD-B578-876964851D92}" srcOrd="24" destOrd="0" presId="urn:microsoft.com/office/officeart/2005/8/layout/default"/>
  </dgm:cxnLst>
  <dgm:bg>
    <a:solidFill>
      <a:schemeClr val="tx1">
        <a:alpha val="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02781-18E5-4A4D-918F-F008B614F03B}">
      <dsp:nvSpPr>
        <dsp:cNvPr id="0" name=""/>
        <dsp:cNvSpPr/>
      </dsp:nvSpPr>
      <dsp:spPr>
        <a:xfrm>
          <a:off x="2059" y="152328"/>
          <a:ext cx="1633599" cy="98015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Bright" pitchFamily="18" charset="0"/>
            </a:rPr>
            <a:t>Choice of Law</a:t>
          </a:r>
          <a:endParaRPr lang="en-US" sz="1800" kern="1200" dirty="0">
            <a:latin typeface="Lucida Bright" pitchFamily="18" charset="0"/>
          </a:endParaRPr>
        </a:p>
      </dsp:txBody>
      <dsp:txXfrm>
        <a:off x="2059" y="152328"/>
        <a:ext cx="1633599" cy="980159"/>
      </dsp:txXfrm>
    </dsp:sp>
    <dsp:sp modelId="{099E3E02-325C-4E06-AEF4-B60A83B7C4D5}">
      <dsp:nvSpPr>
        <dsp:cNvPr id="0" name=""/>
        <dsp:cNvSpPr/>
      </dsp:nvSpPr>
      <dsp:spPr>
        <a:xfrm>
          <a:off x="1799018" y="152328"/>
          <a:ext cx="1633599" cy="98015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Bright" pitchFamily="18" charset="0"/>
            </a:rPr>
            <a:t>Choice of Venue</a:t>
          </a:r>
          <a:endParaRPr lang="en-US" sz="1800" kern="1200" dirty="0">
            <a:latin typeface="Lucida Bright" pitchFamily="18" charset="0"/>
          </a:endParaRPr>
        </a:p>
      </dsp:txBody>
      <dsp:txXfrm>
        <a:off x="1799018" y="152328"/>
        <a:ext cx="1633599" cy="980159"/>
      </dsp:txXfrm>
    </dsp:sp>
    <dsp:sp modelId="{48E6DFB1-3699-4AA2-9682-83E4C546B8DC}">
      <dsp:nvSpPr>
        <dsp:cNvPr id="0" name=""/>
        <dsp:cNvSpPr/>
      </dsp:nvSpPr>
      <dsp:spPr>
        <a:xfrm>
          <a:off x="3595978" y="152328"/>
          <a:ext cx="1633599" cy="98015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i="1" kern="1200" dirty="0" smtClean="0">
              <a:latin typeface="Lucida Bright" pitchFamily="18" charset="0"/>
            </a:rPr>
            <a:t>Force Majeure</a:t>
          </a:r>
          <a:endParaRPr lang="en-US" sz="1800" i="1" kern="1200" dirty="0">
            <a:latin typeface="Lucida Bright" pitchFamily="18" charset="0"/>
          </a:endParaRPr>
        </a:p>
      </dsp:txBody>
      <dsp:txXfrm>
        <a:off x="3595978" y="152328"/>
        <a:ext cx="1633599" cy="980159"/>
      </dsp:txXfrm>
    </dsp:sp>
    <dsp:sp modelId="{5DD49864-29D5-4DD6-8BB7-592CF5EA69F2}">
      <dsp:nvSpPr>
        <dsp:cNvPr id="0" name=""/>
        <dsp:cNvSpPr/>
      </dsp:nvSpPr>
      <dsp:spPr>
        <a:xfrm>
          <a:off x="5392938" y="152328"/>
          <a:ext cx="1633599" cy="98015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Bright" pitchFamily="18" charset="0"/>
            </a:rPr>
            <a:t>Contract Language</a:t>
          </a:r>
          <a:endParaRPr lang="en-US" sz="1800" kern="1200" dirty="0">
            <a:latin typeface="Lucida Bright" pitchFamily="18" charset="0"/>
          </a:endParaRPr>
        </a:p>
      </dsp:txBody>
      <dsp:txXfrm>
        <a:off x="5392938" y="152328"/>
        <a:ext cx="1633599" cy="980159"/>
      </dsp:txXfrm>
    </dsp:sp>
    <dsp:sp modelId="{F222490B-AEA7-405C-894A-28446E1B8B37}">
      <dsp:nvSpPr>
        <dsp:cNvPr id="0" name=""/>
        <dsp:cNvSpPr/>
      </dsp:nvSpPr>
      <dsp:spPr>
        <a:xfrm>
          <a:off x="2059" y="1295848"/>
          <a:ext cx="1633599" cy="98015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Bright" pitchFamily="18" charset="0"/>
            </a:rPr>
            <a:t>Good Faith</a:t>
          </a:r>
          <a:endParaRPr lang="en-US" sz="1800" kern="1200" dirty="0">
            <a:latin typeface="Lucida Bright" pitchFamily="18" charset="0"/>
          </a:endParaRPr>
        </a:p>
      </dsp:txBody>
      <dsp:txXfrm>
        <a:off x="2059" y="1295848"/>
        <a:ext cx="1633599" cy="980159"/>
      </dsp:txXfrm>
    </dsp:sp>
    <dsp:sp modelId="{960248B9-A08F-4488-AEB8-8E97131E4F19}">
      <dsp:nvSpPr>
        <dsp:cNvPr id="0" name=""/>
        <dsp:cNvSpPr/>
      </dsp:nvSpPr>
      <dsp:spPr>
        <a:xfrm>
          <a:off x="1799018" y="1295848"/>
          <a:ext cx="1633599" cy="98015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Bright" pitchFamily="18" charset="0"/>
            </a:rPr>
            <a:t>Scope of Appointment</a:t>
          </a:r>
          <a:endParaRPr lang="en-US" sz="1800" kern="1200" dirty="0">
            <a:latin typeface="Lucida Bright" pitchFamily="18" charset="0"/>
          </a:endParaRPr>
        </a:p>
      </dsp:txBody>
      <dsp:txXfrm>
        <a:off x="1799018" y="1295848"/>
        <a:ext cx="1633599" cy="980159"/>
      </dsp:txXfrm>
    </dsp:sp>
    <dsp:sp modelId="{E49DC61A-AEFF-4A55-A971-8ACF4F0923A8}">
      <dsp:nvSpPr>
        <dsp:cNvPr id="0" name=""/>
        <dsp:cNvSpPr/>
      </dsp:nvSpPr>
      <dsp:spPr>
        <a:xfrm>
          <a:off x="3595978" y="1295848"/>
          <a:ext cx="1633599" cy="98015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Bright" pitchFamily="18" charset="0"/>
            </a:rPr>
            <a:t>Territory</a:t>
          </a:r>
          <a:endParaRPr lang="en-US" sz="1800" kern="1200" dirty="0">
            <a:latin typeface="Lucida Bright" pitchFamily="18" charset="0"/>
          </a:endParaRPr>
        </a:p>
      </dsp:txBody>
      <dsp:txXfrm>
        <a:off x="3595978" y="1295848"/>
        <a:ext cx="1633599" cy="980159"/>
      </dsp:txXfrm>
    </dsp:sp>
    <dsp:sp modelId="{FFE4E18C-543E-4C5F-B9AE-C7E7B9F7E299}">
      <dsp:nvSpPr>
        <dsp:cNvPr id="0" name=""/>
        <dsp:cNvSpPr/>
      </dsp:nvSpPr>
      <dsp:spPr>
        <a:xfrm>
          <a:off x="5392938" y="1295848"/>
          <a:ext cx="1633599" cy="98015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Bright" pitchFamily="18" charset="0"/>
            </a:rPr>
            <a:t>Corporate Accounts</a:t>
          </a:r>
          <a:endParaRPr lang="en-US" sz="1800" kern="1200" dirty="0">
            <a:latin typeface="Lucida Bright" pitchFamily="18" charset="0"/>
          </a:endParaRPr>
        </a:p>
      </dsp:txBody>
      <dsp:txXfrm>
        <a:off x="5392938" y="1295848"/>
        <a:ext cx="1633599" cy="980159"/>
      </dsp:txXfrm>
    </dsp:sp>
    <dsp:sp modelId="{A60CBDAC-6FD4-42DB-993B-E89961480202}">
      <dsp:nvSpPr>
        <dsp:cNvPr id="0" name=""/>
        <dsp:cNvSpPr/>
      </dsp:nvSpPr>
      <dsp:spPr>
        <a:xfrm>
          <a:off x="2059" y="2439368"/>
          <a:ext cx="1633599" cy="98015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Bright" pitchFamily="18" charset="0"/>
            </a:rPr>
            <a:t>Term of Appointment</a:t>
          </a:r>
          <a:endParaRPr lang="en-US" sz="1800" kern="1200" dirty="0">
            <a:latin typeface="Lucida Bright" pitchFamily="18" charset="0"/>
          </a:endParaRPr>
        </a:p>
      </dsp:txBody>
      <dsp:txXfrm>
        <a:off x="2059" y="2439368"/>
        <a:ext cx="1633599" cy="980159"/>
      </dsp:txXfrm>
    </dsp:sp>
    <dsp:sp modelId="{E02BD451-39A2-4DC7-A72D-38BB47F4F4C5}">
      <dsp:nvSpPr>
        <dsp:cNvPr id="0" name=""/>
        <dsp:cNvSpPr/>
      </dsp:nvSpPr>
      <dsp:spPr>
        <a:xfrm>
          <a:off x="1799018" y="2439368"/>
          <a:ext cx="1633599" cy="98015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Bright" pitchFamily="18" charset="0"/>
            </a:rPr>
            <a:t>Arbitration Clause</a:t>
          </a:r>
          <a:endParaRPr lang="en-US" sz="1800" kern="1200" dirty="0">
            <a:latin typeface="Lucida Bright" pitchFamily="18" charset="0"/>
          </a:endParaRPr>
        </a:p>
      </dsp:txBody>
      <dsp:txXfrm>
        <a:off x="1799018" y="2439368"/>
        <a:ext cx="1633599" cy="980159"/>
      </dsp:txXfrm>
    </dsp:sp>
    <dsp:sp modelId="{A2D1E68B-A292-41DF-9B2A-45CCA1A7DAE4}">
      <dsp:nvSpPr>
        <dsp:cNvPr id="0" name=""/>
        <dsp:cNvSpPr/>
      </dsp:nvSpPr>
      <dsp:spPr>
        <a:xfrm>
          <a:off x="3595978" y="2439368"/>
          <a:ext cx="1633599" cy="98015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Bright" pitchFamily="18" charset="0"/>
            </a:rPr>
            <a:t>Mediation Clause</a:t>
          </a:r>
          <a:endParaRPr lang="en-US" sz="1800" kern="1200" dirty="0">
            <a:latin typeface="Lucida Bright" pitchFamily="18" charset="0"/>
          </a:endParaRPr>
        </a:p>
      </dsp:txBody>
      <dsp:txXfrm>
        <a:off x="3595978" y="2439368"/>
        <a:ext cx="1633599" cy="980159"/>
      </dsp:txXfrm>
    </dsp:sp>
    <dsp:sp modelId="{8E8F42CC-BFA9-4F29-ABC0-58444097218C}">
      <dsp:nvSpPr>
        <dsp:cNvPr id="0" name=""/>
        <dsp:cNvSpPr/>
      </dsp:nvSpPr>
      <dsp:spPr>
        <a:xfrm>
          <a:off x="5392938" y="2439368"/>
          <a:ext cx="1633599" cy="98015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Bright" pitchFamily="18" charset="0"/>
            </a:rPr>
            <a:t>Profitability or Commission</a:t>
          </a:r>
          <a:endParaRPr lang="en-US" sz="1800" kern="1200" dirty="0">
            <a:latin typeface="Lucida Bright" pitchFamily="18" charset="0"/>
          </a:endParaRPr>
        </a:p>
      </dsp:txBody>
      <dsp:txXfrm>
        <a:off x="5392938" y="2439368"/>
        <a:ext cx="1633599" cy="980159"/>
      </dsp:txXfrm>
    </dsp:sp>
    <dsp:sp modelId="{0080743B-1AD6-40DD-B578-876964851D92}">
      <dsp:nvSpPr>
        <dsp:cNvPr id="0" name=""/>
        <dsp:cNvSpPr/>
      </dsp:nvSpPr>
      <dsp:spPr>
        <a:xfrm>
          <a:off x="0" y="3582887"/>
          <a:ext cx="7028595" cy="492177"/>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Bright" pitchFamily="18" charset="0"/>
            </a:rPr>
            <a:t>A number of other clauses</a:t>
          </a:r>
          <a:endParaRPr lang="en-US" sz="1800" kern="1200" dirty="0">
            <a:latin typeface="Lucida Bright" pitchFamily="18" charset="0"/>
          </a:endParaRPr>
        </a:p>
      </dsp:txBody>
      <dsp:txXfrm>
        <a:off x="0" y="3582887"/>
        <a:ext cx="7028595" cy="4921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289484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201901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3722693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036758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6926919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4873933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753526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2917438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5797340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5396845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785230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Slide Number Placeholder 6"/>
          <p:cNvSpPr>
            <a:spLocks noGrp="1"/>
          </p:cNvSpPr>
          <p:nvPr>
            <p:ph type="sldNum" sz="quarter" idx="12"/>
          </p:nvPr>
        </p:nvSpPr>
        <p:spPr>
          <a:xfrm>
            <a:off x="8305800" y="242234"/>
            <a:ext cx="554038" cy="365125"/>
          </a:xfrm>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410623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6/11/2017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2.jp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C2EA2B-82AD-5149-BAD8-D33CD7950502}" type="datetimeFigureOut">
              <a:rPr lang="en-US" smtClean="0"/>
              <a:pPr/>
              <a:t>6/11/2017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4AEE4-A8FF-4B44-99AC-156393C0D008}" type="slidenum">
              <a:rPr lang="en-US" smtClean="0"/>
              <a:pPr/>
              <a:t>‹#›</a:t>
            </a:fld>
            <a:endParaRPr lang="en-US"/>
          </a:p>
        </p:txBody>
      </p:sp>
    </p:spTree>
    <p:extLst>
      <p:ext uri="{BB962C8B-B14F-4D97-AF65-F5344CB8AC3E}">
        <p14:creationId xmlns:p14="http://schemas.microsoft.com/office/powerpoint/2010/main" val="39206008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777" r:id="rId13"/>
    <p:sldLayoutId id="2147483797" r:id="rId14"/>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FFFF"/>
                </a:solidFill>
              </a:rPr>
              <a:t>Chapter 5</a:t>
            </a:r>
            <a:br>
              <a:rPr lang="en-US" b="1" dirty="0" smtClean="0">
                <a:solidFill>
                  <a:srgbClr val="FFFFFF"/>
                </a:solidFill>
              </a:rPr>
            </a:br>
            <a:r>
              <a:rPr lang="en-US" dirty="0" smtClean="0">
                <a:solidFill>
                  <a:srgbClr val="FFFFFF"/>
                </a:solidFill>
              </a:rPr>
              <a:t>International Contracts</a:t>
            </a:r>
            <a:endParaRPr lang="en-US" b="1" dirty="0">
              <a:solidFill>
                <a:srgbClr val="FFFFFF"/>
              </a:solidFill>
            </a:endParaRPr>
          </a:p>
        </p:txBody>
      </p:sp>
    </p:spTree>
    <p:extLst>
      <p:ext uri="{BB962C8B-B14F-4D97-AF65-F5344CB8AC3E}">
        <p14:creationId xmlns:p14="http://schemas.microsoft.com/office/powerpoint/2010/main" val="418939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Government Restrictions</a:t>
            </a:r>
            <a:endParaRPr lang="en-US" dirty="0"/>
          </a:p>
        </p:txBody>
      </p:sp>
      <p:sp>
        <p:nvSpPr>
          <p:cNvPr id="3" name="Content Placeholder 2"/>
          <p:cNvSpPr>
            <a:spLocks noGrp="1"/>
          </p:cNvSpPr>
          <p:nvPr>
            <p:ph idx="1"/>
          </p:nvPr>
        </p:nvSpPr>
        <p:spPr/>
        <p:txBody>
          <a:bodyPr/>
          <a:lstStyle/>
          <a:p>
            <a:pPr marL="0" indent="0">
              <a:buNone/>
            </a:pPr>
            <a:r>
              <a:rPr lang="en-US" sz="2000" dirty="0"/>
              <a:t>Some governments </a:t>
            </a:r>
            <a:r>
              <a:rPr lang="en-US" sz="2000" dirty="0" smtClean="0"/>
              <a:t>make </a:t>
            </a:r>
            <a:r>
              <a:rPr lang="en-US" sz="2000" dirty="0"/>
              <a:t>special efforts to ensure agents or distributors working in their countries are protected from deals that are not fair or equitable, and generally place all distribution contracts under labor law</a:t>
            </a:r>
            <a:r>
              <a:rPr lang="en-US" sz="2000" dirty="0" smtClean="0"/>
              <a:t>. Others use contract law in all cases, but most treat agent under labor law, and distributors under contract law.</a:t>
            </a:r>
            <a:endParaRPr lang="en-US" sz="2000" dirty="0"/>
          </a:p>
          <a:p>
            <a:pPr marL="0" indent="0">
              <a:buNone/>
            </a:pPr>
            <a:r>
              <a:rPr lang="en-US" sz="2000" dirty="0" smtClean="0"/>
              <a:t>Some </a:t>
            </a:r>
            <a:r>
              <a:rPr lang="en-US" sz="2000" dirty="0"/>
              <a:t>countries may require the agent or distributor </a:t>
            </a:r>
            <a:r>
              <a:rPr lang="en-US" sz="2000" dirty="0" smtClean="0"/>
              <a:t>to be </a:t>
            </a:r>
            <a:r>
              <a:rPr lang="en-US" sz="2000" dirty="0"/>
              <a:t>a national of the home country and/or register with the government</a:t>
            </a:r>
            <a:r>
              <a:rPr lang="en-US" sz="2000" dirty="0" smtClean="0"/>
              <a:t>.</a:t>
            </a:r>
            <a:endParaRPr lang="en-US" sz="2000" dirty="0"/>
          </a:p>
          <a:p>
            <a:pPr marL="0" indent="0">
              <a:buNone/>
            </a:pPr>
            <a:r>
              <a:rPr lang="en-US" sz="2000" dirty="0"/>
              <a:t>Some countries also do not allow </a:t>
            </a:r>
            <a:r>
              <a:rPr lang="en-US" sz="2000" dirty="0" smtClean="0"/>
              <a:t>distributors, </a:t>
            </a:r>
            <a:r>
              <a:rPr lang="en-US" sz="2000" dirty="0"/>
              <a:t>or </a:t>
            </a:r>
            <a:r>
              <a:rPr lang="en-US" sz="2000" dirty="0" smtClean="0"/>
              <a:t>agents, </a:t>
            </a:r>
            <a:r>
              <a:rPr lang="en-US" sz="2000" dirty="0"/>
              <a:t>at all</a:t>
            </a:r>
            <a:r>
              <a:rPr lang="en-US" sz="2000" dirty="0" smtClean="0"/>
              <a:t>. The company must have a sales subsidiary. </a:t>
            </a:r>
            <a:endParaRPr lang="en-US" sz="2000" dirty="0"/>
          </a:p>
          <a:p>
            <a:endParaRPr lang="en-US" dirty="0"/>
          </a:p>
        </p:txBody>
      </p:sp>
    </p:spTree>
    <p:extLst>
      <p:ext uri="{BB962C8B-B14F-4D97-AF65-F5344CB8AC3E}">
        <p14:creationId xmlns:p14="http://schemas.microsoft.com/office/powerpoint/2010/main" val="245982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Termination of a Contract</a:t>
            </a:r>
            <a:endParaRPr lang="en-US" dirty="0"/>
          </a:p>
        </p:txBody>
      </p:sp>
      <p:sp>
        <p:nvSpPr>
          <p:cNvPr id="6" name="Content Placeholder 5"/>
          <p:cNvSpPr>
            <a:spLocks noGrp="1"/>
          </p:cNvSpPr>
          <p:nvPr>
            <p:ph idx="1"/>
          </p:nvPr>
        </p:nvSpPr>
        <p:spPr/>
        <p:txBody>
          <a:bodyPr/>
          <a:lstStyle/>
          <a:p>
            <a:pPr marL="0" indent="0">
              <a:buNone/>
            </a:pPr>
            <a:r>
              <a:rPr lang="en-US" sz="2000" dirty="0" smtClean="0"/>
              <a:t>A contract can be terminated under two scenarios:</a:t>
            </a:r>
          </a:p>
          <a:p>
            <a:r>
              <a:rPr lang="en-US" sz="2000" dirty="0" smtClean="0"/>
              <a:t>Just cause</a:t>
            </a:r>
          </a:p>
          <a:p>
            <a:pPr marL="228600" lvl="1" indent="0">
              <a:buNone/>
            </a:pPr>
            <a:r>
              <a:rPr lang="en-US" dirty="0"/>
              <a:t>One of the parties to the contract did not perform what it was expected to do under the terms of the contract.</a:t>
            </a:r>
          </a:p>
          <a:p>
            <a:r>
              <a:rPr lang="en-US" sz="2000" dirty="0" smtClean="0"/>
              <a:t>Convenience</a:t>
            </a:r>
          </a:p>
          <a:p>
            <a:pPr marL="228600" lvl="1" indent="0">
              <a:buNone/>
            </a:pPr>
            <a:r>
              <a:rPr lang="en-US" dirty="0" smtClean="0"/>
              <a:t>One of the parties to the contract wants to end the contract for reasons other than non-performance. Most often, it is the exporter/principal who wants to end the contract.</a:t>
            </a:r>
          </a:p>
        </p:txBody>
      </p:sp>
    </p:spTree>
    <p:extLst>
      <p:ext uri="{BB962C8B-B14F-4D97-AF65-F5344CB8AC3E}">
        <p14:creationId xmlns:p14="http://schemas.microsoft.com/office/powerpoint/2010/main" val="215953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for Just Cause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Termination for “just cause” is triggered when either of the parties is not honoring the terms of the contract. </a:t>
            </a:r>
            <a:endParaRPr lang="en-US" sz="2000" dirty="0" smtClean="0"/>
          </a:p>
          <a:p>
            <a:pPr marL="0" indent="0">
              <a:buNone/>
            </a:pPr>
            <a:r>
              <a:rPr lang="en-US" sz="2000" dirty="0" smtClean="0"/>
              <a:t>It </a:t>
            </a:r>
            <a:r>
              <a:rPr lang="en-US" sz="2000" dirty="0"/>
              <a:t>is generally quite easy to end a contract this way. </a:t>
            </a:r>
            <a:endParaRPr lang="en-US" sz="2000" dirty="0" smtClean="0"/>
          </a:p>
          <a:p>
            <a:pPr marL="0" indent="0">
              <a:buNone/>
            </a:pPr>
            <a:r>
              <a:rPr lang="en-US" sz="2000" dirty="0" smtClean="0"/>
              <a:t>However, if the contract had been renewed under similar circumstances in the past (inadequate performance), there is a possibility that a court will consider that the contract is evergreen, which means that there was an expectation it would never be cancelled.</a:t>
            </a:r>
          </a:p>
          <a:p>
            <a:pPr marL="0" indent="0">
              <a:buNone/>
            </a:pPr>
            <a:r>
              <a:rPr lang="en-US" sz="2000" dirty="0" smtClean="0"/>
              <a:t>It is therefore important for either party to notify the other than the contract is renewed despite the non-performance, and to include a warning that future non-performance will result </a:t>
            </a:r>
            <a:r>
              <a:rPr lang="en-US" sz="2000" dirty="0" smtClean="0"/>
              <a:t>in termination</a:t>
            </a:r>
            <a:r>
              <a:rPr lang="en-US" sz="2000" dirty="0" smtClean="0"/>
              <a:t>.</a:t>
            </a:r>
            <a:endParaRPr lang="en-US" sz="2000" dirty="0"/>
          </a:p>
          <a:p>
            <a:pPr marL="0" indent="0">
              <a:buNone/>
            </a:pPr>
            <a:endParaRPr lang="en-US" dirty="0"/>
          </a:p>
        </p:txBody>
      </p:sp>
    </p:spTree>
    <p:extLst>
      <p:ext uri="{BB962C8B-B14F-4D97-AF65-F5344CB8AC3E}">
        <p14:creationId xmlns:p14="http://schemas.microsoft.com/office/powerpoint/2010/main" val="208275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for Convenience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 contract is terminated for “convenience” when it is for any reason </a:t>
            </a:r>
            <a:r>
              <a:rPr lang="en-US" sz="2000" i="1" dirty="0"/>
              <a:t>other</a:t>
            </a:r>
            <a:r>
              <a:rPr lang="en-US" sz="2000" dirty="0"/>
              <a:t> than just cause. It can be initiated by any of the parties (but it is normally the </a:t>
            </a:r>
            <a:r>
              <a:rPr lang="en-US" sz="2000" dirty="0" smtClean="0"/>
              <a:t>exporter that seeks to terminate the agreement in such a way). </a:t>
            </a:r>
          </a:p>
          <a:p>
            <a:pPr marL="0" indent="0">
              <a:buNone/>
            </a:pPr>
            <a:r>
              <a:rPr lang="en-US" sz="2000" dirty="0" smtClean="0"/>
              <a:t>This </a:t>
            </a:r>
            <a:r>
              <a:rPr lang="en-US" sz="2000" dirty="0"/>
              <a:t>is typically a painful way to end a contract, as the opposite party feels slighted.</a:t>
            </a:r>
          </a:p>
          <a:p>
            <a:pPr marL="0" indent="0">
              <a:buNone/>
            </a:pPr>
            <a:r>
              <a:rPr lang="en-US" sz="2000" dirty="0" smtClean="0"/>
              <a:t>In most instances, the opposite party should be given some form of compensation by the party seeking the termination, despite the terms of the contract that may call for no compensation. Otherwise, it is possible that courts will side with the slighted party, and impose significant compensation under the terms prescribed by labor law. </a:t>
            </a:r>
            <a:endParaRPr lang="en-US" sz="2000" dirty="0"/>
          </a:p>
        </p:txBody>
      </p:sp>
    </p:spTree>
    <p:extLst>
      <p:ext uri="{BB962C8B-B14F-4D97-AF65-F5344CB8AC3E}">
        <p14:creationId xmlns:p14="http://schemas.microsoft.com/office/powerpoint/2010/main" val="138363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Arbitration (I)</a:t>
            </a:r>
            <a:endParaRPr lang="en-US" dirty="0"/>
          </a:p>
        </p:txBody>
      </p:sp>
      <p:sp>
        <p:nvSpPr>
          <p:cNvPr id="3" name="Content Placeholder 2"/>
          <p:cNvSpPr>
            <a:spLocks noGrp="1"/>
          </p:cNvSpPr>
          <p:nvPr>
            <p:ph idx="1"/>
          </p:nvPr>
        </p:nvSpPr>
        <p:spPr>
          <a:xfrm>
            <a:off x="498474" y="1981200"/>
            <a:ext cx="7335341" cy="4144963"/>
          </a:xfrm>
        </p:spPr>
        <p:txBody>
          <a:bodyPr>
            <a:normAutofit/>
          </a:bodyPr>
          <a:lstStyle/>
          <a:p>
            <a:pPr marL="0" indent="0">
              <a:buNone/>
            </a:pPr>
            <a:r>
              <a:rPr lang="en-US" sz="2000" dirty="0" smtClean="0"/>
              <a:t>Arbitration is a </a:t>
            </a:r>
            <a:r>
              <a:rPr lang="en-US" sz="2000" dirty="0"/>
              <a:t>form of dispute resolution in which a panel of arbitrators is asked to reach a </a:t>
            </a:r>
            <a:r>
              <a:rPr lang="en-US" sz="2000" dirty="0" smtClean="0"/>
              <a:t>decision on the facts of the dispute. The decision of the arbitration panel is binding on the parties to the contract.</a:t>
            </a:r>
          </a:p>
          <a:p>
            <a:pPr marL="0" indent="0">
              <a:buNone/>
            </a:pPr>
            <a:r>
              <a:rPr lang="en-US" sz="2000" dirty="0" smtClean="0"/>
              <a:t>Many arbitration panels are made up of three arbitrators: one selected by each of the party, and one selected by another party, such as the International Chamber of Commerce.</a:t>
            </a:r>
          </a:p>
          <a:p>
            <a:pPr marL="0" indent="0">
              <a:buNone/>
            </a:pPr>
            <a:r>
              <a:rPr lang="en-US" sz="2000" dirty="0" smtClean="0"/>
              <a:t>Arbitration is perceived </a:t>
            </a:r>
            <a:r>
              <a:rPr lang="en-US" sz="2000" dirty="0"/>
              <a:t>as fair, even-handed and </a:t>
            </a:r>
            <a:r>
              <a:rPr lang="en-US" sz="2000" dirty="0" smtClean="0"/>
              <a:t>independent.</a:t>
            </a:r>
            <a:endParaRPr lang="en-US" sz="2000" dirty="0"/>
          </a:p>
          <a:p>
            <a:pPr marL="0" indent="0">
              <a:buNone/>
            </a:pPr>
            <a:r>
              <a:rPr lang="en-US" sz="2000" dirty="0" smtClean="0"/>
              <a:t>It is also much quicker </a:t>
            </a:r>
            <a:r>
              <a:rPr lang="en-US" sz="2000" dirty="0"/>
              <a:t>and more efficient than litigation through the </a:t>
            </a:r>
            <a:r>
              <a:rPr lang="en-US" sz="2000" dirty="0" smtClean="0"/>
              <a:t>courts, by using a more flexible process to accept evidence, for example. </a:t>
            </a:r>
            <a:endParaRPr lang="en-US" sz="2000" dirty="0"/>
          </a:p>
          <a:p>
            <a:endParaRPr lang="en-US" dirty="0"/>
          </a:p>
        </p:txBody>
      </p:sp>
    </p:spTree>
    <p:extLst>
      <p:ext uri="{BB962C8B-B14F-4D97-AF65-F5344CB8AC3E}">
        <p14:creationId xmlns:p14="http://schemas.microsoft.com/office/powerpoint/2010/main" val="118935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Arbitration (II)</a:t>
            </a:r>
            <a:endParaRPr lang="en-US" dirty="0"/>
          </a:p>
        </p:txBody>
      </p:sp>
      <p:sp>
        <p:nvSpPr>
          <p:cNvPr id="3" name="Content Placeholder 2"/>
          <p:cNvSpPr>
            <a:spLocks noGrp="1"/>
          </p:cNvSpPr>
          <p:nvPr>
            <p:ph idx="1"/>
          </p:nvPr>
        </p:nvSpPr>
        <p:spPr>
          <a:xfrm>
            <a:off x="498474" y="1981200"/>
            <a:ext cx="7335341" cy="4144963"/>
          </a:xfrm>
        </p:spPr>
        <p:txBody>
          <a:bodyPr>
            <a:normAutofit/>
          </a:bodyPr>
          <a:lstStyle/>
          <a:p>
            <a:pPr marL="0" indent="0">
              <a:buNone/>
            </a:pPr>
            <a:r>
              <a:rPr lang="en-US" sz="2000" dirty="0" smtClean="0"/>
              <a:t>Arbitration has other advantages as well:</a:t>
            </a:r>
          </a:p>
          <a:p>
            <a:r>
              <a:rPr lang="en-US" sz="2000" dirty="0" smtClean="0"/>
              <a:t>It is more </a:t>
            </a:r>
            <a:r>
              <a:rPr lang="en-US" sz="2000" dirty="0"/>
              <a:t>“creative” </a:t>
            </a:r>
          </a:p>
          <a:p>
            <a:pPr marL="228600" lvl="1" indent="0">
              <a:buNone/>
            </a:pPr>
            <a:r>
              <a:rPr lang="en-US" dirty="0" smtClean="0"/>
              <a:t>Arbitrators </a:t>
            </a:r>
            <a:r>
              <a:rPr lang="en-US" dirty="0"/>
              <a:t>can find solutions to the dispute that a court would not be allowed to use.</a:t>
            </a:r>
          </a:p>
          <a:p>
            <a:r>
              <a:rPr lang="en-US" sz="2000" dirty="0" smtClean="0"/>
              <a:t>It is very efficient</a:t>
            </a:r>
          </a:p>
          <a:p>
            <a:pPr marL="228600" lvl="1" indent="0">
              <a:buNone/>
            </a:pPr>
            <a:r>
              <a:rPr lang="en-US" dirty="0" smtClean="0"/>
              <a:t>Arbitrators </a:t>
            </a:r>
            <a:r>
              <a:rPr lang="en-US" dirty="0"/>
              <a:t>are professionals who know the industry and are able to quickly understand a situation. </a:t>
            </a:r>
          </a:p>
          <a:p>
            <a:r>
              <a:rPr lang="en-US" sz="2000" dirty="0" smtClean="0"/>
              <a:t>It is private</a:t>
            </a:r>
          </a:p>
          <a:p>
            <a:pPr marL="228600" lvl="1" indent="0">
              <a:buNone/>
            </a:pPr>
            <a:r>
              <a:rPr lang="en-US" dirty="0" smtClean="0"/>
              <a:t>Unlike court proceedings, arbitration decisions are not </a:t>
            </a:r>
            <a:r>
              <a:rPr lang="en-US" dirty="0"/>
              <a:t>open to the public, </a:t>
            </a:r>
            <a:r>
              <a:rPr lang="en-US" dirty="0" smtClean="0"/>
              <a:t>and the facts of the dispute are not made public.</a:t>
            </a:r>
            <a:endParaRPr lang="en-US" dirty="0"/>
          </a:p>
        </p:txBody>
      </p:sp>
    </p:spTree>
    <p:extLst>
      <p:ext uri="{BB962C8B-B14F-4D97-AF65-F5344CB8AC3E}">
        <p14:creationId xmlns:p14="http://schemas.microsoft.com/office/powerpoint/2010/main" val="190270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Mediation is a </a:t>
            </a:r>
            <a:r>
              <a:rPr lang="en-US" sz="2000" dirty="0"/>
              <a:t>process by which </a:t>
            </a:r>
            <a:r>
              <a:rPr lang="en-US" sz="2000" dirty="0" smtClean="0"/>
              <a:t>an independent </a:t>
            </a:r>
            <a:r>
              <a:rPr lang="en-US" sz="2000" dirty="0"/>
              <a:t>mediator will attempt to find a middle ground between the parties who are </a:t>
            </a:r>
            <a:r>
              <a:rPr lang="en-US" sz="2000" dirty="0" smtClean="0"/>
              <a:t>having </a:t>
            </a:r>
            <a:r>
              <a:rPr lang="en-US" sz="2000" dirty="0"/>
              <a:t>a dispute. </a:t>
            </a:r>
            <a:endParaRPr lang="en-US" sz="2000" dirty="0" smtClean="0"/>
          </a:p>
          <a:p>
            <a:pPr marL="0" indent="0">
              <a:buNone/>
            </a:pPr>
            <a:r>
              <a:rPr lang="en-US" sz="2000" dirty="0" smtClean="0"/>
              <a:t>Mediation is less </a:t>
            </a:r>
            <a:r>
              <a:rPr lang="en-US" sz="2000" dirty="0"/>
              <a:t>formal that court proceedings or </a:t>
            </a:r>
            <a:r>
              <a:rPr lang="en-US" sz="2000" dirty="0" smtClean="0"/>
              <a:t>arbitration, and its recommendations are not binding on  the contract parties, </a:t>
            </a:r>
            <a:r>
              <a:rPr lang="en-US" sz="2000" dirty="0"/>
              <a:t>unlike court decisions or arbitration outcomes.</a:t>
            </a:r>
          </a:p>
          <a:p>
            <a:pPr marL="0" indent="0">
              <a:buNone/>
            </a:pPr>
            <a:r>
              <a:rPr lang="en-US" sz="2000" dirty="0" smtClean="0"/>
              <a:t>Mediation is more </a:t>
            </a:r>
            <a:r>
              <a:rPr lang="en-US" sz="2000" dirty="0"/>
              <a:t>practical for </a:t>
            </a:r>
            <a:r>
              <a:rPr lang="en-US" sz="2000" dirty="0" smtClean="0"/>
              <a:t>small </a:t>
            </a:r>
            <a:r>
              <a:rPr lang="en-US" sz="2000" dirty="0"/>
              <a:t>disputes </a:t>
            </a:r>
            <a:r>
              <a:rPr lang="en-US" sz="2000" dirty="0" smtClean="0"/>
              <a:t>that have arisen from a misunderstanding, or </a:t>
            </a:r>
            <a:r>
              <a:rPr lang="en-US" sz="2000" dirty="0"/>
              <a:t>when parties are interested in keeping a business relationship. </a:t>
            </a:r>
            <a:endParaRPr lang="en-US" sz="2000" dirty="0" smtClean="0"/>
          </a:p>
          <a:p>
            <a:pPr marL="0" indent="0">
              <a:buNone/>
            </a:pPr>
            <a:r>
              <a:rPr lang="en-US" sz="2000" dirty="0" smtClean="0"/>
              <a:t>Mediators tend to be trade professionals with a wealth of experience in solving such disputes and who can quickly determine a solution acceptable to both parties.</a:t>
            </a:r>
            <a:endParaRPr lang="en-US" sz="2000" dirty="0"/>
          </a:p>
        </p:txBody>
      </p:sp>
    </p:spTree>
    <p:extLst>
      <p:ext uri="{BB962C8B-B14F-4D97-AF65-F5344CB8AC3E}">
        <p14:creationId xmlns:p14="http://schemas.microsoft.com/office/powerpoint/2010/main" val="3657425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 Contract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6498523"/>
              </p:ext>
            </p:extLst>
          </p:nvPr>
        </p:nvGraphicFramePr>
        <p:xfrm>
          <a:off x="498474" y="1644556"/>
          <a:ext cx="7028597" cy="4227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366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Elements of Contract</a:t>
            </a:r>
            <a:endParaRPr lang="en-US" dirty="0"/>
          </a:p>
        </p:txBody>
      </p:sp>
      <p:sp>
        <p:nvSpPr>
          <p:cNvPr id="6" name="Content Placeholder 5"/>
          <p:cNvSpPr>
            <a:spLocks noGrp="1"/>
          </p:cNvSpPr>
          <p:nvPr>
            <p:ph sz="half" idx="1"/>
          </p:nvPr>
        </p:nvSpPr>
        <p:spPr>
          <a:xfrm>
            <a:off x="498517" y="1985963"/>
            <a:ext cx="7569157" cy="1617046"/>
          </a:xfrm>
        </p:spPr>
        <p:txBody>
          <a:bodyPr/>
          <a:lstStyle/>
          <a:p>
            <a:pPr marL="0" indent="0">
              <a:buNone/>
            </a:pPr>
            <a:r>
              <a:rPr lang="en-US" b="1" dirty="0" smtClean="0"/>
              <a:t>Choice of Law</a:t>
            </a:r>
          </a:p>
          <a:p>
            <a:pPr marL="0" indent="0">
              <a:buNone/>
            </a:pPr>
            <a:r>
              <a:rPr lang="en-US" dirty="0"/>
              <a:t>This clause specifies which country’s laws will be used in the case of a dispute between the exporter and the agent or distributor.</a:t>
            </a:r>
          </a:p>
          <a:p>
            <a:pPr marL="0" indent="0">
              <a:buNone/>
            </a:pPr>
            <a:endParaRPr lang="en-US" dirty="0"/>
          </a:p>
        </p:txBody>
      </p:sp>
      <p:sp>
        <p:nvSpPr>
          <p:cNvPr id="7" name="Content Placeholder 6"/>
          <p:cNvSpPr>
            <a:spLocks noGrp="1"/>
          </p:cNvSpPr>
          <p:nvPr>
            <p:ph sz="half" idx="14"/>
          </p:nvPr>
        </p:nvSpPr>
        <p:spPr>
          <a:xfrm>
            <a:off x="498518" y="3646350"/>
            <a:ext cx="7212468" cy="1965960"/>
          </a:xfrm>
        </p:spPr>
        <p:txBody>
          <a:bodyPr/>
          <a:lstStyle/>
          <a:p>
            <a:pPr marL="0" indent="0">
              <a:buNone/>
            </a:pPr>
            <a:r>
              <a:rPr lang="en-US" b="1" dirty="0" smtClean="0"/>
              <a:t>Choice of Venue (Choice of Forum)</a:t>
            </a:r>
          </a:p>
          <a:p>
            <a:pPr marL="0" indent="0">
              <a:buNone/>
            </a:pPr>
            <a:r>
              <a:rPr lang="en-US" dirty="0"/>
              <a:t>This clause specifies the location of the court that will be used to render a judgment in the case of a dispute. It is generally in the country whose laws are specified in the “Choice of Law” clause.</a:t>
            </a:r>
          </a:p>
          <a:p>
            <a:pPr marL="0" indent="0">
              <a:buNone/>
            </a:pPr>
            <a:endParaRPr lang="en-US" dirty="0"/>
          </a:p>
        </p:txBody>
      </p:sp>
    </p:spTree>
    <p:extLst>
      <p:ext uri="{BB962C8B-B14F-4D97-AF65-F5344CB8AC3E}">
        <p14:creationId xmlns:p14="http://schemas.microsoft.com/office/powerpoint/2010/main" val="162710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Elements of Contract</a:t>
            </a:r>
            <a:endParaRPr lang="en-US" dirty="0"/>
          </a:p>
        </p:txBody>
      </p:sp>
      <p:sp>
        <p:nvSpPr>
          <p:cNvPr id="6" name="Content Placeholder 5"/>
          <p:cNvSpPr>
            <a:spLocks noGrp="1"/>
          </p:cNvSpPr>
          <p:nvPr>
            <p:ph sz="half" idx="1"/>
          </p:nvPr>
        </p:nvSpPr>
        <p:spPr>
          <a:xfrm>
            <a:off x="498517" y="1985963"/>
            <a:ext cx="7569157" cy="1617046"/>
          </a:xfrm>
        </p:spPr>
        <p:txBody>
          <a:bodyPr/>
          <a:lstStyle/>
          <a:p>
            <a:pPr marL="0" indent="0">
              <a:buNone/>
            </a:pPr>
            <a:r>
              <a:rPr lang="en-US" b="1" i="1" dirty="0" smtClean="0"/>
              <a:t>Force Majeure</a:t>
            </a:r>
          </a:p>
          <a:p>
            <a:pPr marL="0" indent="0">
              <a:buNone/>
            </a:pPr>
            <a:r>
              <a:rPr lang="en-US" dirty="0"/>
              <a:t>A French expression meaning roughly “overwhelming power.” This is a clause </a:t>
            </a:r>
            <a:r>
              <a:rPr lang="en-US" dirty="0" smtClean="0"/>
              <a:t>releasing </a:t>
            </a:r>
            <a:r>
              <a:rPr lang="en-US" dirty="0"/>
              <a:t>all parties from </a:t>
            </a:r>
            <a:r>
              <a:rPr lang="en-US" dirty="0" smtClean="0"/>
              <a:t>their obligations  due </a:t>
            </a:r>
            <a:r>
              <a:rPr lang="en-US" dirty="0"/>
              <a:t>to events outside of their control.</a:t>
            </a:r>
          </a:p>
        </p:txBody>
      </p:sp>
      <p:sp>
        <p:nvSpPr>
          <p:cNvPr id="7" name="Content Placeholder 6"/>
          <p:cNvSpPr>
            <a:spLocks noGrp="1"/>
          </p:cNvSpPr>
          <p:nvPr>
            <p:ph sz="half" idx="14"/>
          </p:nvPr>
        </p:nvSpPr>
        <p:spPr>
          <a:xfrm>
            <a:off x="498474" y="3837418"/>
            <a:ext cx="7212468" cy="1965960"/>
          </a:xfrm>
        </p:spPr>
        <p:txBody>
          <a:bodyPr/>
          <a:lstStyle/>
          <a:p>
            <a:pPr marL="0" indent="0">
              <a:buNone/>
            </a:pPr>
            <a:r>
              <a:rPr lang="en-US" b="1" dirty="0" smtClean="0"/>
              <a:t>Contract Language</a:t>
            </a:r>
          </a:p>
          <a:p>
            <a:pPr marL="0" indent="0">
              <a:buNone/>
            </a:pPr>
            <a:r>
              <a:rPr lang="en-US" dirty="0"/>
              <a:t>The contract is signed by parties who </a:t>
            </a:r>
            <a:r>
              <a:rPr lang="en-US" dirty="0" smtClean="0"/>
              <a:t>speak </a:t>
            </a:r>
            <a:r>
              <a:rPr lang="en-US" dirty="0"/>
              <a:t>different languages. This clause specifies the official language of the contract. If a copy of the contract exists in the other language, it is </a:t>
            </a:r>
            <a:r>
              <a:rPr lang="en-US" dirty="0" smtClean="0"/>
              <a:t>considered a translation</a:t>
            </a:r>
            <a:r>
              <a:rPr lang="en-US" dirty="0"/>
              <a:t>.</a:t>
            </a:r>
          </a:p>
          <a:p>
            <a:pPr marL="0" indent="0">
              <a:buNone/>
            </a:pPr>
            <a:endParaRPr lang="en-US" dirty="0"/>
          </a:p>
        </p:txBody>
      </p:sp>
    </p:spTree>
    <p:extLst>
      <p:ext uri="{BB962C8B-B14F-4D97-AF65-F5344CB8AC3E}">
        <p14:creationId xmlns:p14="http://schemas.microsoft.com/office/powerpoint/2010/main" val="284676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International Contracts</a:t>
            </a:r>
            <a:endParaRPr lang="en-US" dirty="0"/>
          </a:p>
        </p:txBody>
      </p:sp>
      <p:sp>
        <p:nvSpPr>
          <p:cNvPr id="17" name="Content Placeholder 16"/>
          <p:cNvSpPr>
            <a:spLocks noGrp="1"/>
          </p:cNvSpPr>
          <p:nvPr>
            <p:ph idx="1"/>
          </p:nvPr>
        </p:nvSpPr>
        <p:spPr/>
        <p:txBody>
          <a:bodyPr/>
          <a:lstStyle/>
          <a:p>
            <a:r>
              <a:rPr lang="en-US" i="1" u="sng" dirty="0" err="1"/>
              <a:t>Lex</a:t>
            </a:r>
            <a:r>
              <a:rPr lang="en-US" i="1" u="sng" dirty="0"/>
              <a:t> </a:t>
            </a:r>
            <a:r>
              <a:rPr lang="en-US" i="1" u="sng" dirty="0" err="1"/>
              <a:t>Mercatoria</a:t>
            </a:r>
            <a:endParaRPr lang="en-US" i="1" u="sng" dirty="0"/>
          </a:p>
          <a:p>
            <a:r>
              <a:rPr lang="en-US" dirty="0"/>
              <a:t>International Sales Contracts</a:t>
            </a:r>
          </a:p>
          <a:p>
            <a:r>
              <a:rPr lang="en-US" dirty="0"/>
              <a:t>Agency vs. Distributorship</a:t>
            </a:r>
          </a:p>
          <a:p>
            <a:r>
              <a:rPr lang="en-US" dirty="0"/>
              <a:t>Distribution Contracts</a:t>
            </a:r>
          </a:p>
          <a:p>
            <a:r>
              <a:rPr lang="en-US" dirty="0"/>
              <a:t>Termination</a:t>
            </a:r>
          </a:p>
          <a:p>
            <a:r>
              <a:rPr lang="en-US" dirty="0"/>
              <a:t>Arbitration</a:t>
            </a:r>
          </a:p>
          <a:p>
            <a:r>
              <a:rPr lang="en-US" dirty="0"/>
              <a:t>Mediation</a:t>
            </a:r>
          </a:p>
          <a:p>
            <a:pPr marL="0" indent="0">
              <a:buNone/>
            </a:pPr>
            <a:endParaRPr lang="en-US" dirty="0">
              <a:latin typeface="Lucida Bright"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Elements of Contract</a:t>
            </a:r>
            <a:endParaRPr lang="en-US" dirty="0"/>
          </a:p>
        </p:txBody>
      </p:sp>
      <p:sp>
        <p:nvSpPr>
          <p:cNvPr id="6" name="Content Placeholder 5"/>
          <p:cNvSpPr>
            <a:spLocks noGrp="1"/>
          </p:cNvSpPr>
          <p:nvPr>
            <p:ph sz="half" idx="1"/>
          </p:nvPr>
        </p:nvSpPr>
        <p:spPr>
          <a:xfrm>
            <a:off x="498517" y="1985963"/>
            <a:ext cx="7569157" cy="1617046"/>
          </a:xfrm>
        </p:spPr>
        <p:txBody>
          <a:bodyPr>
            <a:normAutofit/>
          </a:bodyPr>
          <a:lstStyle/>
          <a:p>
            <a:pPr marL="0" indent="0">
              <a:buNone/>
            </a:pPr>
            <a:r>
              <a:rPr lang="en-US" b="1" dirty="0" smtClean="0"/>
              <a:t>Good Faith</a:t>
            </a:r>
          </a:p>
          <a:p>
            <a:pPr marL="0" indent="0">
              <a:buNone/>
            </a:pPr>
            <a:r>
              <a:rPr lang="en-US" dirty="0"/>
              <a:t>A contract is entered into under “good </a:t>
            </a:r>
            <a:r>
              <a:rPr lang="en-US" dirty="0" smtClean="0"/>
              <a:t>faith” </a:t>
            </a:r>
            <a:r>
              <a:rPr lang="en-US" dirty="0"/>
              <a:t>and assumes that neither of the parties has an ulterior motive. This clause states that </a:t>
            </a:r>
            <a:r>
              <a:rPr lang="en-US" dirty="0" smtClean="0"/>
              <a:t>both parties entered the agreement in good faith: neither </a:t>
            </a:r>
            <a:r>
              <a:rPr lang="en-US" dirty="0"/>
              <a:t>party will attempt to distort the terms of the agreement.</a:t>
            </a:r>
          </a:p>
        </p:txBody>
      </p:sp>
      <p:sp>
        <p:nvSpPr>
          <p:cNvPr id="7" name="Content Placeholder 6"/>
          <p:cNvSpPr>
            <a:spLocks noGrp="1"/>
          </p:cNvSpPr>
          <p:nvPr>
            <p:ph sz="half" idx="14"/>
          </p:nvPr>
        </p:nvSpPr>
        <p:spPr>
          <a:xfrm>
            <a:off x="498474" y="3837418"/>
            <a:ext cx="7212468" cy="1965960"/>
          </a:xfrm>
        </p:spPr>
        <p:txBody>
          <a:bodyPr/>
          <a:lstStyle/>
          <a:p>
            <a:pPr marL="0" indent="0">
              <a:buNone/>
            </a:pPr>
            <a:r>
              <a:rPr lang="en-US" b="1" dirty="0" smtClean="0"/>
              <a:t>Scope of Appointment</a:t>
            </a:r>
          </a:p>
          <a:p>
            <a:pPr marL="0" indent="0">
              <a:buNone/>
            </a:pPr>
            <a:r>
              <a:rPr lang="en-US" dirty="0"/>
              <a:t>This clause defines the functions that the representative will perform; it is the clause that spells out whether it will be an agency or a distributorship agreement.</a:t>
            </a:r>
          </a:p>
          <a:p>
            <a:pPr marL="0" indent="0">
              <a:buNone/>
            </a:pPr>
            <a:endParaRPr lang="en-US" dirty="0"/>
          </a:p>
        </p:txBody>
      </p:sp>
    </p:spTree>
    <p:extLst>
      <p:ext uri="{BB962C8B-B14F-4D97-AF65-F5344CB8AC3E}">
        <p14:creationId xmlns:p14="http://schemas.microsoft.com/office/powerpoint/2010/main" val="366894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Elements of Contract</a:t>
            </a:r>
            <a:endParaRPr lang="en-US" dirty="0"/>
          </a:p>
        </p:txBody>
      </p:sp>
      <p:sp>
        <p:nvSpPr>
          <p:cNvPr id="6" name="Content Placeholder 5"/>
          <p:cNvSpPr>
            <a:spLocks noGrp="1"/>
          </p:cNvSpPr>
          <p:nvPr>
            <p:ph sz="half" idx="1"/>
          </p:nvPr>
        </p:nvSpPr>
        <p:spPr>
          <a:xfrm>
            <a:off x="498517" y="1985963"/>
            <a:ext cx="7569157" cy="1617046"/>
          </a:xfrm>
        </p:spPr>
        <p:txBody>
          <a:bodyPr>
            <a:normAutofit/>
          </a:bodyPr>
          <a:lstStyle/>
          <a:p>
            <a:pPr marL="0" indent="0">
              <a:buNone/>
            </a:pPr>
            <a:r>
              <a:rPr lang="en-US" b="1" dirty="0" smtClean="0"/>
              <a:t>Territory</a:t>
            </a:r>
          </a:p>
          <a:p>
            <a:pPr marL="0" indent="0">
              <a:buNone/>
            </a:pPr>
            <a:r>
              <a:rPr lang="en-US" dirty="0"/>
              <a:t>This clause defines the geographical limits within which the agent or distributor is authorized to sell. It can be a </a:t>
            </a:r>
            <a:r>
              <a:rPr lang="en-US" dirty="0" smtClean="0"/>
              <a:t>region, a country, </a:t>
            </a:r>
            <a:r>
              <a:rPr lang="en-US" dirty="0"/>
              <a:t>or a group of countries.</a:t>
            </a:r>
          </a:p>
          <a:p>
            <a:pPr marL="0" indent="0">
              <a:buNone/>
            </a:pPr>
            <a:endParaRPr lang="en-US" dirty="0"/>
          </a:p>
        </p:txBody>
      </p:sp>
      <p:sp>
        <p:nvSpPr>
          <p:cNvPr id="7" name="Content Placeholder 6"/>
          <p:cNvSpPr>
            <a:spLocks noGrp="1"/>
          </p:cNvSpPr>
          <p:nvPr>
            <p:ph sz="half" idx="14"/>
          </p:nvPr>
        </p:nvSpPr>
        <p:spPr>
          <a:xfrm>
            <a:off x="498474" y="3837418"/>
            <a:ext cx="7212468" cy="1965960"/>
          </a:xfrm>
        </p:spPr>
        <p:txBody>
          <a:bodyPr/>
          <a:lstStyle/>
          <a:p>
            <a:pPr marL="0" indent="0">
              <a:buNone/>
            </a:pPr>
            <a:r>
              <a:rPr lang="en-US" b="1" dirty="0" smtClean="0"/>
              <a:t>Corporate Accounts</a:t>
            </a:r>
          </a:p>
          <a:p>
            <a:pPr marL="0" indent="0">
              <a:buNone/>
            </a:pPr>
            <a:r>
              <a:rPr lang="en-US" dirty="0"/>
              <a:t>This clause specifies which customers will remain corporate clients, customers to which </a:t>
            </a:r>
            <a:r>
              <a:rPr lang="en-US" dirty="0" smtClean="0"/>
              <a:t>the exporter will continue to sell directly, and to which agents </a:t>
            </a:r>
            <a:r>
              <a:rPr lang="en-US" dirty="0"/>
              <a:t>or distributors are not allowed to sell. </a:t>
            </a:r>
          </a:p>
        </p:txBody>
      </p:sp>
    </p:spTree>
    <p:extLst>
      <p:ext uri="{BB962C8B-B14F-4D97-AF65-F5344CB8AC3E}">
        <p14:creationId xmlns:p14="http://schemas.microsoft.com/office/powerpoint/2010/main" val="52269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Elements of Contract</a:t>
            </a:r>
            <a:endParaRPr lang="en-US" dirty="0"/>
          </a:p>
        </p:txBody>
      </p:sp>
      <p:sp>
        <p:nvSpPr>
          <p:cNvPr id="6" name="Content Placeholder 5"/>
          <p:cNvSpPr>
            <a:spLocks noGrp="1"/>
          </p:cNvSpPr>
          <p:nvPr>
            <p:ph sz="half" idx="1"/>
          </p:nvPr>
        </p:nvSpPr>
        <p:spPr>
          <a:xfrm>
            <a:off x="498517" y="1985963"/>
            <a:ext cx="7569157" cy="1617046"/>
          </a:xfrm>
        </p:spPr>
        <p:txBody>
          <a:bodyPr>
            <a:normAutofit/>
          </a:bodyPr>
          <a:lstStyle/>
          <a:p>
            <a:pPr marL="0" indent="0">
              <a:buNone/>
            </a:pPr>
            <a:r>
              <a:rPr lang="en-US" b="1" dirty="0" smtClean="0"/>
              <a:t>Term of Appointment</a:t>
            </a:r>
          </a:p>
          <a:p>
            <a:pPr marL="0" indent="0">
              <a:buNone/>
            </a:pPr>
            <a:r>
              <a:rPr lang="en-US" dirty="0"/>
              <a:t>This clause defines the period for which representative will be appointed. This must be a specific time period and is generally renewable, as long as the agent or distributor performs adequately.</a:t>
            </a:r>
          </a:p>
          <a:p>
            <a:pPr marL="0" indent="0">
              <a:buNone/>
            </a:pPr>
            <a:endParaRPr lang="en-US" dirty="0"/>
          </a:p>
        </p:txBody>
      </p:sp>
      <p:sp>
        <p:nvSpPr>
          <p:cNvPr id="7" name="Content Placeholder 6"/>
          <p:cNvSpPr>
            <a:spLocks noGrp="1"/>
          </p:cNvSpPr>
          <p:nvPr>
            <p:ph sz="half" idx="14"/>
          </p:nvPr>
        </p:nvSpPr>
        <p:spPr>
          <a:xfrm>
            <a:off x="498474" y="3837417"/>
            <a:ext cx="7321694" cy="2399610"/>
          </a:xfrm>
        </p:spPr>
        <p:txBody>
          <a:bodyPr>
            <a:normAutofit/>
          </a:bodyPr>
          <a:lstStyle/>
          <a:p>
            <a:pPr marL="0" indent="0">
              <a:buNone/>
            </a:pPr>
            <a:r>
              <a:rPr lang="en-US" b="1" dirty="0" smtClean="0"/>
              <a:t>Profitability or Commission</a:t>
            </a:r>
          </a:p>
          <a:p>
            <a:pPr marL="0" indent="0">
              <a:spcBef>
                <a:spcPts val="1200"/>
              </a:spcBef>
              <a:buNone/>
            </a:pPr>
            <a:r>
              <a:rPr lang="en-US" dirty="0"/>
              <a:t>This clause spells out the amount of commission that the agent will earn </a:t>
            </a:r>
            <a:r>
              <a:rPr lang="en-US" dirty="0" smtClean="0"/>
              <a:t>or </a:t>
            </a:r>
            <a:r>
              <a:rPr lang="en-US" dirty="0"/>
              <a:t>the price at which the distributor is expected to sell the </a:t>
            </a:r>
            <a:r>
              <a:rPr lang="en-US" dirty="0" smtClean="0"/>
              <a:t>product. </a:t>
            </a:r>
          </a:p>
          <a:p>
            <a:pPr marL="0" indent="0">
              <a:spcBef>
                <a:spcPts val="1200"/>
              </a:spcBef>
              <a:buNone/>
            </a:pPr>
            <a:r>
              <a:rPr lang="en-US" dirty="0" smtClean="0"/>
              <a:t>Some countries do not allow the exporter to dictate the prices or profitability of a distributor.</a:t>
            </a:r>
            <a:endParaRPr lang="en-US" dirty="0"/>
          </a:p>
        </p:txBody>
      </p:sp>
    </p:spTree>
    <p:extLst>
      <p:ext uri="{BB962C8B-B14F-4D97-AF65-F5344CB8AC3E}">
        <p14:creationId xmlns:p14="http://schemas.microsoft.com/office/powerpoint/2010/main" val="2218608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Elements of Contract</a:t>
            </a:r>
            <a:endParaRPr lang="en-US" dirty="0"/>
          </a:p>
        </p:txBody>
      </p:sp>
      <p:sp>
        <p:nvSpPr>
          <p:cNvPr id="6" name="Content Placeholder 5"/>
          <p:cNvSpPr>
            <a:spLocks noGrp="1"/>
          </p:cNvSpPr>
          <p:nvPr>
            <p:ph sz="half" idx="1"/>
          </p:nvPr>
        </p:nvSpPr>
        <p:spPr>
          <a:xfrm>
            <a:off x="498517" y="1985963"/>
            <a:ext cx="7569157" cy="1617046"/>
          </a:xfrm>
        </p:spPr>
        <p:txBody>
          <a:bodyPr>
            <a:normAutofit/>
          </a:bodyPr>
          <a:lstStyle/>
          <a:p>
            <a:pPr marL="0" indent="0">
              <a:buNone/>
            </a:pPr>
            <a:r>
              <a:rPr lang="en-US" b="1" dirty="0" smtClean="0"/>
              <a:t>Arbitration</a:t>
            </a:r>
          </a:p>
          <a:p>
            <a:pPr marL="0" indent="0">
              <a:buNone/>
            </a:pPr>
            <a:r>
              <a:rPr lang="en-US" dirty="0"/>
              <a:t>This clause identified the process of arbitration. Arbitrators are empowered by the parties involved in a contract dispute to reach a decision on the facts of a dispute. Their decisions are binding.</a:t>
            </a:r>
          </a:p>
          <a:p>
            <a:pPr marL="0" indent="0">
              <a:buNone/>
            </a:pPr>
            <a:endParaRPr lang="en-US" dirty="0"/>
          </a:p>
        </p:txBody>
      </p:sp>
      <p:sp>
        <p:nvSpPr>
          <p:cNvPr id="7" name="Content Placeholder 6"/>
          <p:cNvSpPr>
            <a:spLocks noGrp="1"/>
          </p:cNvSpPr>
          <p:nvPr>
            <p:ph sz="half" idx="14"/>
          </p:nvPr>
        </p:nvSpPr>
        <p:spPr>
          <a:xfrm>
            <a:off x="498474" y="3837417"/>
            <a:ext cx="7321694" cy="2399610"/>
          </a:xfrm>
        </p:spPr>
        <p:txBody>
          <a:bodyPr>
            <a:normAutofit/>
          </a:bodyPr>
          <a:lstStyle/>
          <a:p>
            <a:pPr marL="0" indent="0">
              <a:buNone/>
            </a:pPr>
            <a:r>
              <a:rPr lang="en-US" b="1" dirty="0" smtClean="0"/>
              <a:t>Mediation</a:t>
            </a:r>
          </a:p>
          <a:p>
            <a:pPr marL="0" indent="0">
              <a:buNone/>
            </a:pPr>
            <a:r>
              <a:rPr lang="en-US" dirty="0"/>
              <a:t>This clause identifies the process by which the parties to a contract can attempt to settle a dispute, generally involving a third independent </a:t>
            </a:r>
            <a:r>
              <a:rPr lang="en-US" dirty="0" smtClean="0"/>
              <a:t>party, a mediator,  </a:t>
            </a:r>
            <a:r>
              <a:rPr lang="en-US" dirty="0"/>
              <a:t>who can suggest a compromise solution.</a:t>
            </a:r>
          </a:p>
        </p:txBody>
      </p:sp>
    </p:spTree>
    <p:extLst>
      <p:ext uri="{BB962C8B-B14F-4D97-AF65-F5344CB8AC3E}">
        <p14:creationId xmlns:p14="http://schemas.microsoft.com/office/powerpoint/2010/main" val="395275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Elements of Contract</a:t>
            </a:r>
            <a:endParaRPr lang="en-US" dirty="0"/>
          </a:p>
        </p:txBody>
      </p:sp>
      <p:sp>
        <p:nvSpPr>
          <p:cNvPr id="6" name="Content Placeholder 5"/>
          <p:cNvSpPr>
            <a:spLocks noGrp="1"/>
          </p:cNvSpPr>
          <p:nvPr>
            <p:ph sz="half" idx="1"/>
          </p:nvPr>
        </p:nvSpPr>
        <p:spPr>
          <a:xfrm>
            <a:off x="498517" y="1985963"/>
            <a:ext cx="7569157" cy="1617046"/>
          </a:xfrm>
        </p:spPr>
        <p:txBody>
          <a:bodyPr>
            <a:normAutofit/>
          </a:bodyPr>
          <a:lstStyle/>
          <a:p>
            <a:pPr marL="0" indent="0">
              <a:buNone/>
            </a:pPr>
            <a:r>
              <a:rPr lang="en-US" b="1" dirty="0" smtClean="0"/>
              <a:t>Facilities and Activities</a:t>
            </a:r>
          </a:p>
          <a:p>
            <a:pPr marL="0" indent="0">
              <a:buNone/>
            </a:pPr>
            <a:r>
              <a:rPr lang="en-US" dirty="0"/>
              <a:t>A clause that spells out what specific facilities an agent or a distributor will </a:t>
            </a:r>
            <a:r>
              <a:rPr lang="en-US" dirty="0" smtClean="0"/>
              <a:t>maintain  (buildings, store, inventory) , </a:t>
            </a:r>
            <a:r>
              <a:rPr lang="en-US" dirty="0"/>
              <a:t>and what specific activities each (exporter and agent or distributor) </a:t>
            </a:r>
            <a:r>
              <a:rPr lang="en-US" dirty="0" smtClean="0"/>
              <a:t>is authorized and expected to perform.</a:t>
            </a:r>
            <a:endParaRPr lang="en-US" dirty="0"/>
          </a:p>
          <a:p>
            <a:pPr marL="0" indent="0">
              <a:buNone/>
            </a:pPr>
            <a:endParaRPr lang="en-US" dirty="0"/>
          </a:p>
        </p:txBody>
      </p:sp>
      <p:sp>
        <p:nvSpPr>
          <p:cNvPr id="7" name="Content Placeholder 6"/>
          <p:cNvSpPr>
            <a:spLocks noGrp="1"/>
          </p:cNvSpPr>
          <p:nvPr>
            <p:ph sz="half" idx="14"/>
          </p:nvPr>
        </p:nvSpPr>
        <p:spPr>
          <a:xfrm>
            <a:off x="498474" y="3837417"/>
            <a:ext cx="7321694" cy="2399610"/>
          </a:xfrm>
        </p:spPr>
        <p:txBody>
          <a:bodyPr>
            <a:normAutofit/>
          </a:bodyPr>
          <a:lstStyle/>
          <a:p>
            <a:pPr marL="0" indent="0">
              <a:buNone/>
            </a:pPr>
            <a:r>
              <a:rPr lang="en-US" b="1" dirty="0" smtClean="0"/>
              <a:t>Competing Lines</a:t>
            </a:r>
          </a:p>
          <a:p>
            <a:pPr marL="0" indent="0">
              <a:buNone/>
            </a:pPr>
            <a:r>
              <a:rPr lang="en-US" dirty="0"/>
              <a:t>This clause outlines which competing products the agent or the distributor is allowed to </a:t>
            </a:r>
            <a:r>
              <a:rPr lang="en-US" dirty="0" smtClean="0"/>
              <a:t>represent or sell.</a:t>
            </a:r>
            <a:endParaRPr lang="en-US" dirty="0"/>
          </a:p>
        </p:txBody>
      </p:sp>
    </p:spTree>
    <p:extLst>
      <p:ext uri="{BB962C8B-B14F-4D97-AF65-F5344CB8AC3E}">
        <p14:creationId xmlns:p14="http://schemas.microsoft.com/office/powerpoint/2010/main" val="1679773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Elements of Contract</a:t>
            </a:r>
            <a:endParaRPr lang="en-US" dirty="0"/>
          </a:p>
        </p:txBody>
      </p:sp>
      <p:sp>
        <p:nvSpPr>
          <p:cNvPr id="6" name="Content Placeholder 5"/>
          <p:cNvSpPr>
            <a:spLocks noGrp="1"/>
          </p:cNvSpPr>
          <p:nvPr>
            <p:ph sz="half" idx="1"/>
          </p:nvPr>
        </p:nvSpPr>
        <p:spPr>
          <a:xfrm>
            <a:off x="498517" y="1985963"/>
            <a:ext cx="7569157" cy="1617046"/>
          </a:xfrm>
        </p:spPr>
        <p:txBody>
          <a:bodyPr>
            <a:normAutofit/>
          </a:bodyPr>
          <a:lstStyle/>
          <a:p>
            <a:pPr marL="0" indent="0">
              <a:buNone/>
            </a:pPr>
            <a:r>
              <a:rPr lang="en-US" b="1" dirty="0" smtClean="0"/>
              <a:t>Confidentiality</a:t>
            </a:r>
          </a:p>
          <a:p>
            <a:pPr marL="0" indent="0">
              <a:buNone/>
            </a:pPr>
            <a:r>
              <a:rPr lang="en-US" dirty="0"/>
              <a:t>A clause that binds all parties to promise not to reveal what is learned </a:t>
            </a:r>
            <a:r>
              <a:rPr lang="en-US" dirty="0" smtClean="0"/>
              <a:t>about the other’s business practices for the duration of the </a:t>
            </a:r>
            <a:r>
              <a:rPr lang="en-US" dirty="0"/>
              <a:t>business </a:t>
            </a:r>
            <a:r>
              <a:rPr lang="en-US" dirty="0" smtClean="0"/>
              <a:t>relationship and often after the relationship is terminated.</a:t>
            </a:r>
            <a:endParaRPr lang="en-US" dirty="0"/>
          </a:p>
        </p:txBody>
      </p:sp>
      <p:sp>
        <p:nvSpPr>
          <p:cNvPr id="7" name="Content Placeholder 6"/>
          <p:cNvSpPr>
            <a:spLocks noGrp="1"/>
          </p:cNvSpPr>
          <p:nvPr>
            <p:ph sz="half" idx="14"/>
          </p:nvPr>
        </p:nvSpPr>
        <p:spPr>
          <a:xfrm>
            <a:off x="498474" y="3837417"/>
            <a:ext cx="7321694" cy="2399610"/>
          </a:xfrm>
        </p:spPr>
        <p:txBody>
          <a:bodyPr>
            <a:normAutofit/>
          </a:bodyPr>
          <a:lstStyle/>
          <a:p>
            <a:pPr marL="0" indent="0">
              <a:buNone/>
            </a:pPr>
            <a:r>
              <a:rPr lang="en-US" b="1" dirty="0" smtClean="0"/>
              <a:t>Ownership of Customers’ List</a:t>
            </a:r>
          </a:p>
          <a:p>
            <a:pPr marL="0" indent="0">
              <a:buNone/>
            </a:pPr>
            <a:r>
              <a:rPr lang="en-US" dirty="0"/>
              <a:t>This clause outlines who owns the customers’ list, which is considered an asset</a:t>
            </a:r>
            <a:r>
              <a:rPr lang="en-US" dirty="0" smtClean="0"/>
              <a:t>. Generally, the exporter is aware of the customers’ list of an agent, but does not know who the distributor’s customers are.</a:t>
            </a:r>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260793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Elements of Contract</a:t>
            </a:r>
            <a:endParaRPr lang="en-US" dirty="0"/>
          </a:p>
        </p:txBody>
      </p:sp>
      <p:sp>
        <p:nvSpPr>
          <p:cNvPr id="6" name="Content Placeholder 5"/>
          <p:cNvSpPr>
            <a:spLocks noGrp="1"/>
          </p:cNvSpPr>
          <p:nvPr>
            <p:ph sz="half" idx="1"/>
          </p:nvPr>
        </p:nvSpPr>
        <p:spPr>
          <a:xfrm>
            <a:off x="498517" y="1985963"/>
            <a:ext cx="7569157" cy="1617046"/>
          </a:xfrm>
        </p:spPr>
        <p:txBody>
          <a:bodyPr>
            <a:normAutofit/>
          </a:bodyPr>
          <a:lstStyle/>
          <a:p>
            <a:pPr marL="0" indent="0">
              <a:buNone/>
            </a:pPr>
            <a:r>
              <a:rPr lang="en-US" b="1" dirty="0" smtClean="0"/>
              <a:t>Trademarks, Patents, and Copyrights</a:t>
            </a:r>
          </a:p>
          <a:p>
            <a:pPr marL="0" indent="0">
              <a:buNone/>
            </a:pPr>
            <a:r>
              <a:rPr lang="en-US" dirty="0"/>
              <a:t>In the event that </a:t>
            </a:r>
            <a:r>
              <a:rPr lang="en-US" dirty="0" smtClean="0"/>
              <a:t>an </a:t>
            </a:r>
            <a:r>
              <a:rPr lang="en-US" dirty="0"/>
              <a:t>agent or distributor </a:t>
            </a:r>
            <a:r>
              <a:rPr lang="en-US" dirty="0" smtClean="0"/>
              <a:t>creates </a:t>
            </a:r>
            <a:r>
              <a:rPr lang="en-US" dirty="0"/>
              <a:t>intellectual property, this clause determines the ownership of that intellectual property.</a:t>
            </a:r>
          </a:p>
        </p:txBody>
      </p:sp>
    </p:spTree>
    <p:extLst>
      <p:ext uri="{BB962C8B-B14F-4D97-AF65-F5344CB8AC3E}">
        <p14:creationId xmlns:p14="http://schemas.microsoft.com/office/powerpoint/2010/main" val="406886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Lex</a:t>
            </a:r>
            <a:r>
              <a:rPr lang="en-US" i="1" dirty="0" smtClean="0"/>
              <a:t> </a:t>
            </a:r>
            <a:r>
              <a:rPr lang="en-US" i="1" dirty="0" err="1" smtClean="0"/>
              <a:t>Mercatoria</a:t>
            </a:r>
            <a:endParaRPr lang="en-US" i="1" dirty="0"/>
          </a:p>
        </p:txBody>
      </p:sp>
      <p:sp>
        <p:nvSpPr>
          <p:cNvPr id="3" name="Content Placeholder 2"/>
          <p:cNvSpPr>
            <a:spLocks noGrp="1"/>
          </p:cNvSpPr>
          <p:nvPr>
            <p:ph idx="1"/>
          </p:nvPr>
        </p:nvSpPr>
        <p:spPr>
          <a:xfrm>
            <a:off x="547730" y="1825625"/>
            <a:ext cx="7886700" cy="4351338"/>
          </a:xfrm>
        </p:spPr>
        <p:txBody>
          <a:bodyPr>
            <a:normAutofit/>
          </a:bodyPr>
          <a:lstStyle/>
          <a:p>
            <a:pPr marL="0" indent="0">
              <a:buNone/>
            </a:pPr>
            <a:r>
              <a:rPr lang="en-US" sz="2000" i="1" dirty="0"/>
              <a:t>Lex </a:t>
            </a:r>
            <a:r>
              <a:rPr lang="en-US" sz="2000" i="1" dirty="0" err="1"/>
              <a:t>Mercatoria</a:t>
            </a:r>
            <a:r>
              <a:rPr lang="en-US" sz="2000" dirty="0"/>
              <a:t> is the sum total of all the international agreements, international conventions, and other international trade customs that complement the domestic laws of any given country, and to which all international trade transactions are subject. </a:t>
            </a:r>
          </a:p>
          <a:p>
            <a:pPr marL="0" indent="0">
              <a:buNone/>
            </a:pPr>
            <a:r>
              <a:rPr lang="en-US" sz="2000" dirty="0"/>
              <a:t>It is difficult to comprehensively grasp </a:t>
            </a:r>
            <a:r>
              <a:rPr lang="en-US" sz="2000" i="1" dirty="0" err="1"/>
              <a:t>Lex</a:t>
            </a:r>
            <a:r>
              <a:rPr lang="en-US" sz="2000" i="1" dirty="0"/>
              <a:t> </a:t>
            </a:r>
            <a:r>
              <a:rPr lang="en-US" sz="2000" i="1" dirty="0" err="1"/>
              <a:t>Mercatoria</a:t>
            </a:r>
            <a:r>
              <a:rPr lang="en-US" sz="2000" dirty="0"/>
              <a:t> because it can include agreements from many different areas, such as the United Nations, World Trade Organization, multinational conventions, free trade agreements, and any number of bi-lateral agreements. </a:t>
            </a:r>
          </a:p>
          <a:p>
            <a:endParaRPr lang="en-US" sz="2000" dirty="0"/>
          </a:p>
        </p:txBody>
      </p:sp>
    </p:spTree>
    <p:extLst>
      <p:ext uri="{BB962C8B-B14F-4D97-AF65-F5344CB8AC3E}">
        <p14:creationId xmlns:p14="http://schemas.microsoft.com/office/powerpoint/2010/main" val="277567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 for the International Sale of Goods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United Nations’ Convention for the International Sale of Goods (CISG) was adopted in 1980 as a way to oversee international contracts. </a:t>
            </a:r>
          </a:p>
          <a:p>
            <a:pPr marL="0" indent="0">
              <a:buNone/>
            </a:pPr>
            <a:r>
              <a:rPr lang="en-US" sz="2000" dirty="0"/>
              <a:t>The CISG allows parties from different countries to enter into contracts with reasonable assurance that the provisions of the contract will be enforced.</a:t>
            </a:r>
          </a:p>
          <a:p>
            <a:pPr marL="0" indent="0">
              <a:buNone/>
            </a:pPr>
            <a:r>
              <a:rPr lang="en-US" sz="2000" dirty="0" smtClean="0"/>
              <a:t>More </a:t>
            </a:r>
            <a:r>
              <a:rPr lang="en-US" sz="2000" dirty="0"/>
              <a:t>than 60 countries have ratified this agreement. </a:t>
            </a:r>
            <a:r>
              <a:rPr lang="en-US" sz="2000" dirty="0" smtClean="0"/>
              <a:t> Trade </a:t>
            </a:r>
            <a:r>
              <a:rPr lang="en-US" sz="2000" dirty="0"/>
              <a:t>between these countries represents 80 percent of </a:t>
            </a:r>
            <a:r>
              <a:rPr lang="en-US" sz="2000" dirty="0" smtClean="0"/>
              <a:t> all </a:t>
            </a:r>
            <a:r>
              <a:rPr lang="en-US" sz="2000" dirty="0"/>
              <a:t>word trade</a:t>
            </a:r>
            <a:r>
              <a:rPr lang="en-US" sz="2000" dirty="0" smtClean="0"/>
              <a:t>.</a:t>
            </a:r>
            <a:endParaRPr lang="en-US" sz="2000" dirty="0"/>
          </a:p>
        </p:txBody>
      </p:sp>
    </p:spTree>
    <p:extLst>
      <p:ext uri="{BB962C8B-B14F-4D97-AF65-F5344CB8AC3E}">
        <p14:creationId xmlns:p14="http://schemas.microsoft.com/office/powerpoint/2010/main" val="282175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Commercial Code</a:t>
            </a:r>
            <a:endParaRPr lang="en-US" dirty="0"/>
          </a:p>
        </p:txBody>
      </p:sp>
      <p:sp>
        <p:nvSpPr>
          <p:cNvPr id="3" name="Content Placeholder 2"/>
          <p:cNvSpPr>
            <a:spLocks noGrp="1"/>
          </p:cNvSpPr>
          <p:nvPr>
            <p:ph idx="1"/>
          </p:nvPr>
        </p:nvSpPr>
        <p:spPr/>
        <p:txBody>
          <a:bodyPr/>
          <a:lstStyle/>
          <a:p>
            <a:pPr marL="0" indent="0">
              <a:buNone/>
            </a:pPr>
            <a:r>
              <a:rPr lang="en-US" sz="2000" dirty="0"/>
              <a:t>The Uniform Commercial Code (UCC) is the commercial law of the United States. This is the law </a:t>
            </a:r>
            <a:r>
              <a:rPr lang="en-US" sz="2000" dirty="0" smtClean="0"/>
              <a:t>that is used </a:t>
            </a:r>
            <a:r>
              <a:rPr lang="en-US" sz="2000" dirty="0"/>
              <a:t>to form contracts in domestic transactions. </a:t>
            </a:r>
          </a:p>
          <a:p>
            <a:pPr marL="0" indent="0">
              <a:buNone/>
            </a:pPr>
            <a:r>
              <a:rPr lang="en-US" sz="2000" dirty="0" smtClean="0"/>
              <a:t>The UCC and the United Nations’ Convention for the International Sale of Goods (CISG) differ in several respects.</a:t>
            </a:r>
          </a:p>
          <a:p>
            <a:pPr marL="0" indent="0">
              <a:buNone/>
            </a:pPr>
            <a:r>
              <a:rPr lang="en-US" sz="2000" dirty="0" smtClean="0"/>
              <a:t>For several reasons, including the fact that its provisions  are different from  the UCC, the </a:t>
            </a:r>
            <a:r>
              <a:rPr lang="en-US" sz="2000" dirty="0"/>
              <a:t>United States has only partially ratified the </a:t>
            </a:r>
            <a:r>
              <a:rPr lang="en-US" sz="2000" dirty="0" smtClean="0"/>
              <a:t>CISG.</a:t>
            </a:r>
            <a:endParaRPr lang="en-US" sz="2000" dirty="0"/>
          </a:p>
          <a:p>
            <a:pPr marL="0" indent="0">
              <a:buNone/>
            </a:pPr>
            <a:endParaRPr lang="en-US" dirty="0"/>
          </a:p>
        </p:txBody>
      </p:sp>
    </p:spTree>
    <p:extLst>
      <p:ext uri="{BB962C8B-B14F-4D97-AF65-F5344CB8AC3E}">
        <p14:creationId xmlns:p14="http://schemas.microsoft.com/office/powerpoint/2010/main" val="3707171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CISG vs. UCC</a:t>
            </a:r>
            <a:endParaRPr lang="en-US" dirty="0"/>
          </a:p>
        </p:txBody>
      </p:sp>
      <p:sp>
        <p:nvSpPr>
          <p:cNvPr id="5" name="Text Placeholder 4"/>
          <p:cNvSpPr>
            <a:spLocks noGrp="1"/>
          </p:cNvSpPr>
          <p:nvPr>
            <p:ph type="body" idx="1"/>
          </p:nvPr>
        </p:nvSpPr>
        <p:spPr>
          <a:xfrm>
            <a:off x="498474" y="1748118"/>
            <a:ext cx="3657600" cy="322729"/>
          </a:xfrm>
        </p:spPr>
        <p:txBody>
          <a:bodyPr>
            <a:normAutofit lnSpcReduction="10000"/>
          </a:bodyPr>
          <a:lstStyle/>
          <a:p>
            <a:r>
              <a:rPr lang="en-US" b="1" dirty="0" smtClean="0"/>
              <a:t>CISG</a:t>
            </a:r>
            <a:endParaRPr lang="en-US" b="1" dirty="0"/>
          </a:p>
        </p:txBody>
      </p:sp>
      <p:sp>
        <p:nvSpPr>
          <p:cNvPr id="6" name="Content Placeholder 5"/>
          <p:cNvSpPr>
            <a:spLocks noGrp="1"/>
          </p:cNvSpPr>
          <p:nvPr>
            <p:ph sz="half" idx="2"/>
          </p:nvPr>
        </p:nvSpPr>
        <p:spPr>
          <a:xfrm>
            <a:off x="272955" y="2070847"/>
            <a:ext cx="3671247" cy="4329953"/>
          </a:xfrm>
        </p:spPr>
        <p:txBody>
          <a:bodyPr>
            <a:noAutofit/>
          </a:bodyPr>
          <a:lstStyle/>
          <a:p>
            <a:pPr marL="0" indent="0" algn="r">
              <a:buNone/>
            </a:pPr>
            <a:r>
              <a:rPr lang="en-US" sz="1700" dirty="0"/>
              <a:t>A positive response asking for change is considered a rejection</a:t>
            </a:r>
            <a:r>
              <a:rPr lang="en-US" sz="1700" dirty="0" smtClean="0"/>
              <a:t>.</a:t>
            </a:r>
            <a:endParaRPr lang="en-US" sz="1700" dirty="0"/>
          </a:p>
          <a:p>
            <a:pPr marL="0" indent="0">
              <a:spcBef>
                <a:spcPts val="0"/>
              </a:spcBef>
              <a:buNone/>
            </a:pPr>
            <a:endParaRPr lang="en-US" sz="1700" dirty="0" smtClean="0"/>
          </a:p>
          <a:p>
            <a:pPr marL="0" indent="0">
              <a:spcBef>
                <a:spcPts val="0"/>
              </a:spcBef>
              <a:buNone/>
            </a:pPr>
            <a:endParaRPr lang="en-US" sz="1700" dirty="0"/>
          </a:p>
          <a:p>
            <a:pPr marL="0" indent="0" algn="r">
              <a:spcBef>
                <a:spcPts val="0"/>
              </a:spcBef>
              <a:buNone/>
            </a:pPr>
            <a:r>
              <a:rPr lang="en-US" sz="1700" dirty="0" smtClean="0"/>
              <a:t>A </a:t>
            </a:r>
            <a:r>
              <a:rPr lang="en-US" sz="1700" dirty="0"/>
              <a:t>contract is not been accepted until both parties agree to all </a:t>
            </a:r>
            <a:r>
              <a:rPr lang="en-US" sz="1700" dirty="0" smtClean="0"/>
              <a:t>terms. An offer </a:t>
            </a:r>
            <a:r>
              <a:rPr lang="en-US" sz="1700" dirty="0"/>
              <a:t>is open until a certain date and cannot be withdrawn until said date.</a:t>
            </a:r>
          </a:p>
          <a:p>
            <a:pPr marL="0" indent="0">
              <a:spcBef>
                <a:spcPts val="0"/>
              </a:spcBef>
              <a:buNone/>
            </a:pPr>
            <a:endParaRPr lang="en-US" sz="1700" dirty="0" smtClean="0"/>
          </a:p>
          <a:p>
            <a:pPr marL="0" indent="0" algn="r">
              <a:spcBef>
                <a:spcPts val="0"/>
              </a:spcBef>
              <a:buNone/>
            </a:pPr>
            <a:r>
              <a:rPr lang="en-US" sz="1700" dirty="0" smtClean="0"/>
              <a:t>The </a:t>
            </a:r>
            <a:r>
              <a:rPr lang="en-US" sz="1700" dirty="0"/>
              <a:t>buyer is allowed to unilaterally apply a price reduction to the </a:t>
            </a:r>
            <a:r>
              <a:rPr lang="en-US" sz="1700" dirty="0" smtClean="0"/>
              <a:t>amount in </a:t>
            </a:r>
            <a:r>
              <a:rPr lang="en-US" sz="1700" dirty="0"/>
              <a:t>the contract for nonconforming or damaged goods. </a:t>
            </a:r>
          </a:p>
        </p:txBody>
      </p:sp>
      <p:sp>
        <p:nvSpPr>
          <p:cNvPr id="7" name="Text Placeholder 6"/>
          <p:cNvSpPr>
            <a:spLocks noGrp="1"/>
          </p:cNvSpPr>
          <p:nvPr>
            <p:ph type="body" sz="quarter" idx="3"/>
          </p:nvPr>
        </p:nvSpPr>
        <p:spPr>
          <a:xfrm>
            <a:off x="4397187" y="1748118"/>
            <a:ext cx="3657600" cy="322729"/>
          </a:xfrm>
        </p:spPr>
        <p:txBody>
          <a:bodyPr>
            <a:normAutofit lnSpcReduction="10000"/>
          </a:bodyPr>
          <a:lstStyle/>
          <a:p>
            <a:r>
              <a:rPr lang="en-US" b="1" dirty="0" smtClean="0"/>
              <a:t>UCC</a:t>
            </a:r>
            <a:endParaRPr lang="en-US" b="1" dirty="0"/>
          </a:p>
        </p:txBody>
      </p:sp>
      <p:sp>
        <p:nvSpPr>
          <p:cNvPr id="8" name="Content Placeholder 7"/>
          <p:cNvSpPr>
            <a:spLocks noGrp="1"/>
          </p:cNvSpPr>
          <p:nvPr>
            <p:ph sz="quarter" idx="4"/>
          </p:nvPr>
        </p:nvSpPr>
        <p:spPr>
          <a:xfrm>
            <a:off x="4558352" y="2070847"/>
            <a:ext cx="3316406" cy="4055315"/>
          </a:xfrm>
        </p:spPr>
        <p:txBody>
          <a:bodyPr>
            <a:noAutofit/>
          </a:bodyPr>
          <a:lstStyle/>
          <a:p>
            <a:pPr marL="0" indent="0">
              <a:buNone/>
            </a:pPr>
            <a:r>
              <a:rPr lang="en-US" sz="1700" dirty="0"/>
              <a:t>A positive response asking for change is considered an acceptance</a:t>
            </a:r>
            <a:r>
              <a:rPr lang="en-US" sz="1700" dirty="0" smtClean="0"/>
              <a:t>.</a:t>
            </a:r>
            <a:endParaRPr lang="en-US" sz="1700" dirty="0"/>
          </a:p>
          <a:p>
            <a:pPr marL="0" indent="0">
              <a:spcBef>
                <a:spcPts val="0"/>
              </a:spcBef>
              <a:buNone/>
            </a:pPr>
            <a:endParaRPr lang="en-US" sz="1700" dirty="0" smtClean="0"/>
          </a:p>
          <a:p>
            <a:pPr marL="0" indent="0">
              <a:spcBef>
                <a:spcPts val="0"/>
              </a:spcBef>
              <a:buNone/>
            </a:pPr>
            <a:r>
              <a:rPr lang="en-US" sz="1700" dirty="0" smtClean="0"/>
              <a:t>Offer </a:t>
            </a:r>
            <a:r>
              <a:rPr lang="en-US" sz="1700" dirty="0"/>
              <a:t>can be withdrawn at any time</a:t>
            </a:r>
            <a:r>
              <a:rPr lang="en-US" sz="1700" dirty="0" smtClean="0"/>
              <a:t>.</a:t>
            </a:r>
            <a:endParaRPr lang="en-US" sz="1700" dirty="0"/>
          </a:p>
          <a:p>
            <a:pPr marL="0" indent="0">
              <a:spcBef>
                <a:spcPts val="0"/>
              </a:spcBef>
              <a:buNone/>
            </a:pPr>
            <a:endParaRPr lang="en-US" sz="1700" dirty="0" smtClean="0"/>
          </a:p>
          <a:p>
            <a:pPr marL="0" indent="0">
              <a:spcBef>
                <a:spcPts val="0"/>
              </a:spcBef>
              <a:buNone/>
            </a:pPr>
            <a:endParaRPr lang="en-US" sz="1700" dirty="0"/>
          </a:p>
          <a:p>
            <a:pPr marL="0" indent="0">
              <a:spcBef>
                <a:spcPts val="0"/>
              </a:spcBef>
              <a:buNone/>
            </a:pPr>
            <a:endParaRPr lang="en-US" sz="1700" dirty="0" smtClean="0"/>
          </a:p>
          <a:p>
            <a:pPr marL="0" indent="0">
              <a:spcBef>
                <a:spcPts val="0"/>
              </a:spcBef>
              <a:buNone/>
            </a:pPr>
            <a:endParaRPr lang="en-US" sz="1700" dirty="0" smtClean="0"/>
          </a:p>
          <a:p>
            <a:pPr marL="0" indent="0">
              <a:spcBef>
                <a:spcPts val="0"/>
              </a:spcBef>
              <a:buNone/>
            </a:pPr>
            <a:r>
              <a:rPr lang="en-US" sz="1700" dirty="0" smtClean="0"/>
              <a:t>The </a:t>
            </a:r>
            <a:r>
              <a:rPr lang="en-US" sz="1700" dirty="0"/>
              <a:t>buyer cannot change the terms of the contract unless the seller </a:t>
            </a:r>
            <a:r>
              <a:rPr lang="en-US" sz="1700" dirty="0" smtClean="0"/>
              <a:t>performs</a:t>
            </a:r>
          </a:p>
          <a:p>
            <a:pPr marL="0" indent="0">
              <a:spcBef>
                <a:spcPts val="0"/>
              </a:spcBef>
              <a:buNone/>
            </a:pPr>
            <a:r>
              <a:rPr lang="en-US" sz="1700" dirty="0" smtClean="0"/>
              <a:t>a </a:t>
            </a:r>
            <a:r>
              <a:rPr lang="en-US" sz="1700" dirty="0"/>
              <a:t>fundamental breach</a:t>
            </a:r>
            <a:r>
              <a:rPr lang="en-US" dirty="0"/>
              <a:t>.</a:t>
            </a:r>
          </a:p>
          <a:p>
            <a:endParaRPr lang="en-US" dirty="0"/>
          </a:p>
        </p:txBody>
      </p:sp>
      <p:cxnSp>
        <p:nvCxnSpPr>
          <p:cNvPr id="10" name="Straight Connector 9"/>
          <p:cNvCxnSpPr/>
          <p:nvPr/>
        </p:nvCxnSpPr>
        <p:spPr>
          <a:xfrm flipV="1">
            <a:off x="391050" y="2961565"/>
            <a:ext cx="7686297" cy="13648"/>
          </a:xfrm>
          <a:prstGeom prst="line">
            <a:avLst/>
          </a:prstGeom>
          <a:ln>
            <a:solidFill>
              <a:schemeClr val="tx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95506" y="4533331"/>
            <a:ext cx="7659281" cy="13648"/>
          </a:xfrm>
          <a:prstGeom prst="line">
            <a:avLst/>
          </a:prstGeom>
          <a:ln>
            <a:solidFill>
              <a:schemeClr val="tx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4" idx="2"/>
          </p:cNvCxnSpPr>
          <p:nvPr/>
        </p:nvCxnSpPr>
        <p:spPr>
          <a:xfrm>
            <a:off x="4276631" y="1600200"/>
            <a:ext cx="0" cy="4800600"/>
          </a:xfrm>
          <a:prstGeom prst="line">
            <a:avLst/>
          </a:prstGeom>
          <a:ln>
            <a:solidFill>
              <a:schemeClr val="tx1">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947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Contract Formation (CISG)</a:t>
            </a:r>
            <a:endParaRPr lang="en-US" dirty="0"/>
          </a:p>
        </p:txBody>
      </p:sp>
      <p:sp>
        <p:nvSpPr>
          <p:cNvPr id="10" name="Content Placeholder 9"/>
          <p:cNvSpPr>
            <a:spLocks noGrp="1"/>
          </p:cNvSpPr>
          <p:nvPr>
            <p:ph idx="1"/>
          </p:nvPr>
        </p:nvSpPr>
        <p:spPr/>
        <p:txBody>
          <a:bodyPr>
            <a:noAutofit/>
          </a:bodyPr>
          <a:lstStyle/>
          <a:p>
            <a:r>
              <a:rPr lang="en-US" sz="2000" dirty="0" smtClean="0"/>
              <a:t>Offer</a:t>
            </a:r>
          </a:p>
          <a:p>
            <a:pPr marL="228600" lvl="1" indent="0">
              <a:buNone/>
            </a:pPr>
            <a:r>
              <a:rPr lang="en-US" dirty="0"/>
              <a:t>Initial step in the formation of the contract when one party contacts </a:t>
            </a:r>
            <a:r>
              <a:rPr lang="en-US" dirty="0" smtClean="0"/>
              <a:t>another and offers to sell or purchase something.</a:t>
            </a:r>
          </a:p>
          <a:p>
            <a:r>
              <a:rPr lang="en-US" sz="2000" dirty="0" smtClean="0"/>
              <a:t>Acceptance</a:t>
            </a:r>
          </a:p>
          <a:p>
            <a:pPr marL="228600" lvl="1" indent="0">
              <a:buNone/>
            </a:pPr>
            <a:r>
              <a:rPr lang="en-US" dirty="0"/>
              <a:t>If the second party accepts </a:t>
            </a:r>
            <a:r>
              <a:rPr lang="en-US" dirty="0" smtClean="0"/>
              <a:t>all the </a:t>
            </a:r>
            <a:r>
              <a:rPr lang="en-US" dirty="0"/>
              <a:t>terms of the offer, the contract is formed</a:t>
            </a:r>
            <a:r>
              <a:rPr lang="en-US" dirty="0" smtClean="0"/>
              <a:t>.</a:t>
            </a:r>
          </a:p>
          <a:p>
            <a:r>
              <a:rPr lang="en-US" sz="2000" dirty="0" smtClean="0"/>
              <a:t>Rejection</a:t>
            </a:r>
          </a:p>
          <a:p>
            <a:pPr marL="228600" lvl="1" indent="0">
              <a:buNone/>
            </a:pPr>
            <a:r>
              <a:rPr lang="en-US" dirty="0" smtClean="0"/>
              <a:t>If </a:t>
            </a:r>
            <a:r>
              <a:rPr lang="en-US" dirty="0"/>
              <a:t>the second party does not accept </a:t>
            </a:r>
            <a:r>
              <a:rPr lang="en-US" dirty="0" smtClean="0"/>
              <a:t>all the </a:t>
            </a:r>
            <a:r>
              <a:rPr lang="en-US" dirty="0"/>
              <a:t>terms of the original </a:t>
            </a:r>
            <a:r>
              <a:rPr lang="en-US" dirty="0" smtClean="0"/>
              <a:t>offer, it is a rejection of the initial offer.</a:t>
            </a:r>
          </a:p>
          <a:p>
            <a:r>
              <a:rPr lang="en-US" sz="2000" dirty="0" smtClean="0"/>
              <a:t>Counter-offer</a:t>
            </a:r>
          </a:p>
          <a:p>
            <a:pPr marL="228600" lvl="1" indent="0">
              <a:spcBef>
                <a:spcPts val="0"/>
              </a:spcBef>
              <a:buNone/>
            </a:pPr>
            <a:r>
              <a:rPr lang="en-US" dirty="0"/>
              <a:t>If the second party reject the first offer, </a:t>
            </a:r>
            <a:r>
              <a:rPr lang="en-US" dirty="0" smtClean="0"/>
              <a:t>it may </a:t>
            </a:r>
            <a:r>
              <a:rPr lang="en-US" dirty="0"/>
              <a:t>make a </a:t>
            </a:r>
            <a:endParaRPr lang="en-US" dirty="0" smtClean="0"/>
          </a:p>
          <a:p>
            <a:pPr marL="228600" lvl="1" indent="0">
              <a:spcBef>
                <a:spcPts val="0"/>
              </a:spcBef>
              <a:buNone/>
            </a:pPr>
            <a:r>
              <a:rPr lang="en-US" dirty="0" smtClean="0"/>
              <a:t>counter -offer </a:t>
            </a:r>
            <a:r>
              <a:rPr lang="en-US" dirty="0"/>
              <a:t>with new </a:t>
            </a:r>
            <a:r>
              <a:rPr lang="en-US" dirty="0" smtClean="0"/>
              <a:t>terms.</a:t>
            </a:r>
          </a:p>
        </p:txBody>
      </p:sp>
    </p:spTree>
    <p:extLst>
      <p:ext uri="{BB962C8B-B14F-4D97-AF65-F5344CB8AC3E}">
        <p14:creationId xmlns:p14="http://schemas.microsoft.com/office/powerpoint/2010/main" val="288524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Contract</a:t>
            </a:r>
            <a:endParaRPr lang="en-US" dirty="0"/>
          </a:p>
        </p:txBody>
      </p:sp>
      <p:sp>
        <p:nvSpPr>
          <p:cNvPr id="3" name="Content Placeholder 2"/>
          <p:cNvSpPr>
            <a:spLocks noGrp="1"/>
          </p:cNvSpPr>
          <p:nvPr>
            <p:ph idx="1"/>
          </p:nvPr>
        </p:nvSpPr>
        <p:spPr/>
        <p:txBody>
          <a:bodyPr/>
          <a:lstStyle/>
          <a:p>
            <a:pPr marL="0" indent="0">
              <a:buNone/>
            </a:pPr>
            <a:r>
              <a:rPr lang="en-US" sz="2000" dirty="0"/>
              <a:t>The contract between an exporter and its representatives abroad is called a distribution contract. It is a contract between the exporter and an agent or a distributor.</a:t>
            </a:r>
          </a:p>
          <a:p>
            <a:pPr marL="0" indent="0">
              <a:buNone/>
            </a:pPr>
            <a:r>
              <a:rPr lang="en-US" sz="2000" dirty="0"/>
              <a:t>There is no uniform international agreement mandating how these relationships should work. However the parties often agree to abide by the model contracts of the International Chamber of Commerce. </a:t>
            </a:r>
          </a:p>
          <a:p>
            <a:endParaRPr lang="en-US" dirty="0"/>
          </a:p>
        </p:txBody>
      </p:sp>
    </p:spTree>
    <p:extLst>
      <p:ext uri="{BB962C8B-B14F-4D97-AF65-F5344CB8AC3E}">
        <p14:creationId xmlns:p14="http://schemas.microsoft.com/office/powerpoint/2010/main" val="104513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Law and Labor Law</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An important point to note when entering into a contact with a foreign distributor or agent is whether this relationship will be considered a “contract between equals”</a:t>
            </a:r>
            <a:r>
              <a:rPr lang="en-US" sz="2000" b="1" dirty="0"/>
              <a:t> </a:t>
            </a:r>
            <a:r>
              <a:rPr lang="en-US" sz="2000" dirty="0"/>
              <a:t>or a “contract between unequal partners” by the courts of the country in which the agent or distributor is located.</a:t>
            </a:r>
            <a:endParaRPr lang="en-US" sz="2000" b="1" dirty="0"/>
          </a:p>
          <a:p>
            <a:pPr marL="0" indent="0">
              <a:buNone/>
            </a:pPr>
            <a:r>
              <a:rPr lang="en-US" sz="2000" dirty="0" smtClean="0"/>
              <a:t>In </a:t>
            </a:r>
            <a:r>
              <a:rPr lang="en-US" sz="2000" dirty="0"/>
              <a:t>the first case, the contract will fall under contract law. Under the second, it will fall under labor law</a:t>
            </a:r>
            <a:r>
              <a:rPr lang="en-US" sz="2000" dirty="0" smtClean="0"/>
              <a:t>.</a:t>
            </a:r>
          </a:p>
          <a:p>
            <a:pPr marL="0" indent="0">
              <a:buNone/>
            </a:pPr>
            <a:r>
              <a:rPr lang="en-US" sz="2000" dirty="0" smtClean="0"/>
              <a:t>The </a:t>
            </a:r>
            <a:r>
              <a:rPr lang="en-US" sz="2000" dirty="0"/>
              <a:t>way this relationship is viewed could have a significant impact on the way a court will resolve a dispute</a:t>
            </a:r>
            <a:r>
              <a:rPr lang="en-US" sz="2000" dirty="0" smtClean="0"/>
              <a:t>. </a:t>
            </a:r>
            <a:r>
              <a:rPr lang="en-US" sz="2000" dirty="0"/>
              <a:t>Under contract law, the court will settle disputes by following the terms of the contract. Under labor law, the court will protect the agent.</a:t>
            </a:r>
          </a:p>
          <a:p>
            <a:pPr marL="0" indent="0">
              <a:buNone/>
            </a:pPr>
            <a:endParaRPr lang="en-US" dirty="0"/>
          </a:p>
          <a:p>
            <a:endParaRPr lang="en-US" dirty="0"/>
          </a:p>
        </p:txBody>
      </p:sp>
    </p:spTree>
    <p:extLst>
      <p:ext uri="{BB962C8B-B14F-4D97-AF65-F5344CB8AC3E}">
        <p14:creationId xmlns:p14="http://schemas.microsoft.com/office/powerpoint/2010/main" val="865170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4.potx" id="{ED5FBA94-5240-4547-A3B4-660D8ED27BE3}" vid="{43B82587-917D-40BC-B18D-B7361E648006}"/>
    </a:ext>
  </a:extLst>
</a:theme>
</file>

<file path=docProps/app.xml><?xml version="1.0" encoding="utf-8"?>
<Properties xmlns="http://schemas.openxmlformats.org/officeDocument/2006/extended-properties" xmlns:vt="http://schemas.openxmlformats.org/officeDocument/2006/docPropsVTypes">
  <Template/>
  <TotalTime>572</TotalTime>
  <Words>2062</Words>
  <Application>Microsoft Office PowerPoint</Application>
  <PresentationFormat>On-screen Show (4:3)</PresentationFormat>
  <Paragraphs>151</Paragraphs>
  <Slides>26</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26</vt:i4>
      </vt:variant>
    </vt:vector>
  </HeadingPairs>
  <TitlesOfParts>
    <vt:vector size="34" baseType="lpstr">
      <vt:lpstr>Arial</vt:lpstr>
      <vt:lpstr>Calibri</vt:lpstr>
      <vt:lpstr>Lucida Bright</vt:lpstr>
      <vt:lpstr>Office Theme</vt:lpstr>
      <vt:lpstr>Office Theme</vt:lpstr>
      <vt:lpstr>Office Theme</vt:lpstr>
      <vt:lpstr>Office Theme</vt:lpstr>
      <vt:lpstr>chapter5</vt:lpstr>
      <vt:lpstr>Chapter 5 International Contracts</vt:lpstr>
      <vt:lpstr>International Contracts</vt:lpstr>
      <vt:lpstr>Lex Mercatoria</vt:lpstr>
      <vt:lpstr>Convention for the International Sale of Goods</vt:lpstr>
      <vt:lpstr>Uniform Commercial Code</vt:lpstr>
      <vt:lpstr>CISG vs. UCC</vt:lpstr>
      <vt:lpstr>Contract Formation (CISG)</vt:lpstr>
      <vt:lpstr>Distribution Contract</vt:lpstr>
      <vt:lpstr>Contract Law and Labor Law</vt:lpstr>
      <vt:lpstr>Home Government Restrictions</vt:lpstr>
      <vt:lpstr>Termination of a Contract</vt:lpstr>
      <vt:lpstr>Termination for Just Cause</vt:lpstr>
      <vt:lpstr>Termination for Convenience</vt:lpstr>
      <vt:lpstr>Arbitration (I)</vt:lpstr>
      <vt:lpstr>Arbitration (II)</vt:lpstr>
      <vt:lpstr>Mediation</vt:lpstr>
      <vt:lpstr>Elements of a Contract</vt:lpstr>
      <vt:lpstr>Elements of Contract</vt:lpstr>
      <vt:lpstr>Elements of Contract</vt:lpstr>
      <vt:lpstr>Elements of Contract</vt:lpstr>
      <vt:lpstr>Elements of Contract</vt:lpstr>
      <vt:lpstr>Elements of Contract</vt:lpstr>
      <vt:lpstr>Elements of Contract</vt:lpstr>
      <vt:lpstr>Elements of Contract</vt:lpstr>
      <vt:lpstr>Elements of Contract</vt:lpstr>
      <vt:lpstr>Elements of Contract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David</cp:lastModifiedBy>
  <cp:revision>24</cp:revision>
  <dcterms:created xsi:type="dcterms:W3CDTF">2013-08-01T19:16:32Z</dcterms:created>
  <dcterms:modified xsi:type="dcterms:W3CDTF">2017-06-11T15:11:49Z</dcterms:modified>
</cp:coreProperties>
</file>