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notesMasterIdLst>
    <p:notesMasterId r:id="rId48"/>
  </p:notesMasterIdLst>
  <p:sldIdLst>
    <p:sldId id="260" r:id="rId6"/>
    <p:sldId id="257" r:id="rId7"/>
    <p:sldId id="261" r:id="rId8"/>
    <p:sldId id="262" r:id="rId9"/>
    <p:sldId id="263" r:id="rId10"/>
    <p:sldId id="264" r:id="rId11"/>
    <p:sldId id="265" r:id="rId12"/>
    <p:sldId id="315" r:id="rId13"/>
    <p:sldId id="267" r:id="rId14"/>
    <p:sldId id="316" r:id="rId15"/>
    <p:sldId id="269" r:id="rId16"/>
    <p:sldId id="317" r:id="rId17"/>
    <p:sldId id="271" r:id="rId18"/>
    <p:sldId id="273" r:id="rId19"/>
    <p:sldId id="318" r:id="rId20"/>
    <p:sldId id="274" r:id="rId21"/>
    <p:sldId id="319" r:id="rId22"/>
    <p:sldId id="276" r:id="rId23"/>
    <p:sldId id="277" r:id="rId24"/>
    <p:sldId id="320" r:id="rId25"/>
    <p:sldId id="279" r:id="rId26"/>
    <p:sldId id="280" r:id="rId27"/>
    <p:sldId id="281" r:id="rId28"/>
    <p:sldId id="282" r:id="rId29"/>
    <p:sldId id="321" r:id="rId30"/>
    <p:sldId id="285" r:id="rId31"/>
    <p:sldId id="322" r:id="rId32"/>
    <p:sldId id="287" r:id="rId33"/>
    <p:sldId id="323" r:id="rId34"/>
    <p:sldId id="289" r:id="rId35"/>
    <p:sldId id="324" r:id="rId36"/>
    <p:sldId id="292" r:id="rId37"/>
    <p:sldId id="325" r:id="rId38"/>
    <p:sldId id="294" r:id="rId39"/>
    <p:sldId id="295" r:id="rId40"/>
    <p:sldId id="326" r:id="rId41"/>
    <p:sldId id="297" r:id="rId42"/>
    <p:sldId id="308" r:id="rId43"/>
    <p:sldId id="298" r:id="rId44"/>
    <p:sldId id="299" r:id="rId45"/>
    <p:sldId id="300" r:id="rId46"/>
    <p:sldId id="301"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000000"/>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52C213-9E0F-434D-B867-87BE3FC8668D}" type="datetimeFigureOut">
              <a:rPr lang="en-US" smtClean="0"/>
              <a:t>6/5/2017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D2B289-1376-46E3-876C-FA042E8B4903}" type="slidenum">
              <a:rPr lang="en-US" smtClean="0"/>
              <a:t>‹#›</a:t>
            </a:fld>
            <a:endParaRPr lang="en-US"/>
          </a:p>
        </p:txBody>
      </p:sp>
    </p:spTree>
    <p:extLst>
      <p:ext uri="{BB962C8B-B14F-4D97-AF65-F5344CB8AC3E}">
        <p14:creationId xmlns:p14="http://schemas.microsoft.com/office/powerpoint/2010/main" val="66158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47689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4130138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4230246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5943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220375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368324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740038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1289265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26499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490568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582058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6/5/2017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30611275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906" y="3133725"/>
            <a:ext cx="7925536" cy="1362075"/>
          </a:xfrm>
        </p:spPr>
        <p:txBody>
          <a:bodyPr>
            <a:normAutofit fontScale="90000"/>
          </a:bodyPr>
          <a:lstStyle/>
          <a:p>
            <a:r>
              <a:rPr lang="en-US" b="1" dirty="0" smtClean="0">
                <a:solidFill>
                  <a:srgbClr val="FFFFFF"/>
                </a:solidFill>
              </a:rPr>
              <a:t>Chapter 4</a:t>
            </a:r>
            <a:r>
              <a:rPr lang="en-US" dirty="0" smtClean="0">
                <a:solidFill>
                  <a:srgbClr val="FFFFFF"/>
                </a:solidFill>
              </a:rPr>
              <a:t/>
            </a:r>
            <a:br>
              <a:rPr lang="en-US" dirty="0" smtClean="0">
                <a:solidFill>
                  <a:srgbClr val="FFFFFF"/>
                </a:solidFill>
              </a:rPr>
            </a:br>
            <a:r>
              <a:rPr lang="en-US" dirty="0" smtClean="0">
                <a:solidFill>
                  <a:srgbClr val="FFFFFF"/>
                </a:solidFill>
              </a:rPr>
              <a:t>Methods of Entry in Foreign Markets</a:t>
            </a:r>
            <a:endParaRPr lang="en-US" b="1" dirty="0">
              <a:solidFill>
                <a:srgbClr val="FFFFFF"/>
              </a:solidFill>
            </a:endParaRPr>
          </a:p>
        </p:txBody>
      </p:sp>
    </p:spTree>
    <p:extLst>
      <p:ext uri="{BB962C8B-B14F-4D97-AF65-F5344CB8AC3E}">
        <p14:creationId xmlns:p14="http://schemas.microsoft.com/office/powerpoint/2010/main" val="306650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29840" y="3957004"/>
            <a:ext cx="8020545" cy="2362875"/>
          </a:xfrm>
        </p:spPr>
        <p:txBody>
          <a:bodyPr>
            <a:normAutofit/>
          </a:bodyPr>
          <a:lstStyle/>
          <a:p>
            <a:pPr marL="228600" indent="-228600">
              <a:buAutoNum type="arabicPeriod"/>
            </a:pPr>
            <a:r>
              <a:rPr lang="en-US" sz="1700" dirty="0" smtClean="0"/>
              <a:t>Expotech</a:t>
            </a:r>
            <a:r>
              <a:rPr lang="en-US" sz="1700" dirty="0"/>
              <a:t>, </a:t>
            </a:r>
            <a:r>
              <a:rPr lang="en-US" sz="1700" dirty="0" smtClean="0"/>
              <a:t>an export management corporation finds out that a </a:t>
            </a:r>
            <a:r>
              <a:rPr lang="en-US" sz="1700" dirty="0"/>
              <a:t>company in South Africa needs a forklift truck. </a:t>
            </a:r>
            <a:endParaRPr lang="en-US" sz="1700" dirty="0" smtClean="0"/>
          </a:p>
          <a:p>
            <a:pPr marL="228600" indent="-228600">
              <a:buAutoNum type="arabicPeriod"/>
            </a:pPr>
            <a:r>
              <a:rPr lang="en-US" sz="1700" dirty="0" smtClean="0"/>
              <a:t>Expotech contacts </a:t>
            </a:r>
            <a:r>
              <a:rPr lang="en-US" sz="1700" dirty="0"/>
              <a:t>a U.S. </a:t>
            </a:r>
            <a:r>
              <a:rPr lang="en-US" sz="1700" dirty="0" smtClean="0"/>
              <a:t>manufacturer, </a:t>
            </a:r>
            <a:r>
              <a:rPr lang="en-US" sz="1700" dirty="0"/>
              <a:t>which agrees to sell </a:t>
            </a:r>
            <a:r>
              <a:rPr lang="en-US" sz="1700" dirty="0" smtClean="0"/>
              <a:t>the product </a:t>
            </a:r>
            <a:r>
              <a:rPr lang="en-US" sz="1700" dirty="0"/>
              <a:t>to the South African customer if Expotech handles all aspects of the </a:t>
            </a:r>
            <a:r>
              <a:rPr lang="en-US" sz="1700" dirty="0" smtClean="0"/>
              <a:t>international transaction </a:t>
            </a:r>
            <a:r>
              <a:rPr lang="en-US" sz="1700" dirty="0"/>
              <a:t>for a 5-percent </a:t>
            </a:r>
            <a:r>
              <a:rPr lang="en-US" sz="1700" dirty="0" smtClean="0"/>
              <a:t>commission</a:t>
            </a:r>
            <a:r>
              <a:rPr lang="en-US" sz="1700" dirty="0"/>
              <a:t>. </a:t>
            </a:r>
            <a:endParaRPr lang="en-US" sz="1700" dirty="0" smtClean="0"/>
          </a:p>
          <a:p>
            <a:pPr marL="228600" indent="-228600">
              <a:buAutoNum type="arabicPeriod"/>
            </a:pPr>
            <a:r>
              <a:rPr lang="en-US" sz="1700" dirty="0" smtClean="0"/>
              <a:t>The </a:t>
            </a:r>
            <a:r>
              <a:rPr lang="en-US" sz="1700" dirty="0"/>
              <a:t>U.S. company ships </a:t>
            </a:r>
            <a:r>
              <a:rPr lang="en-US" sz="1700" dirty="0" smtClean="0"/>
              <a:t>the forklift </a:t>
            </a:r>
            <a:r>
              <a:rPr lang="en-US" sz="1700" dirty="0"/>
              <a:t>to the customer in South Africa and sends him an invoice. </a:t>
            </a:r>
            <a:endParaRPr lang="en-US" sz="1700" dirty="0" smtClean="0"/>
          </a:p>
          <a:p>
            <a:pPr marL="228600" indent="-228600">
              <a:buAutoNum type="arabicPeriod"/>
            </a:pPr>
            <a:r>
              <a:rPr lang="en-US" sz="1700" dirty="0" smtClean="0"/>
              <a:t>When the manufacturer </a:t>
            </a:r>
            <a:r>
              <a:rPr lang="en-US" sz="1700" dirty="0"/>
              <a:t>is paid, it sends the commission to Expotech.</a:t>
            </a:r>
            <a:endParaRPr lang="en-US" sz="17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295" y="457200"/>
            <a:ext cx="4368215" cy="3258570"/>
          </a:xfrm>
          <a:prstGeom prst="rect">
            <a:avLst/>
          </a:prstGeom>
        </p:spPr>
      </p:pic>
    </p:spTree>
    <p:extLst>
      <p:ext uri="{BB962C8B-B14F-4D97-AF65-F5344CB8AC3E}">
        <p14:creationId xmlns:p14="http://schemas.microsoft.com/office/powerpoint/2010/main" val="346477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Piggy Backing</a:t>
            </a:r>
            <a:endParaRPr lang="en-US" dirty="0"/>
          </a:p>
        </p:txBody>
      </p:sp>
      <p:sp>
        <p:nvSpPr>
          <p:cNvPr id="3" name="Content Placeholder 2"/>
          <p:cNvSpPr>
            <a:spLocks noGrp="1"/>
          </p:cNvSpPr>
          <p:nvPr>
            <p:ph idx="1"/>
          </p:nvPr>
        </p:nvSpPr>
        <p:spPr>
          <a:xfrm>
            <a:off x="498475" y="1981200"/>
            <a:ext cx="7021441" cy="4283122"/>
          </a:xfrm>
        </p:spPr>
        <p:txBody>
          <a:bodyPr>
            <a:normAutofit/>
          </a:bodyPr>
          <a:lstStyle/>
          <a:p>
            <a:pPr marL="0" indent="0">
              <a:buNone/>
            </a:pPr>
            <a:r>
              <a:rPr lang="en-US" sz="2000" dirty="0"/>
              <a:t>Piggy-backing refers to the possibility of a small firm piggy-backing on another firm’s efforts to enter a foreign market. For example: </a:t>
            </a:r>
            <a:endParaRPr lang="en-US" sz="2000" dirty="0" smtClean="0"/>
          </a:p>
          <a:p>
            <a:r>
              <a:rPr lang="en-US" sz="2000" dirty="0" smtClean="0"/>
              <a:t>A </a:t>
            </a:r>
            <a:r>
              <a:rPr lang="en-US" sz="2000" dirty="0"/>
              <a:t>firm’s customer may open a manufacturing facility abroad and request that the firm continue to sell its products to that new facility. The firm ends up being an exporter, even though it never sought to enter that </a:t>
            </a:r>
            <a:r>
              <a:rPr lang="en-US" sz="2000" dirty="0" smtClean="0"/>
              <a:t>market.</a:t>
            </a:r>
          </a:p>
          <a:p>
            <a:r>
              <a:rPr lang="en-US" sz="2000" dirty="0" smtClean="0"/>
              <a:t>A </a:t>
            </a:r>
            <a:r>
              <a:rPr lang="en-US" sz="2000" dirty="0"/>
              <a:t>firm utilizes another company’s distribution channels abroad to sell its products. It uses another company’s experience to sell its products abroad.</a:t>
            </a:r>
          </a:p>
          <a:p>
            <a:pPr marL="0" indent="0">
              <a:buNone/>
            </a:pPr>
            <a:r>
              <a:rPr lang="en-US" sz="2000" dirty="0" smtClean="0"/>
              <a:t>In </a:t>
            </a:r>
            <a:r>
              <a:rPr lang="en-US" sz="2000" dirty="0"/>
              <a:t>either case, the firm “piggy-backed” on the other’s strategy.</a:t>
            </a:r>
          </a:p>
          <a:p>
            <a:endParaRPr lang="en-US" dirty="0"/>
          </a:p>
        </p:txBody>
      </p:sp>
    </p:spTree>
    <p:extLst>
      <p:ext uri="{BB962C8B-B14F-4D97-AF65-F5344CB8AC3E}">
        <p14:creationId xmlns:p14="http://schemas.microsoft.com/office/powerpoint/2010/main" val="375206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680" y="433786"/>
            <a:ext cx="6915080" cy="2399906"/>
          </a:xfrm>
        </p:spPr>
      </p:pic>
      <p:sp>
        <p:nvSpPr>
          <p:cNvPr id="6" name="Text Placeholder 5"/>
          <p:cNvSpPr>
            <a:spLocks noGrp="1"/>
          </p:cNvSpPr>
          <p:nvPr>
            <p:ph type="body" sz="half" idx="2"/>
          </p:nvPr>
        </p:nvSpPr>
        <p:spPr>
          <a:xfrm>
            <a:off x="629840" y="3455298"/>
            <a:ext cx="7437919" cy="2413689"/>
          </a:xfrm>
        </p:spPr>
        <p:txBody>
          <a:bodyPr>
            <a:normAutofit/>
          </a:bodyPr>
          <a:lstStyle/>
          <a:p>
            <a:pPr marL="228600" indent="-228600">
              <a:buAutoNum type="arabicPeriod"/>
            </a:pPr>
            <a:r>
              <a:rPr lang="en-US" sz="1700" dirty="0" smtClean="0"/>
              <a:t>Canadian </a:t>
            </a:r>
            <a:r>
              <a:rPr lang="en-US" sz="1700" dirty="0"/>
              <a:t>Motors </a:t>
            </a:r>
            <a:r>
              <a:rPr lang="en-US" sz="1700" dirty="0" smtClean="0"/>
              <a:t>Corp (CMC), a </a:t>
            </a:r>
            <a:r>
              <a:rPr lang="en-US" sz="1700" dirty="0"/>
              <a:t>large Canadian manufacturer of automobile motors, </a:t>
            </a:r>
            <a:r>
              <a:rPr lang="en-US" sz="1700" dirty="0" smtClean="0"/>
              <a:t>builds a plant in Ukraine.</a:t>
            </a:r>
          </a:p>
          <a:p>
            <a:pPr marL="228600" indent="-228600">
              <a:buAutoNum type="arabicPeriod"/>
            </a:pPr>
            <a:r>
              <a:rPr lang="en-US" sz="1700" dirty="0" smtClean="0"/>
              <a:t>CMC tells </a:t>
            </a:r>
            <a:r>
              <a:rPr lang="en-US" sz="1700" dirty="0"/>
              <a:t>to its Canadian supplier, V-Tech, that </a:t>
            </a:r>
            <a:r>
              <a:rPr lang="en-US" sz="1700" dirty="0" smtClean="0"/>
              <a:t>it needs </a:t>
            </a:r>
            <a:r>
              <a:rPr lang="en-US" sz="1700" dirty="0"/>
              <a:t>to provide engine valves to the new </a:t>
            </a:r>
            <a:r>
              <a:rPr lang="en-US" sz="1700" dirty="0" smtClean="0"/>
              <a:t>plant.</a:t>
            </a:r>
            <a:endParaRPr lang="en-US" sz="1700" dirty="0"/>
          </a:p>
          <a:p>
            <a:pPr marL="228600" indent="-228600">
              <a:buAutoNum type="arabicPeriod"/>
            </a:pPr>
            <a:r>
              <a:rPr lang="en-US" sz="1700" dirty="0" smtClean="0"/>
              <a:t>V-Tech </a:t>
            </a:r>
            <a:r>
              <a:rPr lang="en-US" sz="1700" dirty="0"/>
              <a:t>now supplies valves to the CMC plant in Canada as well as in Ukraine, </a:t>
            </a:r>
            <a:r>
              <a:rPr lang="en-US" sz="1700" dirty="0" smtClean="0"/>
              <a:t>a country </a:t>
            </a:r>
            <a:r>
              <a:rPr lang="en-US" sz="1700" dirty="0"/>
              <a:t>to which it would not have exported without CMC’s request.</a:t>
            </a:r>
            <a:endParaRPr lang="en-US" sz="1700" dirty="0"/>
          </a:p>
        </p:txBody>
      </p:sp>
    </p:spTree>
    <p:extLst>
      <p:ext uri="{BB962C8B-B14F-4D97-AF65-F5344CB8AC3E}">
        <p14:creationId xmlns:p14="http://schemas.microsoft.com/office/powerpoint/2010/main" val="165054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Exporting</a:t>
            </a:r>
            <a:endParaRPr lang="en-US" dirty="0"/>
          </a:p>
        </p:txBody>
      </p:sp>
      <p:sp>
        <p:nvSpPr>
          <p:cNvPr id="4" name="Content Placeholder 3"/>
          <p:cNvSpPr>
            <a:spLocks noGrp="1"/>
          </p:cNvSpPr>
          <p:nvPr>
            <p:ph idx="1"/>
          </p:nvPr>
        </p:nvSpPr>
        <p:spPr/>
        <p:txBody>
          <a:bodyPr/>
          <a:lstStyle/>
          <a:p>
            <a:r>
              <a:rPr lang="en-US" dirty="0" smtClean="0"/>
              <a:t>Agent</a:t>
            </a:r>
          </a:p>
          <a:p>
            <a:r>
              <a:rPr lang="en-US" dirty="0" smtClean="0"/>
              <a:t>Distributor</a:t>
            </a:r>
          </a:p>
          <a:p>
            <a:r>
              <a:rPr lang="en-US" dirty="0" smtClean="0"/>
              <a:t>Marketing Subsidiary</a:t>
            </a:r>
            <a:endParaRPr lang="en-US" dirty="0"/>
          </a:p>
        </p:txBody>
      </p:sp>
    </p:spTree>
    <p:extLst>
      <p:ext uri="{BB962C8B-B14F-4D97-AF65-F5344CB8AC3E}">
        <p14:creationId xmlns:p14="http://schemas.microsoft.com/office/powerpoint/2010/main" val="351748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a:t>
            </a:r>
            <a:endParaRPr lang="en-US" dirty="0"/>
          </a:p>
        </p:txBody>
      </p:sp>
      <p:sp>
        <p:nvSpPr>
          <p:cNvPr id="3" name="Content Placeholder 2"/>
          <p:cNvSpPr>
            <a:spLocks noGrp="1"/>
          </p:cNvSpPr>
          <p:nvPr>
            <p:ph idx="1"/>
          </p:nvPr>
        </p:nvSpPr>
        <p:spPr/>
        <p:txBody>
          <a:bodyPr/>
          <a:lstStyle/>
          <a:p>
            <a:pPr marL="0" indent="0">
              <a:buNone/>
            </a:pPr>
            <a:r>
              <a:rPr lang="en-US" sz="2000" dirty="0"/>
              <a:t>An agent is typically a small firm or individual located in the importing country. The agent will act as a representative of the exporter. He or she will not take title of the goods and </a:t>
            </a:r>
            <a:r>
              <a:rPr lang="en-US" sz="2000" dirty="0" smtClean="0"/>
              <a:t> will </a:t>
            </a:r>
            <a:r>
              <a:rPr lang="en-US" sz="2000" dirty="0"/>
              <a:t>earn a commission form the exporter. </a:t>
            </a:r>
          </a:p>
          <a:p>
            <a:pPr marL="0" indent="0">
              <a:buNone/>
            </a:pPr>
            <a:r>
              <a:rPr lang="en-US" sz="2000" dirty="0" smtClean="0"/>
              <a:t>The </a:t>
            </a:r>
            <a:r>
              <a:rPr lang="en-US" sz="2000" dirty="0"/>
              <a:t>principal is the party (company) being represented by </a:t>
            </a:r>
            <a:r>
              <a:rPr lang="en-US" sz="2000" dirty="0" smtClean="0"/>
              <a:t> the </a:t>
            </a:r>
            <a:r>
              <a:rPr lang="en-US" sz="2000" dirty="0"/>
              <a:t>agent. </a:t>
            </a:r>
          </a:p>
          <a:p>
            <a:pPr marL="0" indent="0">
              <a:buNone/>
            </a:pPr>
            <a:r>
              <a:rPr lang="en-US" sz="2000" dirty="0"/>
              <a:t>An agent will represent multiple companies manufacturing products that complement the exporter’s products.</a:t>
            </a:r>
          </a:p>
          <a:p>
            <a:endParaRPr lang="en-US" dirty="0"/>
          </a:p>
        </p:txBody>
      </p:sp>
    </p:spTree>
    <p:extLst>
      <p:ext uri="{BB962C8B-B14F-4D97-AF65-F5344CB8AC3E}">
        <p14:creationId xmlns:p14="http://schemas.microsoft.com/office/powerpoint/2010/main" val="195646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840" y="457200"/>
            <a:ext cx="8117649" cy="3369588"/>
          </a:xfrm>
        </p:spPr>
      </p:pic>
      <p:sp>
        <p:nvSpPr>
          <p:cNvPr id="6" name="Text Placeholder 5"/>
          <p:cNvSpPr>
            <a:spLocks noGrp="1"/>
          </p:cNvSpPr>
          <p:nvPr>
            <p:ph type="body" sz="half" idx="2"/>
          </p:nvPr>
        </p:nvSpPr>
        <p:spPr>
          <a:xfrm>
            <a:off x="629840" y="4224042"/>
            <a:ext cx="8117648" cy="1879615"/>
          </a:xfrm>
        </p:spPr>
        <p:txBody>
          <a:bodyPr>
            <a:normAutofit/>
          </a:bodyPr>
          <a:lstStyle/>
          <a:p>
            <a:pPr marL="228600" indent="-228600">
              <a:buAutoNum type="arabicPeriod"/>
            </a:pPr>
            <a:r>
              <a:rPr lang="en-US" sz="1700" dirty="0" smtClean="0"/>
              <a:t>A </a:t>
            </a:r>
            <a:r>
              <a:rPr lang="en-US" sz="1700" dirty="0"/>
              <a:t>French manufacturer of industrial machinery hires an agent </a:t>
            </a:r>
            <a:r>
              <a:rPr lang="en-US" sz="1700" dirty="0" smtClean="0"/>
              <a:t>in Australia </a:t>
            </a:r>
            <a:r>
              <a:rPr lang="en-US" sz="1700" dirty="0"/>
              <a:t>to sell its products and represent the exporter in that market. </a:t>
            </a:r>
            <a:endParaRPr lang="en-US" sz="1700" dirty="0" smtClean="0"/>
          </a:p>
          <a:p>
            <a:pPr marL="228600" indent="-228600">
              <a:buAutoNum type="arabicPeriod"/>
            </a:pPr>
            <a:r>
              <a:rPr lang="en-US" sz="1700" dirty="0" smtClean="0"/>
              <a:t>After the </a:t>
            </a:r>
            <a:r>
              <a:rPr lang="en-US" sz="1700" dirty="0"/>
              <a:t>agent finds an Australian customer, the transaction is conducted between </a:t>
            </a:r>
            <a:r>
              <a:rPr lang="en-US" sz="1700" dirty="0" smtClean="0"/>
              <a:t>the exporter </a:t>
            </a:r>
            <a:r>
              <a:rPr lang="en-US" sz="1700" dirty="0"/>
              <a:t>in France and the importer in Australia. </a:t>
            </a:r>
            <a:endParaRPr lang="en-US" sz="1700" dirty="0" smtClean="0"/>
          </a:p>
          <a:p>
            <a:pPr marL="228600" indent="-228600">
              <a:buAutoNum type="arabicPeriod"/>
            </a:pPr>
            <a:r>
              <a:rPr lang="en-US" sz="1700" dirty="0" smtClean="0"/>
              <a:t>When </a:t>
            </a:r>
            <a:r>
              <a:rPr lang="en-US" sz="1700" dirty="0"/>
              <a:t>the exporter is paid </a:t>
            </a:r>
            <a:r>
              <a:rPr lang="en-US" sz="1700" dirty="0" smtClean="0"/>
              <a:t>by the </a:t>
            </a:r>
            <a:r>
              <a:rPr lang="en-US" sz="1700" dirty="0"/>
              <a:t>importer, he then sends the agent a commission.</a:t>
            </a:r>
            <a:endParaRPr lang="en-US" sz="1700" dirty="0"/>
          </a:p>
        </p:txBody>
      </p:sp>
    </p:spTree>
    <p:extLst>
      <p:ext uri="{BB962C8B-B14F-4D97-AF65-F5344CB8AC3E}">
        <p14:creationId xmlns:p14="http://schemas.microsoft.com/office/powerpoint/2010/main" val="68823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Distributor</a:t>
            </a:r>
            <a:endParaRPr lang="en-US" dirty="0"/>
          </a:p>
        </p:txBody>
      </p:sp>
      <p:sp>
        <p:nvSpPr>
          <p:cNvPr id="4" name="Content Placeholder 3"/>
          <p:cNvSpPr>
            <a:spLocks noGrp="1"/>
          </p:cNvSpPr>
          <p:nvPr>
            <p:ph idx="1"/>
          </p:nvPr>
        </p:nvSpPr>
        <p:spPr>
          <a:xfrm>
            <a:off x="498475" y="1981200"/>
            <a:ext cx="7157919" cy="4144963"/>
          </a:xfrm>
        </p:spPr>
        <p:txBody>
          <a:bodyPr>
            <a:normAutofit/>
          </a:bodyPr>
          <a:lstStyle/>
          <a:p>
            <a:pPr marL="0" indent="0">
              <a:buNone/>
            </a:pPr>
            <a:r>
              <a:rPr lang="en-US" sz="2000" dirty="0"/>
              <a:t>A distributor is typically located in the importing country. The distributor will purchase the goods from the </a:t>
            </a:r>
            <a:r>
              <a:rPr lang="en-US" sz="2000" dirty="0" smtClean="0"/>
              <a:t>exporter </a:t>
            </a:r>
            <a:r>
              <a:rPr lang="en-US" sz="2000" dirty="0"/>
              <a:t>and therefore take title of them. It will then resell the goods for a profit. </a:t>
            </a:r>
          </a:p>
          <a:p>
            <a:pPr marL="0" indent="0">
              <a:buNone/>
            </a:pPr>
            <a:r>
              <a:rPr lang="en-US" sz="2000" dirty="0"/>
              <a:t>In this relationship, there are two sets of invoices. One set of international invoices between the exporter and the distributor. The distributor is therefore the importer. The second set of invoices is between the distributor and its customer. The customer sees this as a domestic transaction. </a:t>
            </a:r>
          </a:p>
          <a:p>
            <a:pPr marL="0" indent="0">
              <a:buNone/>
            </a:pPr>
            <a:r>
              <a:rPr lang="en-US" sz="2000" dirty="0"/>
              <a:t>A distributor may carry products from competitors in the same field. Oftentimes, it will also service products and carry replacement parts.</a:t>
            </a:r>
          </a:p>
        </p:txBody>
      </p:sp>
    </p:spTree>
    <p:extLst>
      <p:ext uri="{BB962C8B-B14F-4D97-AF65-F5344CB8AC3E}">
        <p14:creationId xmlns:p14="http://schemas.microsoft.com/office/powerpoint/2010/main" val="59566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873" y="457199"/>
            <a:ext cx="7307108" cy="2984757"/>
          </a:xfrm>
        </p:spPr>
      </p:pic>
      <p:sp>
        <p:nvSpPr>
          <p:cNvPr id="6" name="Text Placeholder 5"/>
          <p:cNvSpPr>
            <a:spLocks noGrp="1"/>
          </p:cNvSpPr>
          <p:nvPr>
            <p:ph type="body" sz="half" idx="2"/>
          </p:nvPr>
        </p:nvSpPr>
        <p:spPr>
          <a:xfrm>
            <a:off x="1043873" y="3867993"/>
            <a:ext cx="7307108" cy="2276124"/>
          </a:xfrm>
        </p:spPr>
        <p:txBody>
          <a:bodyPr>
            <a:normAutofit/>
          </a:bodyPr>
          <a:lstStyle/>
          <a:p>
            <a:pPr marL="228600" indent="-228600">
              <a:buAutoNum type="arabicPeriod"/>
            </a:pPr>
            <a:r>
              <a:rPr lang="en-US" sz="1700" dirty="0" smtClean="0"/>
              <a:t>An Israeli </a:t>
            </a:r>
            <a:r>
              <a:rPr lang="en-US" sz="1700" dirty="0"/>
              <a:t>manufacturer of irrigation equipment, </a:t>
            </a:r>
            <a:r>
              <a:rPr lang="en-US" sz="1700" dirty="0" err="1"/>
              <a:t>Irridim</a:t>
            </a:r>
            <a:r>
              <a:rPr lang="en-US" sz="1700" dirty="0"/>
              <a:t>, </a:t>
            </a:r>
            <a:r>
              <a:rPr lang="en-US" sz="1700" dirty="0" smtClean="0"/>
              <a:t>enters a </a:t>
            </a:r>
            <a:r>
              <a:rPr lang="en-US" sz="1700" dirty="0"/>
              <a:t>contract with a Spanish distributor to sell its products in Western Europe. </a:t>
            </a:r>
            <a:endParaRPr lang="en-US" sz="1700" dirty="0" smtClean="0"/>
          </a:p>
          <a:p>
            <a:pPr marL="228600" indent="-228600">
              <a:buAutoNum type="arabicPeriod"/>
            </a:pPr>
            <a:r>
              <a:rPr lang="en-US" sz="1700" dirty="0" smtClean="0"/>
              <a:t>The Spanish </a:t>
            </a:r>
            <a:r>
              <a:rPr lang="en-US" sz="1700" dirty="0"/>
              <a:t>distributor purchases the parts from the Israeli manufacturer and </a:t>
            </a:r>
            <a:r>
              <a:rPr lang="en-US" sz="1700" dirty="0" smtClean="0"/>
              <a:t>places them </a:t>
            </a:r>
            <a:r>
              <a:rPr lang="en-US" sz="1700" dirty="0"/>
              <a:t>in inventory. </a:t>
            </a:r>
            <a:endParaRPr lang="en-US" sz="1700" dirty="0" smtClean="0"/>
          </a:p>
          <a:p>
            <a:pPr marL="228600" indent="-228600">
              <a:buAutoNum type="arabicPeriod"/>
            </a:pPr>
            <a:r>
              <a:rPr lang="en-US" sz="1700" dirty="0" smtClean="0"/>
              <a:t>The </a:t>
            </a:r>
            <a:r>
              <a:rPr lang="en-US" sz="1700" dirty="0"/>
              <a:t>Spanish distributor then sells them to its own </a:t>
            </a:r>
            <a:r>
              <a:rPr lang="en-US" sz="1700" dirty="0" smtClean="0"/>
              <a:t>customers all </a:t>
            </a:r>
            <a:r>
              <a:rPr lang="en-US" sz="1700" dirty="0"/>
              <a:t>over Europe.</a:t>
            </a:r>
            <a:endParaRPr lang="en-US" sz="1700" dirty="0"/>
          </a:p>
        </p:txBody>
      </p:sp>
    </p:spTree>
    <p:extLst>
      <p:ext uri="{BB962C8B-B14F-4D97-AF65-F5344CB8AC3E}">
        <p14:creationId xmlns:p14="http://schemas.microsoft.com/office/powerpoint/2010/main" val="218878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Issues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Agents are typically very small, sometimes even one person, and therefore fall under the protection of labor law in many countries. This puts certain limits on the way contracts between agents and exporters can be worded and enforced (see Chapter 5</a:t>
            </a:r>
            <a:r>
              <a:rPr lang="en-US" sz="2000" dirty="0" smtClean="0"/>
              <a:t>).</a:t>
            </a:r>
            <a:endParaRPr lang="en-US" sz="2000" dirty="0"/>
          </a:p>
          <a:p>
            <a:pPr marL="0" indent="0">
              <a:buNone/>
            </a:pPr>
            <a:r>
              <a:rPr lang="en-US" sz="2000" dirty="0"/>
              <a:t>Distributors are typically much larger than agents and therefore fall under contract </a:t>
            </a:r>
            <a:r>
              <a:rPr lang="en-US" sz="2000" dirty="0" smtClean="0"/>
              <a:t>law.</a:t>
            </a:r>
          </a:p>
          <a:p>
            <a:pPr marL="0" indent="0">
              <a:buNone/>
            </a:pPr>
            <a:r>
              <a:rPr lang="en-US" sz="2000" dirty="0" smtClean="0"/>
              <a:t>Finally, certain </a:t>
            </a:r>
            <a:r>
              <a:rPr lang="en-US" sz="2000" dirty="0"/>
              <a:t>countries have strict laws regarding the use </a:t>
            </a:r>
            <a:r>
              <a:rPr lang="en-US" sz="2000" dirty="0" smtClean="0"/>
              <a:t>  of </a:t>
            </a:r>
            <a:r>
              <a:rPr lang="en-US" sz="2000" dirty="0"/>
              <a:t>agents, sometimes even barring them altogether. </a:t>
            </a:r>
          </a:p>
          <a:p>
            <a:pPr marL="0" indent="0">
              <a:buNone/>
            </a:pPr>
            <a:endParaRPr lang="en-US" dirty="0"/>
          </a:p>
        </p:txBody>
      </p:sp>
    </p:spTree>
    <p:extLst>
      <p:ext uri="{BB962C8B-B14F-4D97-AF65-F5344CB8AC3E}">
        <p14:creationId xmlns:p14="http://schemas.microsoft.com/office/powerpoint/2010/main" val="84202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Subsidiary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marketing subsidiary is a foreign office of a parent organization. The subsidiary is a separate entity incorporated in the foreign country. It is wholly owned by the parent company.  </a:t>
            </a:r>
          </a:p>
          <a:p>
            <a:pPr marL="0" indent="0">
              <a:buNone/>
            </a:pPr>
            <a:r>
              <a:rPr lang="en-US" sz="2000" dirty="0" smtClean="0"/>
              <a:t>The </a:t>
            </a:r>
            <a:r>
              <a:rPr lang="en-US" sz="2000" dirty="0"/>
              <a:t>parent company sells products to the subsidiary in an international transaction. The subsidiary in turn will sell these products to customers in the foreign country</a:t>
            </a:r>
            <a:r>
              <a:rPr lang="en-US" sz="2000" dirty="0" smtClean="0"/>
              <a:t>.</a:t>
            </a:r>
            <a:endParaRPr lang="en-US" sz="2000" dirty="0"/>
          </a:p>
          <a:p>
            <a:pPr marL="0" indent="0">
              <a:buNone/>
            </a:pPr>
            <a:r>
              <a:rPr lang="en-US" sz="2000" dirty="0"/>
              <a:t>The costs (and risks) associated with creating a marketing subsidiary are but a subsidiary allows for greater control by the exporter.</a:t>
            </a:r>
          </a:p>
          <a:p>
            <a:endParaRPr lang="en-US" dirty="0"/>
          </a:p>
        </p:txBody>
      </p:sp>
    </p:spTree>
    <p:extLst>
      <p:ext uri="{BB962C8B-B14F-4D97-AF65-F5344CB8AC3E}">
        <p14:creationId xmlns:p14="http://schemas.microsoft.com/office/powerpoint/2010/main" val="24222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Methods of Entry into </a:t>
            </a:r>
            <a:br>
              <a:rPr lang="en-US" dirty="0" smtClean="0"/>
            </a:br>
            <a:r>
              <a:rPr lang="en-US" dirty="0" smtClean="0"/>
              <a:t>Foreign Markets</a:t>
            </a:r>
            <a:endParaRPr lang="en-US" dirty="0"/>
          </a:p>
        </p:txBody>
      </p:sp>
      <p:sp>
        <p:nvSpPr>
          <p:cNvPr id="17" name="Content Placeholder 16"/>
          <p:cNvSpPr>
            <a:spLocks noGrp="1"/>
          </p:cNvSpPr>
          <p:nvPr>
            <p:ph idx="1"/>
          </p:nvPr>
        </p:nvSpPr>
        <p:spPr/>
        <p:txBody>
          <a:bodyPr/>
          <a:lstStyle/>
          <a:p>
            <a:r>
              <a:rPr lang="en-US" dirty="0"/>
              <a:t>Entering A New Market</a:t>
            </a:r>
          </a:p>
          <a:p>
            <a:r>
              <a:rPr lang="en-US" dirty="0"/>
              <a:t>Indirect Exporting </a:t>
            </a:r>
          </a:p>
          <a:p>
            <a:r>
              <a:rPr lang="en-US" dirty="0"/>
              <a:t>Active Exporting</a:t>
            </a:r>
          </a:p>
          <a:p>
            <a:r>
              <a:rPr lang="en-US" dirty="0"/>
              <a:t>Production Abroad</a:t>
            </a:r>
          </a:p>
          <a:p>
            <a:r>
              <a:rPr lang="en-US" dirty="0"/>
              <a:t>Other Issues</a:t>
            </a:r>
          </a:p>
          <a:p>
            <a:endParaRPr lang="en-US" dirty="0">
              <a:latin typeface="Lucida Br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7865" y="457201"/>
            <a:ext cx="7615943" cy="3265136"/>
          </a:xfrm>
        </p:spPr>
      </p:pic>
      <p:sp>
        <p:nvSpPr>
          <p:cNvPr id="6" name="Text Placeholder 5"/>
          <p:cNvSpPr>
            <a:spLocks noGrp="1"/>
          </p:cNvSpPr>
          <p:nvPr>
            <p:ph type="body" sz="half" idx="2"/>
          </p:nvPr>
        </p:nvSpPr>
        <p:spPr>
          <a:xfrm>
            <a:off x="807865" y="4054110"/>
            <a:ext cx="7615942" cy="2146651"/>
          </a:xfrm>
        </p:spPr>
        <p:txBody>
          <a:bodyPr>
            <a:normAutofit/>
          </a:bodyPr>
          <a:lstStyle/>
          <a:p>
            <a:pPr marL="228600" indent="-228600">
              <a:buAutoNum type="arabicPeriod"/>
            </a:pPr>
            <a:r>
              <a:rPr lang="en-US" sz="1700" dirty="0" smtClean="0"/>
              <a:t>A </a:t>
            </a:r>
            <a:r>
              <a:rPr lang="en-US" sz="1700" dirty="0"/>
              <a:t>Swiss manufacturer of precision machinery, </a:t>
            </a:r>
            <a:r>
              <a:rPr lang="en-US" sz="1700" dirty="0" err="1"/>
              <a:t>TechnoSwiss</a:t>
            </a:r>
            <a:r>
              <a:rPr lang="en-US" sz="1700" dirty="0"/>
              <a:t>, </a:t>
            </a:r>
            <a:r>
              <a:rPr lang="en-US" sz="1700" dirty="0" smtClean="0"/>
              <a:t>establishes a </a:t>
            </a:r>
            <a:r>
              <a:rPr lang="en-US" sz="1700" dirty="0"/>
              <a:t>marketing subsidiary in </a:t>
            </a:r>
            <a:r>
              <a:rPr lang="en-US" sz="1700" dirty="0" smtClean="0"/>
              <a:t>Brazil.</a:t>
            </a:r>
          </a:p>
          <a:p>
            <a:pPr marL="228600" indent="-228600">
              <a:buAutoNum type="arabicPeriod"/>
            </a:pPr>
            <a:r>
              <a:rPr lang="en-US" sz="1700" dirty="0" smtClean="0"/>
              <a:t>The </a:t>
            </a:r>
            <a:r>
              <a:rPr lang="en-US" sz="1700" dirty="0" err="1" smtClean="0"/>
              <a:t>Technoswiss</a:t>
            </a:r>
            <a:r>
              <a:rPr lang="en-US" sz="1700" dirty="0" smtClean="0"/>
              <a:t> subsidiary hires </a:t>
            </a:r>
            <a:r>
              <a:rPr lang="en-US" sz="1700" dirty="0"/>
              <a:t>several employees whose role </a:t>
            </a:r>
            <a:r>
              <a:rPr lang="en-US" sz="1700" dirty="0" smtClean="0"/>
              <a:t>is to </a:t>
            </a:r>
            <a:r>
              <a:rPr lang="en-US" sz="1700" dirty="0"/>
              <a:t>sell </a:t>
            </a:r>
            <a:r>
              <a:rPr lang="en-US" sz="1700" dirty="0" err="1"/>
              <a:t>Technoswiss</a:t>
            </a:r>
            <a:r>
              <a:rPr lang="en-US" sz="1700" dirty="0"/>
              <a:t> products to the South American continent.</a:t>
            </a:r>
          </a:p>
        </p:txBody>
      </p:sp>
    </p:spTree>
    <p:extLst>
      <p:ext uri="{BB962C8B-B14F-4D97-AF65-F5344CB8AC3E}">
        <p14:creationId xmlns:p14="http://schemas.microsoft.com/office/powerpoint/2010/main" val="322561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Direct Export Strategies (I)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firm can use two strategies in entering foreign markets through exports, and both are </a:t>
            </a:r>
            <a:r>
              <a:rPr lang="en-US" sz="2000" dirty="0" smtClean="0"/>
              <a:t>appropriate:</a:t>
            </a:r>
          </a:p>
          <a:p>
            <a:r>
              <a:rPr lang="en-US" sz="2000" dirty="0" smtClean="0"/>
              <a:t>A </a:t>
            </a:r>
            <a:r>
              <a:rPr lang="en-US" sz="2000" dirty="0"/>
              <a:t>standardized approach, where it uses a single method of entry in all markets: agents, distributors, or sales subsidiaries. This uniformity simplifies the management of international sales</a:t>
            </a:r>
            <a:r>
              <a:rPr lang="en-US" sz="2000" dirty="0" smtClean="0"/>
              <a:t>. </a:t>
            </a:r>
          </a:p>
          <a:p>
            <a:r>
              <a:rPr lang="en-US" sz="2000" dirty="0" smtClean="0"/>
              <a:t>A </a:t>
            </a:r>
            <a:r>
              <a:rPr lang="en-US" sz="2000" dirty="0"/>
              <a:t>tailored approach, where an agent is used in some countries, a distributor in others, and a marketing subsidiary in the remainder. The decision depends on the characteristics of the market and resources. </a:t>
            </a:r>
          </a:p>
          <a:p>
            <a:endParaRPr lang="en-US" dirty="0"/>
          </a:p>
        </p:txBody>
      </p:sp>
    </p:spTree>
    <p:extLst>
      <p:ext uri="{BB962C8B-B14F-4D97-AF65-F5344CB8AC3E}">
        <p14:creationId xmlns:p14="http://schemas.microsoft.com/office/powerpoint/2010/main" val="414347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Direct Export Strategies (II)</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000" dirty="0" smtClean="0"/>
              <a:t>Difficulties </a:t>
            </a:r>
            <a:r>
              <a:rPr lang="en-US" sz="2000" dirty="0"/>
              <a:t>arise when a firm decides to change strategies in </a:t>
            </a:r>
            <a:r>
              <a:rPr lang="en-US" sz="2000" dirty="0" smtClean="0"/>
              <a:t> a </a:t>
            </a:r>
            <a:r>
              <a:rPr lang="en-US" sz="2000" dirty="0"/>
              <a:t>particular market. These long-term relationships are very important and ending any one of them can be difficult and costly. </a:t>
            </a:r>
          </a:p>
          <a:p>
            <a:pPr marL="0" indent="0">
              <a:buNone/>
            </a:pPr>
            <a:endParaRPr lang="en-US" dirty="0"/>
          </a:p>
        </p:txBody>
      </p:sp>
    </p:spTree>
    <p:extLst>
      <p:ext uri="{BB962C8B-B14F-4D97-AF65-F5344CB8AC3E}">
        <p14:creationId xmlns:p14="http://schemas.microsoft.com/office/powerpoint/2010/main" val="287216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Abroad</a:t>
            </a:r>
            <a:endParaRPr lang="en-US" dirty="0"/>
          </a:p>
        </p:txBody>
      </p:sp>
      <p:sp>
        <p:nvSpPr>
          <p:cNvPr id="3" name="Content Placeholder 2"/>
          <p:cNvSpPr>
            <a:spLocks noGrp="1"/>
          </p:cNvSpPr>
          <p:nvPr>
            <p:ph idx="1"/>
          </p:nvPr>
        </p:nvSpPr>
        <p:spPr/>
        <p:txBody>
          <a:bodyPr/>
          <a:lstStyle/>
          <a:p>
            <a:r>
              <a:rPr lang="en-US" dirty="0" smtClean="0"/>
              <a:t>Contract Manufacturing</a:t>
            </a:r>
          </a:p>
          <a:p>
            <a:r>
              <a:rPr lang="en-US" dirty="0" smtClean="0"/>
              <a:t>Licensing</a:t>
            </a:r>
          </a:p>
          <a:p>
            <a:r>
              <a:rPr lang="en-US" dirty="0" smtClean="0"/>
              <a:t>Franchising</a:t>
            </a:r>
          </a:p>
          <a:p>
            <a:r>
              <a:rPr lang="en-US" dirty="0" smtClean="0"/>
              <a:t>Joint Venture</a:t>
            </a:r>
          </a:p>
          <a:p>
            <a:r>
              <a:rPr lang="en-US" dirty="0" smtClean="0"/>
              <a:t>Subsidiary</a:t>
            </a:r>
          </a:p>
          <a:p>
            <a:pPr marL="0" indent="0">
              <a:buNone/>
            </a:pPr>
            <a:endParaRPr lang="en-US" dirty="0"/>
          </a:p>
        </p:txBody>
      </p:sp>
    </p:spTree>
    <p:extLst>
      <p:ext uri="{BB962C8B-B14F-4D97-AF65-F5344CB8AC3E}">
        <p14:creationId xmlns:p14="http://schemas.microsoft.com/office/powerpoint/2010/main" val="159095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Manufacturing</a:t>
            </a:r>
            <a:endParaRPr lang="en-US" dirty="0"/>
          </a:p>
        </p:txBody>
      </p:sp>
      <p:sp>
        <p:nvSpPr>
          <p:cNvPr id="3" name="Content Placeholder 2"/>
          <p:cNvSpPr>
            <a:spLocks noGrp="1"/>
          </p:cNvSpPr>
          <p:nvPr>
            <p:ph idx="1"/>
          </p:nvPr>
        </p:nvSpPr>
        <p:spPr>
          <a:xfrm>
            <a:off x="498475" y="1981200"/>
            <a:ext cx="6980498" cy="4144963"/>
          </a:xfrm>
        </p:spPr>
        <p:txBody>
          <a:bodyPr>
            <a:normAutofit/>
          </a:bodyPr>
          <a:lstStyle/>
          <a:p>
            <a:pPr marL="0" indent="0">
              <a:buNone/>
            </a:pPr>
            <a:r>
              <a:rPr lang="en-US" sz="2000" dirty="0"/>
              <a:t>A company enters into an agreement with a foreign company to manufacture its goods abroad. For </a:t>
            </a:r>
            <a:r>
              <a:rPr lang="en-US" sz="2000" dirty="0" smtClean="0"/>
              <a:t>example:</a:t>
            </a:r>
          </a:p>
          <a:p>
            <a:r>
              <a:rPr lang="en-US" sz="2000" dirty="0" smtClean="0"/>
              <a:t>An </a:t>
            </a:r>
            <a:r>
              <a:rPr lang="en-US" sz="2000" dirty="0"/>
              <a:t>American publisher may hire a British publisher to print books in Britain, instead of shipping them from the United </a:t>
            </a:r>
            <a:r>
              <a:rPr lang="en-US" sz="2000" dirty="0" smtClean="0"/>
              <a:t>States.</a:t>
            </a:r>
          </a:p>
          <a:p>
            <a:r>
              <a:rPr lang="en-US" sz="2000" dirty="0" smtClean="0"/>
              <a:t>A </a:t>
            </a:r>
            <a:r>
              <a:rPr lang="en-US" sz="2000" dirty="0"/>
              <a:t>French cement company may contract a Chinese cement manufacturer to sell cement under the French company’s name in China. </a:t>
            </a:r>
            <a:endParaRPr lang="en-US" sz="2000" dirty="0" smtClean="0"/>
          </a:p>
          <a:p>
            <a:pPr marL="0" indent="0">
              <a:buNone/>
            </a:pPr>
            <a:r>
              <a:rPr lang="en-US" sz="2000" dirty="0" smtClean="0"/>
              <a:t>Contract </a:t>
            </a:r>
            <a:r>
              <a:rPr lang="en-US" sz="2000" dirty="0"/>
              <a:t>manufacturing is a way for a firm to get its products in a foreign country, either when there are barriers to entry (quotas, for example), or when transportation costs are high.</a:t>
            </a:r>
          </a:p>
          <a:p>
            <a:endParaRPr lang="en-US" dirty="0"/>
          </a:p>
        </p:txBody>
      </p:sp>
    </p:spTree>
    <p:extLst>
      <p:ext uri="{BB962C8B-B14F-4D97-AF65-F5344CB8AC3E}">
        <p14:creationId xmlns:p14="http://schemas.microsoft.com/office/powerpoint/2010/main" val="3346074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404" y="398047"/>
            <a:ext cx="7093104" cy="3223078"/>
          </a:xfrm>
        </p:spPr>
      </p:pic>
      <p:sp>
        <p:nvSpPr>
          <p:cNvPr id="6" name="Text Placeholder 5"/>
          <p:cNvSpPr>
            <a:spLocks noGrp="1"/>
          </p:cNvSpPr>
          <p:nvPr>
            <p:ph type="body" sz="half" idx="2"/>
          </p:nvPr>
        </p:nvSpPr>
        <p:spPr>
          <a:xfrm>
            <a:off x="1128404" y="3940821"/>
            <a:ext cx="7093103" cy="2106192"/>
          </a:xfrm>
        </p:spPr>
        <p:txBody>
          <a:bodyPr>
            <a:normAutofit/>
          </a:bodyPr>
          <a:lstStyle/>
          <a:p>
            <a:pPr marL="228600" indent="-228600">
              <a:buAutoNum type="arabicPeriod"/>
            </a:pPr>
            <a:r>
              <a:rPr lang="en-US" sz="1700" dirty="0" err="1" smtClean="0"/>
              <a:t>Util</a:t>
            </a:r>
            <a:r>
              <a:rPr lang="en-US" sz="1700" dirty="0"/>
              <a:t>, a British manufacturer of home appliances, enters a </a:t>
            </a:r>
            <a:r>
              <a:rPr lang="en-US" sz="1700" dirty="0" smtClean="0"/>
              <a:t>contract with </a:t>
            </a:r>
            <a:r>
              <a:rPr lang="en-US" sz="1700" dirty="0"/>
              <a:t>a manufacturer in Korea. </a:t>
            </a:r>
            <a:endParaRPr lang="en-US" sz="1700" dirty="0" smtClean="0"/>
          </a:p>
          <a:p>
            <a:pPr marL="228600" indent="-228600">
              <a:buAutoNum type="arabicPeriod"/>
            </a:pPr>
            <a:r>
              <a:rPr lang="en-US" sz="1700" dirty="0" smtClean="0"/>
              <a:t>The </a:t>
            </a:r>
            <a:r>
              <a:rPr lang="en-US" sz="1700" dirty="0"/>
              <a:t>Korean company produces the </a:t>
            </a:r>
            <a:r>
              <a:rPr lang="en-US" sz="1700" dirty="0" smtClean="0"/>
              <a:t>appliances for </a:t>
            </a:r>
            <a:r>
              <a:rPr lang="en-US" sz="1700" dirty="0"/>
              <a:t>the British </a:t>
            </a:r>
            <a:r>
              <a:rPr lang="en-US" sz="1700" dirty="0" smtClean="0"/>
              <a:t>company.</a:t>
            </a:r>
          </a:p>
          <a:p>
            <a:pPr marL="228600" indent="-228600">
              <a:buAutoNum type="arabicPeriod"/>
            </a:pPr>
            <a:r>
              <a:rPr lang="en-US" sz="1700" dirty="0"/>
              <a:t>T</a:t>
            </a:r>
            <a:r>
              <a:rPr lang="en-US" sz="1700" dirty="0" smtClean="0"/>
              <a:t>he </a:t>
            </a:r>
            <a:r>
              <a:rPr lang="en-US" sz="1700" dirty="0"/>
              <a:t>British company is responsible for </a:t>
            </a:r>
            <a:r>
              <a:rPr lang="en-US" sz="1700" dirty="0" smtClean="0"/>
              <a:t>marketing them </a:t>
            </a:r>
            <a:r>
              <a:rPr lang="en-US" sz="1700" dirty="0"/>
              <a:t>worldwide, including in Japan.</a:t>
            </a:r>
            <a:endParaRPr lang="en-US" sz="1700" dirty="0"/>
          </a:p>
        </p:txBody>
      </p:sp>
    </p:spTree>
    <p:extLst>
      <p:ext uri="{BB962C8B-B14F-4D97-AF65-F5344CB8AC3E}">
        <p14:creationId xmlns:p14="http://schemas.microsoft.com/office/powerpoint/2010/main" val="51561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a:t>
            </a:r>
            <a:endParaRPr lang="en-US" dirty="0"/>
          </a:p>
        </p:txBody>
      </p:sp>
      <p:sp>
        <p:nvSpPr>
          <p:cNvPr id="3" name="Content Placeholder 2"/>
          <p:cNvSpPr>
            <a:spLocks noGrp="1"/>
          </p:cNvSpPr>
          <p:nvPr>
            <p:ph idx="1"/>
          </p:nvPr>
        </p:nvSpPr>
        <p:spPr>
          <a:xfrm>
            <a:off x="498475" y="1981200"/>
            <a:ext cx="7294398" cy="4144963"/>
          </a:xfrm>
        </p:spPr>
        <p:txBody>
          <a:bodyPr>
            <a:normAutofit/>
          </a:bodyPr>
          <a:lstStyle/>
          <a:p>
            <a:pPr marL="0" indent="0">
              <a:buNone/>
            </a:pPr>
            <a:r>
              <a:rPr lang="en-US" sz="2000" dirty="0"/>
              <a:t>A company (the licensor) allows another firm (the licensee) to use its intellectual property in exchange for a fee (royalty). </a:t>
            </a:r>
          </a:p>
          <a:p>
            <a:pPr marL="0" indent="0">
              <a:buNone/>
            </a:pPr>
            <a:r>
              <a:rPr lang="en-US" sz="2000" dirty="0" smtClean="0"/>
              <a:t>The </a:t>
            </a:r>
            <a:r>
              <a:rPr lang="en-US" sz="2000" dirty="0"/>
              <a:t>license can allow the use of a patented technology, trademark, brand name or trade secret. The licensor retains ownership of the intellectual property and the licensee must pay the licensor a fee every time it is </a:t>
            </a:r>
            <a:r>
              <a:rPr lang="en-US" sz="2000" dirty="0" smtClean="0"/>
              <a:t>used</a:t>
            </a:r>
            <a:r>
              <a:rPr lang="en-US" sz="2000" dirty="0"/>
              <a:t>.</a:t>
            </a:r>
          </a:p>
          <a:p>
            <a:pPr marL="0" indent="0">
              <a:buNone/>
            </a:pPr>
            <a:r>
              <a:rPr lang="en-US" sz="2000" dirty="0"/>
              <a:t>All intellectual property is at risk of being copied or “stolen” in countries where intellectual property is not well protected. </a:t>
            </a:r>
            <a:endParaRPr lang="en-US" sz="2000" dirty="0" smtClean="0"/>
          </a:p>
          <a:p>
            <a:pPr marL="0" indent="0">
              <a:buNone/>
            </a:pPr>
            <a:r>
              <a:rPr lang="en-US" sz="2000" dirty="0" smtClean="0"/>
              <a:t>Having </a:t>
            </a:r>
            <a:r>
              <a:rPr lang="en-US" sz="2000" dirty="0"/>
              <a:t>a licensing agreement does not increase that </a:t>
            </a:r>
            <a:r>
              <a:rPr lang="en-US" sz="2000" dirty="0" smtClean="0"/>
              <a:t>risk: companies intent on violating intellectual property do it without access to the licensor. </a:t>
            </a:r>
            <a:endParaRPr lang="en-US" sz="2000" dirty="0"/>
          </a:p>
          <a:p>
            <a:endParaRPr lang="en-US" dirty="0"/>
          </a:p>
        </p:txBody>
      </p:sp>
    </p:spTree>
    <p:extLst>
      <p:ext uri="{BB962C8B-B14F-4D97-AF65-F5344CB8AC3E}">
        <p14:creationId xmlns:p14="http://schemas.microsoft.com/office/powerpoint/2010/main" val="612277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630" y="457200"/>
            <a:ext cx="7423962" cy="2188896"/>
          </a:xfrm>
        </p:spPr>
      </p:pic>
      <p:sp>
        <p:nvSpPr>
          <p:cNvPr id="6" name="Text Placeholder 5"/>
          <p:cNvSpPr>
            <a:spLocks noGrp="1"/>
          </p:cNvSpPr>
          <p:nvPr>
            <p:ph type="body" sz="half" idx="2"/>
          </p:nvPr>
        </p:nvSpPr>
        <p:spPr>
          <a:xfrm>
            <a:off x="796630" y="3115434"/>
            <a:ext cx="7423961" cy="2753554"/>
          </a:xfrm>
        </p:spPr>
        <p:txBody>
          <a:bodyPr>
            <a:normAutofit/>
          </a:bodyPr>
          <a:lstStyle/>
          <a:p>
            <a:pPr marL="228600" indent="-228600">
              <a:buAutoNum type="arabicPeriod"/>
            </a:pPr>
            <a:r>
              <a:rPr lang="en-US" sz="1700" dirty="0" smtClean="0"/>
              <a:t>Cicero </a:t>
            </a:r>
            <a:r>
              <a:rPr lang="en-US" sz="1700" dirty="0"/>
              <a:t>Books, the United States publisher </a:t>
            </a:r>
            <a:r>
              <a:rPr lang="en-US" sz="1700" dirty="0" smtClean="0"/>
              <a:t>of your </a:t>
            </a:r>
            <a:r>
              <a:rPr lang="en-US" sz="1700" i="1" dirty="0" smtClean="0"/>
              <a:t>International Logistics</a:t>
            </a:r>
            <a:r>
              <a:rPr lang="en-US" sz="1700" dirty="0" smtClean="0"/>
              <a:t> book, </a:t>
            </a:r>
            <a:r>
              <a:rPr lang="en-US" sz="1700" dirty="0"/>
              <a:t>enters a licensing agreement with Tsinghua </a:t>
            </a:r>
            <a:r>
              <a:rPr lang="en-US" sz="1700" dirty="0" smtClean="0"/>
              <a:t>University Press </a:t>
            </a:r>
            <a:r>
              <a:rPr lang="en-US" sz="1700" dirty="0"/>
              <a:t>in China. </a:t>
            </a:r>
            <a:endParaRPr lang="en-US" sz="1700" dirty="0" smtClean="0"/>
          </a:p>
          <a:p>
            <a:pPr marL="228600" indent="-228600">
              <a:buAutoNum type="arabicPeriod"/>
            </a:pPr>
            <a:r>
              <a:rPr lang="en-US" sz="1700" dirty="0" smtClean="0"/>
              <a:t>Cicero </a:t>
            </a:r>
            <a:r>
              <a:rPr lang="en-US" sz="1700" dirty="0"/>
              <a:t>Books allows Tsinghua to publish </a:t>
            </a:r>
            <a:r>
              <a:rPr lang="en-US" sz="1700" dirty="0" smtClean="0"/>
              <a:t>copies of the book in </a:t>
            </a:r>
            <a:r>
              <a:rPr lang="en-US" sz="1700" dirty="0"/>
              <a:t>the Chinese market. </a:t>
            </a:r>
            <a:endParaRPr lang="en-US" sz="1700" dirty="0" smtClean="0"/>
          </a:p>
          <a:p>
            <a:pPr marL="228600" indent="-228600">
              <a:buAutoNum type="arabicPeriod"/>
            </a:pPr>
            <a:r>
              <a:rPr lang="en-US" sz="1700" dirty="0" smtClean="0"/>
              <a:t>In </a:t>
            </a:r>
            <a:r>
              <a:rPr lang="en-US" sz="1700" dirty="0"/>
              <a:t>exchange, Tsinghua University Press pays </a:t>
            </a:r>
            <a:r>
              <a:rPr lang="en-US" sz="1700" dirty="0" smtClean="0"/>
              <a:t>a royalty </a:t>
            </a:r>
            <a:r>
              <a:rPr lang="en-US" sz="1700" dirty="0"/>
              <a:t>to Cicero Books.</a:t>
            </a:r>
            <a:endParaRPr lang="en-US" sz="1700" dirty="0"/>
          </a:p>
        </p:txBody>
      </p:sp>
    </p:spTree>
    <p:extLst>
      <p:ext uri="{BB962C8B-B14F-4D97-AF65-F5344CB8AC3E}">
        <p14:creationId xmlns:p14="http://schemas.microsoft.com/office/powerpoint/2010/main" val="2610847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Franchising</a:t>
            </a:r>
            <a:endParaRPr lang="en-US" dirty="0"/>
          </a:p>
        </p:txBody>
      </p:sp>
      <p:sp>
        <p:nvSpPr>
          <p:cNvPr id="3" name="Content Placeholder 2"/>
          <p:cNvSpPr>
            <a:spLocks noGrp="1"/>
          </p:cNvSpPr>
          <p:nvPr>
            <p:ph idx="1"/>
          </p:nvPr>
        </p:nvSpPr>
        <p:spPr/>
        <p:txBody>
          <a:bodyPr/>
          <a:lstStyle/>
          <a:p>
            <a:pPr marL="0" indent="0">
              <a:buNone/>
            </a:pPr>
            <a:r>
              <a:rPr lang="en-US" sz="2000" dirty="0"/>
              <a:t>Franchising is similar to licensing but involves a “bundle” of intellectual property items. A firm (franchisor) will allow an entire business model to be used by another firm (franchisee) in exchange for royalties. The intellectual property includes a large number of related trademarks, copyrights, patents and know-how, training, and methods of operation.  </a:t>
            </a:r>
          </a:p>
          <a:p>
            <a:pPr marL="0" indent="0">
              <a:buNone/>
            </a:pPr>
            <a:r>
              <a:rPr lang="en-US" sz="2000" dirty="0"/>
              <a:t>Franchising works best for retail establishments requiring a uniform appearance for consumers, and is most popular </a:t>
            </a:r>
            <a:r>
              <a:rPr lang="en-US" sz="2000" dirty="0" smtClean="0"/>
              <a:t>  with </a:t>
            </a:r>
            <a:r>
              <a:rPr lang="en-US" sz="2000" dirty="0"/>
              <a:t>fast-food restaurants, such as McDonald’s or </a:t>
            </a:r>
            <a:r>
              <a:rPr lang="en-US" sz="2000" dirty="0" smtClean="0"/>
              <a:t>KFC, or small-business services such as UPS stores.</a:t>
            </a:r>
            <a:endParaRPr lang="en-US" sz="2000" dirty="0"/>
          </a:p>
          <a:p>
            <a:endParaRPr lang="en-US" dirty="0"/>
          </a:p>
        </p:txBody>
      </p:sp>
    </p:spTree>
    <p:extLst>
      <p:ext uri="{BB962C8B-B14F-4D97-AF65-F5344CB8AC3E}">
        <p14:creationId xmlns:p14="http://schemas.microsoft.com/office/powerpoint/2010/main" val="141387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274" y="457200"/>
            <a:ext cx="7360141" cy="3338078"/>
          </a:xfrm>
        </p:spPr>
      </p:pic>
      <p:sp>
        <p:nvSpPr>
          <p:cNvPr id="6" name="Text Placeholder 5"/>
          <p:cNvSpPr>
            <a:spLocks noGrp="1"/>
          </p:cNvSpPr>
          <p:nvPr>
            <p:ph type="body" sz="half" idx="2"/>
          </p:nvPr>
        </p:nvSpPr>
        <p:spPr>
          <a:xfrm>
            <a:off x="883167" y="4187390"/>
            <a:ext cx="7300353" cy="1970649"/>
          </a:xfrm>
        </p:spPr>
        <p:txBody>
          <a:bodyPr>
            <a:normAutofit/>
          </a:bodyPr>
          <a:lstStyle/>
          <a:p>
            <a:pPr marL="228600" indent="-228600">
              <a:buAutoNum type="arabicPeriod"/>
            </a:pPr>
            <a:r>
              <a:rPr lang="en-US" sz="1700" dirty="0" smtClean="0"/>
              <a:t>Ace </a:t>
            </a:r>
            <a:r>
              <a:rPr lang="en-US" sz="1700" dirty="0"/>
              <a:t>Carwash, a British chain of do-it-yourself car washes, </a:t>
            </a:r>
            <a:r>
              <a:rPr lang="en-US" sz="1700" dirty="0" smtClean="0"/>
              <a:t>enters a </a:t>
            </a:r>
            <a:r>
              <a:rPr lang="en-US" sz="1700" dirty="0"/>
              <a:t>franchising agreement with Australian investors. </a:t>
            </a:r>
            <a:endParaRPr lang="en-US" sz="1700" dirty="0" smtClean="0"/>
          </a:p>
          <a:p>
            <a:pPr marL="228600" indent="-228600">
              <a:buAutoNum type="arabicPeriod"/>
            </a:pPr>
            <a:r>
              <a:rPr lang="en-US" sz="1700" dirty="0" smtClean="0"/>
              <a:t>Ace </a:t>
            </a:r>
            <a:r>
              <a:rPr lang="en-US" sz="1700" dirty="0"/>
              <a:t>allows the </a:t>
            </a:r>
            <a:r>
              <a:rPr lang="en-US" sz="1700" dirty="0" smtClean="0"/>
              <a:t>Australian investors </a:t>
            </a:r>
            <a:r>
              <a:rPr lang="en-US" sz="1700" dirty="0"/>
              <a:t>to use its name, designs, and brands, in exchange for the payment of </a:t>
            </a:r>
            <a:r>
              <a:rPr lang="en-US" sz="1700" dirty="0" smtClean="0"/>
              <a:t>a royalty</a:t>
            </a:r>
            <a:r>
              <a:rPr lang="en-US" sz="1700" dirty="0"/>
              <a:t>.</a:t>
            </a:r>
            <a:endParaRPr lang="en-US" sz="1700" dirty="0"/>
          </a:p>
        </p:txBody>
      </p:sp>
    </p:spTree>
    <p:extLst>
      <p:ext uri="{BB962C8B-B14F-4D97-AF65-F5344CB8AC3E}">
        <p14:creationId xmlns:p14="http://schemas.microsoft.com/office/powerpoint/2010/main" val="102703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 New Market</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determination of the appropriate method of entry in a new market depends on several factors: </a:t>
            </a:r>
            <a:endParaRPr lang="en-US" sz="2000" dirty="0" smtClean="0"/>
          </a:p>
          <a:p>
            <a:r>
              <a:rPr lang="en-US" sz="2000" dirty="0" smtClean="0"/>
              <a:t>Size and growth </a:t>
            </a:r>
            <a:r>
              <a:rPr lang="en-US" sz="2000" dirty="0"/>
              <a:t>of the </a:t>
            </a:r>
            <a:r>
              <a:rPr lang="en-US" sz="2000" dirty="0" smtClean="0"/>
              <a:t>market</a:t>
            </a:r>
          </a:p>
          <a:p>
            <a:r>
              <a:rPr lang="en-US" sz="2000" dirty="0" smtClean="0"/>
              <a:t>Potential </a:t>
            </a:r>
            <a:r>
              <a:rPr lang="en-US" sz="2000" dirty="0"/>
              <a:t>market share of the </a:t>
            </a:r>
            <a:r>
              <a:rPr lang="en-US" sz="2000" dirty="0" smtClean="0"/>
              <a:t>exporter</a:t>
            </a:r>
          </a:p>
          <a:p>
            <a:r>
              <a:rPr lang="en-US" sz="2000" dirty="0" smtClean="0"/>
              <a:t>Type </a:t>
            </a:r>
            <a:r>
              <a:rPr lang="en-US" sz="2000" dirty="0"/>
              <a:t>of </a:t>
            </a:r>
            <a:r>
              <a:rPr lang="en-US" sz="2000" dirty="0" smtClean="0"/>
              <a:t>product and marketing </a:t>
            </a:r>
            <a:r>
              <a:rPr lang="en-US" sz="2000" dirty="0"/>
              <a:t>strategy of the </a:t>
            </a:r>
            <a:r>
              <a:rPr lang="en-US" sz="2000" dirty="0" smtClean="0"/>
              <a:t>exporter</a:t>
            </a:r>
          </a:p>
          <a:p>
            <a:r>
              <a:rPr lang="en-US" sz="2000" dirty="0" smtClean="0"/>
              <a:t>Willingness </a:t>
            </a:r>
            <a:r>
              <a:rPr lang="en-US" sz="2000" dirty="0"/>
              <a:t>of the exporter to get </a:t>
            </a:r>
            <a:r>
              <a:rPr lang="en-US" sz="2000" dirty="0" smtClean="0"/>
              <a:t>involved</a:t>
            </a:r>
          </a:p>
          <a:p>
            <a:r>
              <a:rPr lang="en-US" sz="2000" dirty="0" smtClean="0"/>
              <a:t>Characteristics </a:t>
            </a:r>
            <a:r>
              <a:rPr lang="en-US" sz="2000" dirty="0"/>
              <a:t>of the importing </a:t>
            </a:r>
            <a:r>
              <a:rPr lang="en-US" sz="2000" dirty="0" smtClean="0"/>
              <a:t>country</a:t>
            </a:r>
          </a:p>
          <a:p>
            <a:r>
              <a:rPr lang="en-US" sz="2000" dirty="0" smtClean="0"/>
              <a:t>Time </a:t>
            </a:r>
            <a:r>
              <a:rPr lang="en-US" sz="2000" dirty="0"/>
              <a:t>horizon considered</a:t>
            </a:r>
          </a:p>
          <a:p>
            <a:endParaRPr lang="en-US" dirty="0"/>
          </a:p>
        </p:txBody>
      </p:sp>
    </p:spTree>
    <p:extLst>
      <p:ext uri="{BB962C8B-B14F-4D97-AF65-F5344CB8AC3E}">
        <p14:creationId xmlns:p14="http://schemas.microsoft.com/office/powerpoint/2010/main" val="1822889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Venture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joint venture (JV) is a firm created and jointly owned by two or three companies. </a:t>
            </a:r>
          </a:p>
          <a:p>
            <a:pPr marL="0" indent="0">
              <a:buNone/>
            </a:pPr>
            <a:r>
              <a:rPr lang="en-US" sz="2000" dirty="0"/>
              <a:t>It is created when two or three exporters want to share the costs of investing in a facility abroad. Often the joint owners are companies manufacturing complementary product lines</a:t>
            </a:r>
            <a:r>
              <a:rPr lang="en-US" sz="2000" dirty="0" smtClean="0"/>
              <a:t>.</a:t>
            </a:r>
            <a:endParaRPr lang="en-US" sz="2000" dirty="0"/>
          </a:p>
          <a:p>
            <a:pPr marL="0" indent="0">
              <a:buNone/>
            </a:pPr>
            <a:r>
              <a:rPr lang="en-US" sz="2000" dirty="0"/>
              <a:t>Sometimes, an exporter wants a local partner to provide capital and knowledge of the market. Some countries require local partnership for foreign investors. </a:t>
            </a:r>
          </a:p>
          <a:p>
            <a:pPr marL="0" indent="0">
              <a:buNone/>
            </a:pPr>
            <a:r>
              <a:rPr lang="en-US" sz="2000" dirty="0" smtClean="0"/>
              <a:t>Joint </a:t>
            </a:r>
            <a:r>
              <a:rPr lang="en-US" sz="2000" dirty="0"/>
              <a:t>ventures work well while the relationship is strong. Unfortunately, the two entities will often grow in different directions over time and the joint venture will suffer. </a:t>
            </a:r>
          </a:p>
        </p:txBody>
      </p:sp>
    </p:spTree>
    <p:extLst>
      <p:ext uri="{BB962C8B-B14F-4D97-AF65-F5344CB8AC3E}">
        <p14:creationId xmlns:p14="http://schemas.microsoft.com/office/powerpoint/2010/main" val="291572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019" y="467186"/>
            <a:ext cx="6963267" cy="3496008"/>
          </a:xfrm>
        </p:spPr>
      </p:pic>
      <p:sp>
        <p:nvSpPr>
          <p:cNvPr id="6" name="Text Placeholder 5"/>
          <p:cNvSpPr>
            <a:spLocks noGrp="1"/>
          </p:cNvSpPr>
          <p:nvPr>
            <p:ph type="body" sz="half" idx="2"/>
          </p:nvPr>
        </p:nvSpPr>
        <p:spPr>
          <a:xfrm>
            <a:off x="793019" y="4215950"/>
            <a:ext cx="6963266" cy="1820708"/>
          </a:xfrm>
        </p:spPr>
        <p:txBody>
          <a:bodyPr>
            <a:normAutofit/>
          </a:bodyPr>
          <a:lstStyle/>
          <a:p>
            <a:pPr marL="228600" indent="-228600">
              <a:buAutoNum type="arabicPeriod"/>
            </a:pPr>
            <a:r>
              <a:rPr lang="en-US" sz="1700" dirty="0" smtClean="0"/>
              <a:t>A </a:t>
            </a:r>
            <a:r>
              <a:rPr lang="en-US" sz="1700" dirty="0"/>
              <a:t>Swiss pharmaceutical company creates a joint venture </a:t>
            </a:r>
            <a:r>
              <a:rPr lang="en-US" sz="1700" dirty="0" smtClean="0"/>
              <a:t>with a </a:t>
            </a:r>
            <a:r>
              <a:rPr lang="en-US" sz="1700" dirty="0"/>
              <a:t>local chemical manufacturer in India to produce a drug with substantial </a:t>
            </a:r>
            <a:r>
              <a:rPr lang="en-US" sz="1700" dirty="0" smtClean="0"/>
              <a:t>market potential </a:t>
            </a:r>
            <a:r>
              <a:rPr lang="en-US" sz="1700" dirty="0"/>
              <a:t>on the Indian market. </a:t>
            </a:r>
            <a:endParaRPr lang="en-US" sz="1700" dirty="0" smtClean="0"/>
          </a:p>
          <a:p>
            <a:pPr marL="228600" indent="-228600">
              <a:buFont typeface="Arial" panose="020B0604020202020204" pitchFamily="34" charset="0"/>
              <a:buAutoNum type="arabicPeriod"/>
            </a:pPr>
            <a:r>
              <a:rPr lang="en-US" sz="1700" dirty="0" smtClean="0"/>
              <a:t>The Swiss </a:t>
            </a:r>
            <a:r>
              <a:rPr lang="en-US" sz="1700" dirty="0"/>
              <a:t>manufacturer chose its </a:t>
            </a:r>
            <a:r>
              <a:rPr lang="en-US" sz="1700" dirty="0" smtClean="0"/>
              <a:t>partner because </a:t>
            </a:r>
            <a:r>
              <a:rPr lang="en-US" sz="1700" dirty="0"/>
              <a:t>the Indian management team had much experience navigating the </a:t>
            </a:r>
            <a:r>
              <a:rPr lang="en-US" sz="1700" dirty="0" smtClean="0"/>
              <a:t>country’s complex </a:t>
            </a:r>
            <a:r>
              <a:rPr lang="en-US" sz="1700" dirty="0"/>
              <a:t>regulatory environment.</a:t>
            </a:r>
            <a:endParaRPr lang="en-US" sz="1700" dirty="0"/>
          </a:p>
        </p:txBody>
      </p:sp>
    </p:spTree>
    <p:extLst>
      <p:ext uri="{BB962C8B-B14F-4D97-AF65-F5344CB8AC3E}">
        <p14:creationId xmlns:p14="http://schemas.microsoft.com/office/powerpoint/2010/main" val="288466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Subsidiary</a:t>
            </a:r>
            <a:endParaRPr lang="en-US" dirty="0"/>
          </a:p>
        </p:txBody>
      </p:sp>
      <p:sp>
        <p:nvSpPr>
          <p:cNvPr id="3" name="Content Placeholder 2"/>
          <p:cNvSpPr>
            <a:spLocks noGrp="1"/>
          </p:cNvSpPr>
          <p:nvPr>
            <p:ph idx="1"/>
          </p:nvPr>
        </p:nvSpPr>
        <p:spPr/>
        <p:txBody>
          <a:bodyPr/>
          <a:lstStyle/>
          <a:p>
            <a:pPr marL="0" indent="0">
              <a:buNone/>
            </a:pPr>
            <a:r>
              <a:rPr lang="en-US" sz="2000" dirty="0"/>
              <a:t>A subsidiary (or wholly owned foreign enterprise [WOFE]) is an independent company established in a foreign country but owned entirely by the exporting company.  </a:t>
            </a:r>
          </a:p>
          <a:p>
            <a:pPr marL="0" indent="0">
              <a:buNone/>
            </a:pPr>
            <a:r>
              <a:rPr lang="en-US" sz="2000" dirty="0" smtClean="0"/>
              <a:t>A </a:t>
            </a:r>
            <a:r>
              <a:rPr lang="en-US" sz="2000" dirty="0"/>
              <a:t>subsidiary allows the foreign firm to retain complete control of its foreign investment. </a:t>
            </a:r>
          </a:p>
          <a:p>
            <a:pPr marL="0" indent="0">
              <a:buNone/>
            </a:pPr>
            <a:r>
              <a:rPr lang="en-US" sz="2000" dirty="0" smtClean="0"/>
              <a:t>This </a:t>
            </a:r>
            <a:r>
              <a:rPr lang="en-US" sz="2000" dirty="0"/>
              <a:t>strategy is normally followed by a well-established large company, as the costs associated with creating a subsidiary are very high. </a:t>
            </a:r>
          </a:p>
          <a:p>
            <a:endParaRPr lang="en-US" dirty="0"/>
          </a:p>
        </p:txBody>
      </p:sp>
    </p:spTree>
    <p:extLst>
      <p:ext uri="{BB962C8B-B14F-4D97-AF65-F5344CB8AC3E}">
        <p14:creationId xmlns:p14="http://schemas.microsoft.com/office/powerpoint/2010/main" val="2611268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71785" y="4474895"/>
            <a:ext cx="7145093" cy="1610315"/>
          </a:xfrm>
        </p:spPr>
        <p:txBody>
          <a:bodyPr>
            <a:normAutofit/>
          </a:bodyPr>
          <a:lstStyle/>
          <a:p>
            <a:pPr marL="228600" indent="-228600">
              <a:buAutoNum type="arabicPeriod"/>
            </a:pPr>
            <a:r>
              <a:rPr lang="en-US" sz="1700" dirty="0" smtClean="0"/>
              <a:t>An </a:t>
            </a:r>
            <a:r>
              <a:rPr lang="en-US" sz="1700" dirty="0"/>
              <a:t>Italian manufacturer of appliance parts purchases an </a:t>
            </a:r>
            <a:r>
              <a:rPr lang="en-US" sz="1700" dirty="0" smtClean="0"/>
              <a:t>existing appliance-part </a:t>
            </a:r>
            <a:r>
              <a:rPr lang="en-US" sz="1700" dirty="0"/>
              <a:t>company and its plants in </a:t>
            </a:r>
            <a:r>
              <a:rPr lang="en-US" sz="1700" dirty="0" smtClean="0"/>
              <a:t>Argentina. </a:t>
            </a:r>
          </a:p>
          <a:p>
            <a:pPr marL="228600" indent="-228600">
              <a:buAutoNum type="arabicPeriod"/>
            </a:pPr>
            <a:r>
              <a:rPr lang="en-US" sz="1700" dirty="0" smtClean="0"/>
              <a:t>The plant now manufactures parts </a:t>
            </a:r>
            <a:r>
              <a:rPr lang="en-US" sz="1700" dirty="0"/>
              <a:t>for the South American market.</a:t>
            </a:r>
            <a:endParaRPr lang="en-US" sz="17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785" y="457200"/>
            <a:ext cx="7145093" cy="3669738"/>
          </a:xfrm>
        </p:spPr>
      </p:pic>
    </p:spTree>
    <p:extLst>
      <p:ext uri="{BB962C8B-B14F-4D97-AF65-F5344CB8AC3E}">
        <p14:creationId xmlns:p14="http://schemas.microsoft.com/office/powerpoint/2010/main" val="1840625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p:txBody>
          <a:bodyPr/>
          <a:lstStyle/>
          <a:p>
            <a:r>
              <a:rPr lang="en-US" dirty="0"/>
              <a:t>Parallel Imports</a:t>
            </a:r>
          </a:p>
          <a:p>
            <a:r>
              <a:rPr lang="en-US" dirty="0"/>
              <a:t>Counterfeit Goods</a:t>
            </a:r>
          </a:p>
          <a:p>
            <a:r>
              <a:rPr lang="en-US" dirty="0"/>
              <a:t>Foreign Trade </a:t>
            </a:r>
            <a:r>
              <a:rPr lang="en-US" dirty="0" smtClean="0"/>
              <a:t>Zones</a:t>
            </a:r>
          </a:p>
          <a:p>
            <a:r>
              <a:rPr lang="en-US" dirty="0" smtClean="0"/>
              <a:t>Foreign Sales Corporations</a:t>
            </a:r>
            <a:endParaRPr lang="en-US" dirty="0"/>
          </a:p>
          <a:p>
            <a:r>
              <a:rPr lang="en-US" dirty="0"/>
              <a:t>Maquiladoras</a:t>
            </a:r>
          </a:p>
          <a:p>
            <a:r>
              <a:rPr lang="en-US" dirty="0"/>
              <a:t>Foreign Corrupt Practices </a:t>
            </a:r>
            <a:r>
              <a:rPr lang="en-US" dirty="0" smtClean="0"/>
              <a:t>Act – Anti-Bribery Convention</a:t>
            </a:r>
            <a:endParaRPr lang="en-US" dirty="0"/>
          </a:p>
        </p:txBody>
      </p:sp>
    </p:spTree>
    <p:extLst>
      <p:ext uri="{BB962C8B-B14F-4D97-AF65-F5344CB8AC3E}">
        <p14:creationId xmlns:p14="http://schemas.microsoft.com/office/powerpoint/2010/main" val="205368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Imports</a:t>
            </a:r>
            <a:endParaRPr lang="en-US" dirty="0"/>
          </a:p>
        </p:txBody>
      </p:sp>
      <p:sp>
        <p:nvSpPr>
          <p:cNvPr id="3" name="Content Placeholder 2"/>
          <p:cNvSpPr>
            <a:spLocks noGrp="1"/>
          </p:cNvSpPr>
          <p:nvPr>
            <p:ph idx="1"/>
          </p:nvPr>
        </p:nvSpPr>
        <p:spPr>
          <a:xfrm>
            <a:off x="498474" y="1981200"/>
            <a:ext cx="7157920" cy="4144963"/>
          </a:xfrm>
        </p:spPr>
        <p:txBody>
          <a:bodyPr>
            <a:noAutofit/>
          </a:bodyPr>
          <a:lstStyle/>
          <a:p>
            <a:pPr marL="0" indent="0">
              <a:buNone/>
            </a:pPr>
            <a:r>
              <a:rPr lang="en-US" sz="2000" dirty="0"/>
              <a:t>For a variety of reasons firms will sell goods in different markets at different prices: different methods of entry, characteristics of the market, varying exchange rates</a:t>
            </a:r>
            <a:r>
              <a:rPr lang="en-US" sz="2000" dirty="0" smtClean="0"/>
              <a:t>.</a:t>
            </a:r>
            <a:endParaRPr lang="en-US" sz="2000" dirty="0"/>
          </a:p>
          <a:p>
            <a:pPr marL="0" indent="0">
              <a:buNone/>
            </a:pPr>
            <a:r>
              <a:rPr lang="en-US" sz="2000" dirty="0"/>
              <a:t>Entrepreneurs will often buy the goods in the country with the lowest price, and then sell them in the country with the highest price. In order to do that, they buy from the normal distribution channel, but sell through alternative channels of distribution that are not the ones that the exporter would normally use</a:t>
            </a:r>
            <a:r>
              <a:rPr lang="en-US" sz="2000" dirty="0" smtClean="0"/>
              <a:t>.</a:t>
            </a:r>
            <a:endParaRPr lang="en-US" sz="2000" dirty="0"/>
          </a:p>
          <a:p>
            <a:pPr marL="0" indent="0">
              <a:buNone/>
            </a:pPr>
            <a:r>
              <a:rPr lang="en-US" sz="2000" dirty="0"/>
              <a:t>This phenomenon is called “parallel imports,” or gray market.</a:t>
            </a:r>
          </a:p>
          <a:p>
            <a:pPr marL="0" indent="0">
              <a:buNone/>
            </a:pPr>
            <a:r>
              <a:rPr lang="en-US" sz="2000" dirty="0" smtClean="0"/>
              <a:t>It </a:t>
            </a:r>
            <a:r>
              <a:rPr lang="en-US" sz="2000" dirty="0"/>
              <a:t>is difficult for companies to fight these parallel imports, as they are due to market characteristics rather than strategic choices.</a:t>
            </a:r>
          </a:p>
        </p:txBody>
      </p:sp>
    </p:spTree>
    <p:extLst>
      <p:ext uri="{BB962C8B-B14F-4D97-AF65-F5344CB8AC3E}">
        <p14:creationId xmlns:p14="http://schemas.microsoft.com/office/powerpoint/2010/main" val="2990794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135" y="457200"/>
            <a:ext cx="6967612" cy="3480970"/>
          </a:xfrm>
        </p:spPr>
      </p:pic>
      <p:sp>
        <p:nvSpPr>
          <p:cNvPr id="6" name="Text Placeholder 5"/>
          <p:cNvSpPr>
            <a:spLocks noGrp="1"/>
          </p:cNvSpPr>
          <p:nvPr>
            <p:ph type="body" sz="half" idx="2"/>
          </p:nvPr>
        </p:nvSpPr>
        <p:spPr>
          <a:xfrm>
            <a:off x="918587" y="4054110"/>
            <a:ext cx="6947448" cy="1950180"/>
          </a:xfrm>
        </p:spPr>
        <p:txBody>
          <a:bodyPr>
            <a:noAutofit/>
          </a:bodyPr>
          <a:lstStyle/>
          <a:p>
            <a:pPr marL="228600" indent="-228600">
              <a:buAutoNum type="arabicPeriod"/>
            </a:pPr>
            <a:r>
              <a:rPr lang="en-US" sz="1700" dirty="0" smtClean="0"/>
              <a:t>A kitchen </a:t>
            </a:r>
            <a:r>
              <a:rPr lang="en-US" sz="1700" dirty="0"/>
              <a:t>appliance </a:t>
            </a:r>
            <a:r>
              <a:rPr lang="en-US" sz="1700" dirty="0" smtClean="0"/>
              <a:t>sells </a:t>
            </a:r>
            <a:r>
              <a:rPr lang="en-US" sz="1700" dirty="0"/>
              <a:t>at a </a:t>
            </a:r>
            <a:r>
              <a:rPr lang="en-US" sz="1700" dirty="0" smtClean="0"/>
              <a:t>lower price </a:t>
            </a:r>
            <a:r>
              <a:rPr lang="en-US" sz="1700" dirty="0"/>
              <a:t>in Turkey than in </a:t>
            </a:r>
            <a:r>
              <a:rPr lang="en-US" sz="1700" dirty="0" smtClean="0"/>
              <a:t>Germany. </a:t>
            </a:r>
          </a:p>
          <a:p>
            <a:pPr marL="228600" indent="-228600">
              <a:buAutoNum type="arabicPeriod"/>
            </a:pPr>
            <a:r>
              <a:rPr lang="en-US" sz="1700" dirty="0" smtClean="0"/>
              <a:t>An </a:t>
            </a:r>
            <a:r>
              <a:rPr lang="en-US" sz="1700" dirty="0"/>
              <a:t>entrepreneur </a:t>
            </a:r>
            <a:r>
              <a:rPr lang="en-US" sz="1700" dirty="0" smtClean="0"/>
              <a:t>buys </a:t>
            </a:r>
            <a:r>
              <a:rPr lang="en-US" sz="1700" dirty="0"/>
              <a:t>the </a:t>
            </a:r>
            <a:r>
              <a:rPr lang="en-US" sz="1700" dirty="0" smtClean="0"/>
              <a:t>appliances at retail in </a:t>
            </a:r>
            <a:r>
              <a:rPr lang="en-US" sz="1700" dirty="0"/>
              <a:t>Turkey, ships them to Germany, and sells them through </a:t>
            </a:r>
            <a:r>
              <a:rPr lang="en-US" sz="1700" dirty="0" smtClean="0"/>
              <a:t>a discount </a:t>
            </a:r>
            <a:r>
              <a:rPr lang="en-US" sz="1700" dirty="0"/>
              <a:t>store. </a:t>
            </a:r>
            <a:endParaRPr lang="en-US" sz="1700" dirty="0" smtClean="0"/>
          </a:p>
          <a:p>
            <a:pPr marL="228600" indent="-228600">
              <a:buAutoNum type="arabicPeriod"/>
            </a:pPr>
            <a:r>
              <a:rPr lang="en-US" sz="1700" dirty="0" smtClean="0"/>
              <a:t>The </a:t>
            </a:r>
            <a:r>
              <a:rPr lang="en-US" sz="1700" dirty="0"/>
              <a:t>price </a:t>
            </a:r>
            <a:r>
              <a:rPr lang="en-US" sz="1700" dirty="0" smtClean="0"/>
              <a:t>of </a:t>
            </a:r>
            <a:r>
              <a:rPr lang="en-US" sz="1700" dirty="0"/>
              <a:t>the Turkish version </a:t>
            </a:r>
            <a:r>
              <a:rPr lang="en-US" sz="1700" dirty="0" smtClean="0"/>
              <a:t>of the </a:t>
            </a:r>
            <a:r>
              <a:rPr lang="en-US" sz="1700" dirty="0"/>
              <a:t>product ends up being lower than the price of the German version. </a:t>
            </a:r>
            <a:endParaRPr lang="en-US" sz="1700" dirty="0" smtClean="0"/>
          </a:p>
        </p:txBody>
      </p:sp>
    </p:spTree>
    <p:extLst>
      <p:ext uri="{BB962C8B-B14F-4D97-AF65-F5344CB8AC3E}">
        <p14:creationId xmlns:p14="http://schemas.microsoft.com/office/powerpoint/2010/main" val="3490968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 Goods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counterfeit good is a copy of a legitimate good. The product is being produced to imitate a genuine good and deceive consumers. It is almost always of much lower quality and costs less than the genuine good. </a:t>
            </a:r>
          </a:p>
          <a:p>
            <a:pPr marL="0" indent="0">
              <a:buNone/>
            </a:pPr>
            <a:r>
              <a:rPr lang="en-US" sz="2000" dirty="0"/>
              <a:t>Counterfeit goods can be tangible goods like watches, clothing, or car parts, but also intellectual property like films and software. </a:t>
            </a:r>
          </a:p>
          <a:p>
            <a:pPr marL="0" indent="0">
              <a:buNone/>
            </a:pPr>
            <a:r>
              <a:rPr lang="en-US" sz="2000" dirty="0"/>
              <a:t>Western countries often accuse developing countries like China and India of ignoring blatant counterfeiting, but counterfeits can be found in every country. </a:t>
            </a:r>
          </a:p>
          <a:p>
            <a:pPr marL="0" indent="0">
              <a:buNone/>
            </a:pPr>
            <a:endParaRPr lang="en-US" sz="2000" dirty="0"/>
          </a:p>
        </p:txBody>
      </p:sp>
    </p:spTree>
    <p:extLst>
      <p:ext uri="{BB962C8B-B14F-4D97-AF65-F5344CB8AC3E}">
        <p14:creationId xmlns:p14="http://schemas.microsoft.com/office/powerpoint/2010/main" val="4040070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Sales Corporations</a:t>
            </a:r>
            <a:endParaRPr lang="en-US" dirty="0"/>
          </a:p>
        </p:txBody>
      </p:sp>
      <p:sp>
        <p:nvSpPr>
          <p:cNvPr id="3" name="Content Placeholder 2"/>
          <p:cNvSpPr>
            <a:spLocks noGrp="1"/>
          </p:cNvSpPr>
          <p:nvPr>
            <p:ph idx="1"/>
          </p:nvPr>
        </p:nvSpPr>
        <p:spPr>
          <a:xfrm>
            <a:off x="498476" y="1981200"/>
            <a:ext cx="7198862" cy="4144963"/>
          </a:xfrm>
        </p:spPr>
        <p:txBody>
          <a:bodyPr>
            <a:normAutofit/>
          </a:bodyPr>
          <a:lstStyle/>
          <a:p>
            <a:pPr marL="0" indent="0">
              <a:buNone/>
            </a:pPr>
            <a:r>
              <a:rPr lang="en-US" sz="2000" dirty="0" smtClean="0"/>
              <a:t>Foreign </a:t>
            </a:r>
            <a:r>
              <a:rPr lang="en-US" sz="2000" dirty="0"/>
              <a:t>Sales Corporations (FSCs) are not actually methods of entry but a method for U.S. companies to lower their income tax. The U.S. </a:t>
            </a:r>
            <a:r>
              <a:rPr lang="en-US" sz="2000" dirty="0" smtClean="0"/>
              <a:t>government allows </a:t>
            </a:r>
            <a:r>
              <a:rPr lang="en-US" sz="2000" dirty="0"/>
              <a:t>companies to take a tax deduction when they create domestic subsidiaries that meet certain </a:t>
            </a:r>
            <a:r>
              <a:rPr lang="en-US" sz="2000" dirty="0" smtClean="0"/>
              <a:t>conditions:</a:t>
            </a:r>
          </a:p>
          <a:p>
            <a:r>
              <a:rPr lang="en-US" sz="2000" dirty="0" smtClean="0"/>
              <a:t>The </a:t>
            </a:r>
            <a:r>
              <a:rPr lang="en-US" sz="2000" dirty="0"/>
              <a:t>subsidiaries must have at least 95 percent of their assets and personnel devoted to export sales.</a:t>
            </a:r>
          </a:p>
          <a:p>
            <a:r>
              <a:rPr lang="en-US" sz="2000" dirty="0"/>
              <a:t> </a:t>
            </a:r>
            <a:r>
              <a:rPr lang="en-US" sz="2000" dirty="0" smtClean="0"/>
              <a:t>The </a:t>
            </a:r>
            <a:r>
              <a:rPr lang="en-US" sz="2000" dirty="0"/>
              <a:t>exported goods must have at least a 50 percent U.S. content. </a:t>
            </a:r>
            <a:endParaRPr lang="en-US" sz="2000" dirty="0" smtClean="0"/>
          </a:p>
          <a:p>
            <a:pPr marL="0" indent="0">
              <a:buNone/>
            </a:pPr>
            <a:r>
              <a:rPr lang="en-US" sz="2000" dirty="0" smtClean="0"/>
              <a:t>The </a:t>
            </a:r>
            <a:r>
              <a:rPr lang="en-US" sz="2000" dirty="0"/>
              <a:t>World Trade Organization has ruled against FSCs, but as soon as a particular version is found illegal, they are resurrected under a different form.  </a:t>
            </a:r>
          </a:p>
          <a:p>
            <a:pPr marL="0" indent="0">
              <a:buNone/>
            </a:pPr>
            <a:endParaRPr lang="en-US" dirty="0"/>
          </a:p>
        </p:txBody>
      </p:sp>
    </p:spTree>
    <p:extLst>
      <p:ext uri="{BB962C8B-B14F-4D97-AF65-F5344CB8AC3E}">
        <p14:creationId xmlns:p14="http://schemas.microsoft.com/office/powerpoint/2010/main" val="1693099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Trade Zones</a:t>
            </a:r>
            <a:endParaRPr lang="en-US" dirty="0"/>
          </a:p>
        </p:txBody>
      </p:sp>
      <p:sp>
        <p:nvSpPr>
          <p:cNvPr id="3" name="Content Placeholder 2"/>
          <p:cNvSpPr>
            <a:spLocks noGrp="1"/>
          </p:cNvSpPr>
          <p:nvPr>
            <p:ph idx="1"/>
          </p:nvPr>
        </p:nvSpPr>
        <p:spPr/>
        <p:txBody>
          <a:bodyPr/>
          <a:lstStyle/>
          <a:p>
            <a:pPr marL="0" indent="0">
              <a:buNone/>
            </a:pPr>
            <a:r>
              <a:rPr lang="en-US" sz="2000" dirty="0"/>
              <a:t>Foreign trade zones (or free trade zones [FTZ]) are areas of a country that have a special Customs status deeming them “outside” of the country. This means goods can be shipped </a:t>
            </a:r>
            <a:r>
              <a:rPr lang="en-US" sz="2000" dirty="0" smtClean="0"/>
              <a:t> to </a:t>
            </a:r>
            <a:r>
              <a:rPr lang="en-US" sz="2000" dirty="0"/>
              <a:t>FTZs without paying duties or being subject to quotas. </a:t>
            </a:r>
          </a:p>
          <a:p>
            <a:pPr marL="0" indent="0">
              <a:buNone/>
            </a:pPr>
            <a:r>
              <a:rPr lang="en-US" sz="2000" dirty="0" smtClean="0"/>
              <a:t>It </a:t>
            </a:r>
            <a:r>
              <a:rPr lang="en-US" sz="2000" dirty="0"/>
              <a:t>is only when the goods leave the FTZ and enter the country that they are subject to duty. </a:t>
            </a:r>
          </a:p>
          <a:p>
            <a:pPr marL="0" indent="0">
              <a:buNone/>
            </a:pPr>
            <a:r>
              <a:rPr lang="en-US" sz="2000" dirty="0" smtClean="0"/>
              <a:t>FTZs </a:t>
            </a:r>
            <a:r>
              <a:rPr lang="en-US" sz="2000" dirty="0"/>
              <a:t>were created to encourage exporting and foreign investments. </a:t>
            </a:r>
          </a:p>
          <a:p>
            <a:endParaRPr lang="en-US" dirty="0"/>
          </a:p>
        </p:txBody>
      </p:sp>
    </p:spTree>
    <p:extLst>
      <p:ext uri="{BB962C8B-B14F-4D97-AF65-F5344CB8AC3E}">
        <p14:creationId xmlns:p14="http://schemas.microsoft.com/office/powerpoint/2010/main" val="264091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 New Market</a:t>
            </a:r>
            <a:endParaRPr lang="en-US" dirty="0"/>
          </a:p>
        </p:txBody>
      </p:sp>
      <p:sp>
        <p:nvSpPr>
          <p:cNvPr id="4" name="Rectangle 3"/>
          <p:cNvSpPr/>
          <p:nvPr/>
        </p:nvSpPr>
        <p:spPr>
          <a:xfrm>
            <a:off x="332097" y="1994848"/>
            <a:ext cx="7722690" cy="680113"/>
          </a:xfrm>
          <a:prstGeom prst="rect">
            <a:avLst/>
          </a:prstGeom>
          <a:gradFill>
            <a:gsLst>
              <a:gs pos="0">
                <a:schemeClr val="bg1">
                  <a:lumMod val="60000"/>
                  <a:lumOff val="40000"/>
                </a:schemeClr>
              </a:gs>
              <a:gs pos="100000">
                <a:schemeClr val="tx1">
                  <a:lumMod val="60000"/>
                  <a:lumOff val="40000"/>
                </a:schemeClr>
              </a:gs>
            </a:gsLs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Lucida Bright" pitchFamily="18" charset="0"/>
              </a:rPr>
              <a:t>The company must decide whether market factors favor</a:t>
            </a:r>
            <a:endParaRPr lang="en-US" dirty="0">
              <a:solidFill>
                <a:srgbClr val="000000"/>
              </a:solidFill>
              <a:latin typeface="Lucida Bright" pitchFamily="18" charset="0"/>
            </a:endParaRPr>
          </a:p>
        </p:txBody>
      </p:sp>
      <p:sp>
        <p:nvSpPr>
          <p:cNvPr id="7" name="Rectangle 6"/>
          <p:cNvSpPr/>
          <p:nvPr/>
        </p:nvSpPr>
        <p:spPr>
          <a:xfrm>
            <a:off x="4708478" y="3104866"/>
            <a:ext cx="3346308" cy="680113"/>
          </a:xfrm>
          <a:prstGeom prst="rect">
            <a:avLst/>
          </a:prstGeom>
          <a:gradFill>
            <a:gsLst>
              <a:gs pos="0">
                <a:schemeClr val="bg1">
                  <a:lumMod val="60000"/>
                  <a:lumOff val="40000"/>
                </a:schemeClr>
              </a:gs>
              <a:gs pos="100000">
                <a:schemeClr val="tx1">
                  <a:lumMod val="60000"/>
                  <a:lumOff val="40000"/>
                </a:schemeClr>
              </a:gs>
            </a:gsLs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Lucida Bright" pitchFamily="18" charset="0"/>
              </a:rPr>
              <a:t>Manufacturing abroad</a:t>
            </a:r>
            <a:endParaRPr lang="en-US" dirty="0">
              <a:solidFill>
                <a:srgbClr val="000000"/>
              </a:solidFill>
              <a:latin typeface="Lucida Bright" pitchFamily="18" charset="0"/>
            </a:endParaRPr>
          </a:p>
        </p:txBody>
      </p:sp>
      <p:sp>
        <p:nvSpPr>
          <p:cNvPr id="8" name="Rectangle 7"/>
          <p:cNvSpPr/>
          <p:nvPr/>
        </p:nvSpPr>
        <p:spPr>
          <a:xfrm>
            <a:off x="332096" y="3104866"/>
            <a:ext cx="3229970" cy="680113"/>
          </a:xfrm>
          <a:prstGeom prst="rect">
            <a:avLst/>
          </a:prstGeom>
          <a:gradFill>
            <a:gsLst>
              <a:gs pos="0">
                <a:schemeClr val="bg1">
                  <a:lumMod val="60000"/>
                  <a:lumOff val="40000"/>
                </a:schemeClr>
              </a:gs>
              <a:gs pos="100000">
                <a:schemeClr val="tx1">
                  <a:lumMod val="60000"/>
                  <a:lumOff val="40000"/>
                </a:schemeClr>
              </a:gs>
            </a:gsLs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Lucida Bright" pitchFamily="18" charset="0"/>
              </a:rPr>
              <a:t>Manufacturing at home</a:t>
            </a:r>
            <a:endParaRPr lang="en-US" dirty="0">
              <a:solidFill>
                <a:srgbClr val="000000"/>
              </a:solidFill>
              <a:latin typeface="Lucida Bright" pitchFamily="18" charset="0"/>
            </a:endParaRPr>
          </a:p>
        </p:txBody>
      </p:sp>
      <p:sp>
        <p:nvSpPr>
          <p:cNvPr id="9" name="Rectangle 8"/>
          <p:cNvSpPr/>
          <p:nvPr/>
        </p:nvSpPr>
        <p:spPr>
          <a:xfrm>
            <a:off x="2088107" y="4283123"/>
            <a:ext cx="1473959" cy="680113"/>
          </a:xfrm>
          <a:prstGeom prst="rect">
            <a:avLst/>
          </a:prstGeom>
          <a:gradFill>
            <a:gsLst>
              <a:gs pos="0">
                <a:schemeClr val="bg1">
                  <a:lumMod val="60000"/>
                  <a:lumOff val="40000"/>
                </a:schemeClr>
              </a:gs>
              <a:gs pos="100000">
                <a:schemeClr val="tx1">
                  <a:lumMod val="60000"/>
                  <a:lumOff val="40000"/>
                </a:schemeClr>
              </a:gs>
            </a:gsLs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Lucida Bright" pitchFamily="18" charset="0"/>
              </a:rPr>
              <a:t>Active Exporting</a:t>
            </a:r>
            <a:endParaRPr lang="en-US" dirty="0">
              <a:solidFill>
                <a:srgbClr val="000000"/>
              </a:solidFill>
              <a:latin typeface="Lucida Bright" pitchFamily="18" charset="0"/>
            </a:endParaRPr>
          </a:p>
        </p:txBody>
      </p:sp>
      <p:sp>
        <p:nvSpPr>
          <p:cNvPr id="10" name="Rectangle 9"/>
          <p:cNvSpPr/>
          <p:nvPr/>
        </p:nvSpPr>
        <p:spPr>
          <a:xfrm>
            <a:off x="332097" y="4283123"/>
            <a:ext cx="1469408" cy="680113"/>
          </a:xfrm>
          <a:prstGeom prst="rect">
            <a:avLst/>
          </a:prstGeom>
          <a:gradFill>
            <a:gsLst>
              <a:gs pos="0">
                <a:schemeClr val="bg1">
                  <a:lumMod val="60000"/>
                  <a:lumOff val="40000"/>
                </a:schemeClr>
              </a:gs>
              <a:gs pos="100000">
                <a:schemeClr val="tx1">
                  <a:lumMod val="60000"/>
                  <a:lumOff val="40000"/>
                </a:schemeClr>
              </a:gs>
            </a:gsLs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Lucida Bright" pitchFamily="18" charset="0"/>
              </a:rPr>
              <a:t>Indirect Exporting</a:t>
            </a:r>
          </a:p>
        </p:txBody>
      </p:sp>
      <p:cxnSp>
        <p:nvCxnSpPr>
          <p:cNvPr id="12" name="Straight Arrow Connector 11"/>
          <p:cNvCxnSpPr/>
          <p:nvPr/>
        </p:nvCxnSpPr>
        <p:spPr>
          <a:xfrm>
            <a:off x="1801505" y="2674961"/>
            <a:ext cx="0" cy="42990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397555" y="2728414"/>
            <a:ext cx="0" cy="42990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066801" y="3853218"/>
            <a:ext cx="0" cy="42990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25086" y="3853218"/>
            <a:ext cx="0" cy="42990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005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Trade Zones</a:t>
            </a:r>
            <a:endParaRPr lang="en-US" dirty="0"/>
          </a:p>
        </p:txBody>
      </p:sp>
      <p:sp>
        <p:nvSpPr>
          <p:cNvPr id="4" name="Rounded Rectangle 3"/>
          <p:cNvSpPr/>
          <p:nvPr/>
        </p:nvSpPr>
        <p:spPr>
          <a:xfrm>
            <a:off x="3386137" y="1633537"/>
            <a:ext cx="1828800" cy="533400"/>
          </a:xfrm>
          <a:prstGeom prst="roundRect">
            <a:avLst/>
          </a:prstGeom>
          <a:solidFill>
            <a:schemeClr val="bg2">
              <a:lumMod val="40000"/>
              <a:lumOff val="60000"/>
            </a:schemeClr>
          </a:solidFill>
          <a:ln>
            <a:solidFill>
              <a:schemeClr val="tx1">
                <a:lumMod val="8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Exporter</a:t>
            </a:r>
          </a:p>
        </p:txBody>
      </p:sp>
      <p:sp>
        <p:nvSpPr>
          <p:cNvPr id="5" name="Flowchart: Manual Input 4"/>
          <p:cNvSpPr>
            <a:spLocks noChangeArrowheads="1"/>
          </p:cNvSpPr>
          <p:nvPr/>
        </p:nvSpPr>
        <p:spPr bwMode="auto">
          <a:xfrm rot="5400000">
            <a:off x="652249" y="2633450"/>
            <a:ext cx="3191302" cy="4038600"/>
          </a:xfrm>
          <a:prstGeom prst="flowChartManualInput">
            <a:avLst/>
          </a:prstGeom>
          <a:solidFill>
            <a:srgbClr val="9EDBFF">
              <a:alpha val="25098"/>
            </a:srgbClr>
          </a:solidFill>
          <a:ln w="25400" algn="ctr">
            <a:solidFill>
              <a:srgbClr val="1489FF">
                <a:alpha val="50195"/>
              </a:srgbClr>
            </a:solidFill>
            <a:miter lim="800000"/>
            <a:headEnd/>
            <a:tailEnd/>
          </a:ln>
        </p:spPr>
        <p:txBody>
          <a:bodyPr rot="10800000" vert="eaVert" anchor="ctr"/>
          <a:lstStyle/>
          <a:p>
            <a:pPr algn="ctr">
              <a:defRPr/>
            </a:pPr>
            <a:endParaRPr lang="en-US">
              <a:solidFill>
                <a:schemeClr val="lt1"/>
              </a:solidFill>
              <a:latin typeface="+mn-lt"/>
            </a:endParaRPr>
          </a:p>
        </p:txBody>
      </p:sp>
      <p:sp>
        <p:nvSpPr>
          <p:cNvPr id="6" name="Hexagon 5"/>
          <p:cNvSpPr/>
          <p:nvPr/>
        </p:nvSpPr>
        <p:spPr>
          <a:xfrm>
            <a:off x="5486400" y="4141786"/>
            <a:ext cx="3505200" cy="2133600"/>
          </a:xfrm>
          <a:prstGeom prst="hexagon">
            <a:avLst/>
          </a:prstGeom>
          <a:solidFill>
            <a:schemeClr val="accent1">
              <a:lumMod val="20000"/>
              <a:lumOff val="80000"/>
              <a:alpha val="25000"/>
            </a:schemeClr>
          </a:solidFill>
          <a:ln w="254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 y="3352800"/>
            <a:ext cx="2895600" cy="457200"/>
          </a:xfrm>
          <a:prstGeom prst="rect">
            <a:avLst/>
          </a:prstGeom>
          <a:solidFill>
            <a:schemeClr val="tx1">
              <a:lumMod val="95000"/>
            </a:schemeClr>
          </a:solidFill>
          <a:ln>
            <a:solidFill>
              <a:schemeClr val="bg2">
                <a:lumMod val="40000"/>
                <a:lumOff val="6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2"/>
                </a:solidFill>
              </a:rPr>
              <a:t>Foreign Trade Zone</a:t>
            </a:r>
          </a:p>
        </p:txBody>
      </p:sp>
      <p:sp>
        <p:nvSpPr>
          <p:cNvPr id="8" name="Flowchart: Decision 7"/>
          <p:cNvSpPr/>
          <p:nvPr/>
        </p:nvSpPr>
        <p:spPr>
          <a:xfrm>
            <a:off x="685800" y="4953000"/>
            <a:ext cx="2286000" cy="762000"/>
          </a:xfrm>
          <a:prstGeom prst="flowChartDecision">
            <a:avLst/>
          </a:prstGeom>
          <a:solidFill>
            <a:schemeClr val="bg1">
              <a:lumMod val="20000"/>
              <a:lumOff val="80000"/>
            </a:schemeClr>
          </a:solidFill>
          <a:ln>
            <a:solidFill>
              <a:schemeClr val="tx2">
                <a:lumMod val="5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lowchart: Decision 8"/>
          <p:cNvSpPr/>
          <p:nvPr/>
        </p:nvSpPr>
        <p:spPr>
          <a:xfrm>
            <a:off x="6019800" y="4876800"/>
            <a:ext cx="2438400" cy="762000"/>
          </a:xfrm>
          <a:prstGeom prst="flowChartDecision">
            <a:avLst/>
          </a:prstGeom>
          <a:solidFill>
            <a:schemeClr val="bg1">
              <a:lumMod val="20000"/>
              <a:lumOff val="80000"/>
            </a:schemeClr>
          </a:solidFill>
          <a:ln>
            <a:solidFill>
              <a:schemeClr val="bg2">
                <a:lumMod val="40000"/>
                <a:lumOff val="60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cxnSpLocks noChangeShapeType="1"/>
          </p:cNvCxnSpPr>
          <p:nvPr/>
        </p:nvCxnSpPr>
        <p:spPr bwMode="auto">
          <a:xfrm flipH="1">
            <a:off x="1825625" y="2190750"/>
            <a:ext cx="2471738" cy="1131888"/>
          </a:xfrm>
          <a:prstGeom prst="straightConnector1">
            <a:avLst/>
          </a:prstGeom>
          <a:noFill/>
          <a:ln w="25400" algn="ctr">
            <a:solidFill>
              <a:srgbClr val="FFFFFF"/>
            </a:solidFill>
            <a:round/>
            <a:headEnd/>
            <a:tailEnd type="arrow" w="med" len="med"/>
          </a:ln>
        </p:spPr>
      </p:cxnSp>
      <p:cxnSp>
        <p:nvCxnSpPr>
          <p:cNvPr id="11" name="Straight Arrow Connector 10"/>
          <p:cNvCxnSpPr>
            <a:cxnSpLocks noChangeShapeType="1"/>
          </p:cNvCxnSpPr>
          <p:nvPr/>
        </p:nvCxnSpPr>
        <p:spPr bwMode="auto">
          <a:xfrm>
            <a:off x="1825625" y="3833813"/>
            <a:ext cx="1588" cy="1085850"/>
          </a:xfrm>
          <a:prstGeom prst="straightConnector1">
            <a:avLst/>
          </a:prstGeom>
          <a:noFill/>
          <a:ln w="25400" algn="ctr">
            <a:solidFill>
              <a:srgbClr val="FFFFFF"/>
            </a:solidFill>
            <a:round/>
            <a:headEnd/>
            <a:tailEnd type="arrow" w="med" len="med"/>
          </a:ln>
        </p:spPr>
      </p:cxnSp>
      <p:cxnSp>
        <p:nvCxnSpPr>
          <p:cNvPr id="12" name="Elbow Connector 11"/>
          <p:cNvCxnSpPr/>
          <p:nvPr/>
        </p:nvCxnSpPr>
        <p:spPr>
          <a:xfrm rot="16200000" flipH="1">
            <a:off x="4081463" y="1709737"/>
            <a:ext cx="1066800" cy="5267325"/>
          </a:xfrm>
          <a:prstGeom prst="bentConnector3">
            <a:avLst>
              <a:gd name="adj1" fmla="val 50000"/>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3" name="TextBox 91"/>
          <p:cNvSpPr txBox="1">
            <a:spLocks noChangeArrowheads="1"/>
          </p:cNvSpPr>
          <p:nvPr/>
        </p:nvSpPr>
        <p:spPr bwMode="auto">
          <a:xfrm>
            <a:off x="304800" y="5791200"/>
            <a:ext cx="1200150" cy="366713"/>
          </a:xfrm>
          <a:prstGeom prst="rect">
            <a:avLst/>
          </a:prstGeom>
          <a:noFill/>
          <a:ln w="9525">
            <a:noFill/>
            <a:miter lim="800000"/>
            <a:headEnd/>
            <a:tailEnd/>
          </a:ln>
        </p:spPr>
        <p:txBody>
          <a:bodyPr wrap="none">
            <a:spAutoFit/>
          </a:bodyPr>
          <a:lstStyle/>
          <a:p>
            <a:r>
              <a:rPr lang="en-US" dirty="0">
                <a:solidFill>
                  <a:srgbClr val="000000"/>
                </a:solidFill>
              </a:rPr>
              <a:t>Country A</a:t>
            </a:r>
          </a:p>
        </p:txBody>
      </p:sp>
      <p:sp>
        <p:nvSpPr>
          <p:cNvPr id="14" name="TextBox 92"/>
          <p:cNvSpPr txBox="1">
            <a:spLocks noChangeArrowheads="1"/>
          </p:cNvSpPr>
          <p:nvPr/>
        </p:nvSpPr>
        <p:spPr bwMode="auto">
          <a:xfrm>
            <a:off x="7239000" y="5791200"/>
            <a:ext cx="1200150" cy="366713"/>
          </a:xfrm>
          <a:prstGeom prst="rect">
            <a:avLst/>
          </a:prstGeom>
          <a:noFill/>
          <a:ln w="9525">
            <a:noFill/>
            <a:miter lim="800000"/>
            <a:headEnd/>
            <a:tailEnd/>
          </a:ln>
        </p:spPr>
        <p:txBody>
          <a:bodyPr wrap="none">
            <a:spAutoFit/>
          </a:bodyPr>
          <a:lstStyle/>
          <a:p>
            <a:r>
              <a:rPr lang="en-US" dirty="0">
                <a:solidFill>
                  <a:srgbClr val="000000"/>
                </a:solidFill>
              </a:rPr>
              <a:t>Country B</a:t>
            </a:r>
          </a:p>
        </p:txBody>
      </p:sp>
      <p:sp>
        <p:nvSpPr>
          <p:cNvPr id="15" name="TextBox 63"/>
          <p:cNvSpPr txBox="1">
            <a:spLocks noChangeArrowheads="1"/>
          </p:cNvSpPr>
          <p:nvPr/>
        </p:nvSpPr>
        <p:spPr bwMode="auto">
          <a:xfrm>
            <a:off x="1504950" y="2568575"/>
            <a:ext cx="1120775" cy="376238"/>
          </a:xfrm>
          <a:prstGeom prst="rect">
            <a:avLst/>
          </a:prstGeom>
          <a:noFill/>
          <a:ln w="9525">
            <a:solidFill>
              <a:srgbClr val="FFFFFF"/>
            </a:solidFill>
            <a:miter lim="800000"/>
            <a:headEnd/>
            <a:tailEnd/>
          </a:ln>
        </p:spPr>
        <p:txBody>
          <a:bodyPr wrap="none">
            <a:spAutoFit/>
          </a:bodyPr>
          <a:lstStyle/>
          <a:p>
            <a:r>
              <a:rPr lang="en-US" dirty="0">
                <a:solidFill>
                  <a:srgbClr val="FFFFFF"/>
                </a:solidFill>
              </a:rPr>
              <a:t>Duty free</a:t>
            </a:r>
          </a:p>
        </p:txBody>
      </p:sp>
      <p:sp>
        <p:nvSpPr>
          <p:cNvPr id="16" name="TextBox 59"/>
          <p:cNvSpPr txBox="1">
            <a:spLocks noChangeArrowheads="1"/>
          </p:cNvSpPr>
          <p:nvPr/>
        </p:nvSpPr>
        <p:spPr bwMode="auto">
          <a:xfrm>
            <a:off x="631825" y="3962400"/>
            <a:ext cx="1146175" cy="650875"/>
          </a:xfrm>
          <a:prstGeom prst="rect">
            <a:avLst/>
          </a:prstGeom>
          <a:noFill/>
          <a:ln w="9525">
            <a:solidFill>
              <a:srgbClr val="FFFFFF"/>
            </a:solidFill>
            <a:miter lim="800000"/>
            <a:headEnd/>
            <a:tailEnd/>
          </a:ln>
        </p:spPr>
        <p:txBody>
          <a:bodyPr wrap="none">
            <a:spAutoFit/>
          </a:bodyPr>
          <a:lstStyle/>
          <a:p>
            <a:pPr algn="ctr"/>
            <a:r>
              <a:rPr lang="en-US" dirty="0">
                <a:solidFill>
                  <a:srgbClr val="FFFFFF"/>
                </a:solidFill>
              </a:rPr>
              <a:t>Duty</a:t>
            </a:r>
          </a:p>
          <a:p>
            <a:pPr algn="ctr"/>
            <a:r>
              <a:rPr lang="en-US" dirty="0">
                <a:solidFill>
                  <a:srgbClr val="FFFFFF"/>
                </a:solidFill>
              </a:rPr>
              <a:t>Collected</a:t>
            </a:r>
          </a:p>
        </p:txBody>
      </p:sp>
      <p:sp>
        <p:nvSpPr>
          <p:cNvPr id="17" name="TextBox 61"/>
          <p:cNvSpPr txBox="1">
            <a:spLocks noChangeArrowheads="1"/>
          </p:cNvSpPr>
          <p:nvPr/>
        </p:nvSpPr>
        <p:spPr bwMode="auto">
          <a:xfrm>
            <a:off x="5584825" y="3657600"/>
            <a:ext cx="1146175" cy="650875"/>
          </a:xfrm>
          <a:prstGeom prst="rect">
            <a:avLst/>
          </a:prstGeom>
          <a:noFill/>
          <a:ln w="9525">
            <a:solidFill>
              <a:srgbClr val="FFFFFF"/>
            </a:solidFill>
            <a:miter lim="800000"/>
            <a:headEnd/>
            <a:tailEnd/>
          </a:ln>
        </p:spPr>
        <p:txBody>
          <a:bodyPr wrap="none">
            <a:spAutoFit/>
          </a:bodyPr>
          <a:lstStyle/>
          <a:p>
            <a:pPr algn="ctr"/>
            <a:r>
              <a:rPr lang="en-US" dirty="0">
                <a:solidFill>
                  <a:srgbClr val="FFFFFF"/>
                </a:solidFill>
              </a:rPr>
              <a:t>Duty</a:t>
            </a:r>
          </a:p>
          <a:p>
            <a:pPr algn="ctr"/>
            <a:r>
              <a:rPr lang="en-US" dirty="0">
                <a:solidFill>
                  <a:srgbClr val="FFFFFF"/>
                </a:solidFill>
              </a:rPr>
              <a:t>Collected</a:t>
            </a:r>
          </a:p>
        </p:txBody>
      </p:sp>
      <p:sp>
        <p:nvSpPr>
          <p:cNvPr id="18" name="TextBox 78"/>
          <p:cNvSpPr txBox="1">
            <a:spLocks noChangeArrowheads="1"/>
          </p:cNvSpPr>
          <p:nvPr/>
        </p:nvSpPr>
        <p:spPr bwMode="auto">
          <a:xfrm>
            <a:off x="1179631" y="5149334"/>
            <a:ext cx="1446094" cy="369332"/>
          </a:xfrm>
          <a:prstGeom prst="rect">
            <a:avLst/>
          </a:prstGeom>
          <a:noFill/>
          <a:ln w="9525">
            <a:noFill/>
            <a:miter lim="800000"/>
            <a:headEnd/>
            <a:tailEnd/>
          </a:ln>
        </p:spPr>
        <p:txBody>
          <a:bodyPr wrap="square">
            <a:spAutoFit/>
          </a:bodyPr>
          <a:lstStyle/>
          <a:p>
            <a:r>
              <a:rPr lang="en-US" dirty="0" smtClean="0">
                <a:solidFill>
                  <a:srgbClr val="000000"/>
                </a:solidFill>
              </a:rPr>
              <a:t>Customers</a:t>
            </a:r>
            <a:endParaRPr lang="en-US" dirty="0">
              <a:solidFill>
                <a:srgbClr val="000000"/>
              </a:solidFill>
            </a:endParaRPr>
          </a:p>
        </p:txBody>
      </p:sp>
      <p:sp>
        <p:nvSpPr>
          <p:cNvPr id="19" name="TextBox 79"/>
          <p:cNvSpPr txBox="1">
            <a:spLocks noChangeArrowheads="1"/>
          </p:cNvSpPr>
          <p:nvPr/>
        </p:nvSpPr>
        <p:spPr bwMode="auto">
          <a:xfrm>
            <a:off x="6629400" y="5073134"/>
            <a:ext cx="1300356" cy="369332"/>
          </a:xfrm>
          <a:prstGeom prst="rect">
            <a:avLst/>
          </a:prstGeom>
          <a:noFill/>
          <a:ln w="9525">
            <a:noFill/>
            <a:miter lim="800000"/>
            <a:headEnd/>
            <a:tailEnd/>
          </a:ln>
        </p:spPr>
        <p:txBody>
          <a:bodyPr wrap="none">
            <a:spAutoFit/>
          </a:bodyPr>
          <a:lstStyle/>
          <a:p>
            <a:r>
              <a:rPr lang="en-US" dirty="0" smtClean="0">
                <a:solidFill>
                  <a:srgbClr val="000000"/>
                </a:solidFill>
              </a:rPr>
              <a:t>Customers</a:t>
            </a:r>
            <a:endParaRPr lang="en-US" dirty="0">
              <a:solidFill>
                <a:schemeClr val="bg2"/>
              </a:solidFill>
            </a:endParaRPr>
          </a:p>
        </p:txBody>
      </p:sp>
    </p:spTree>
    <p:extLst>
      <p:ext uri="{BB962C8B-B14F-4D97-AF65-F5344CB8AC3E}">
        <p14:creationId xmlns:p14="http://schemas.microsoft.com/office/powerpoint/2010/main" val="1794777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Maquiladoras</a:t>
            </a:r>
            <a:endParaRPr lang="en-US" i="1" dirty="0"/>
          </a:p>
        </p:txBody>
      </p:sp>
      <p:sp>
        <p:nvSpPr>
          <p:cNvPr id="3" name="Content Placeholder 2"/>
          <p:cNvSpPr>
            <a:spLocks noGrp="1"/>
          </p:cNvSpPr>
          <p:nvPr>
            <p:ph idx="1"/>
          </p:nvPr>
        </p:nvSpPr>
        <p:spPr/>
        <p:txBody>
          <a:bodyPr>
            <a:normAutofit/>
          </a:bodyPr>
          <a:lstStyle/>
          <a:p>
            <a:pPr marL="0" indent="0">
              <a:buNone/>
            </a:pPr>
            <a:r>
              <a:rPr lang="en-US" sz="2000" dirty="0"/>
              <a:t>A </a:t>
            </a:r>
            <a:r>
              <a:rPr lang="en-US" sz="2000" i="1" dirty="0"/>
              <a:t>maquiladora</a:t>
            </a:r>
            <a:r>
              <a:rPr lang="en-US" sz="2000" dirty="0"/>
              <a:t> is a company in Mexico with a Customs status similar to that of an FTZ. </a:t>
            </a:r>
          </a:p>
          <a:p>
            <a:pPr marL="0" indent="0">
              <a:buNone/>
            </a:pPr>
            <a:r>
              <a:rPr lang="en-US" sz="2000" dirty="0" smtClean="0"/>
              <a:t>Goods </a:t>
            </a:r>
            <a:r>
              <a:rPr lang="en-US" sz="2000" dirty="0"/>
              <a:t>from the USA can be imported duty free into the </a:t>
            </a:r>
            <a:r>
              <a:rPr lang="en-US" sz="2000" i="1" dirty="0"/>
              <a:t>maquiladora</a:t>
            </a:r>
            <a:r>
              <a:rPr lang="en-US" sz="2000" dirty="0"/>
              <a:t>, transformed, and re-exported to the U.S. Duty is only charged on the value added, not on the goods themselves</a:t>
            </a:r>
            <a:r>
              <a:rPr lang="en-US" sz="2000" dirty="0" smtClean="0"/>
              <a:t>.</a:t>
            </a:r>
            <a:endParaRPr lang="en-US" sz="2000" dirty="0"/>
          </a:p>
          <a:p>
            <a:pPr marL="0" indent="0">
              <a:buNone/>
            </a:pPr>
            <a:r>
              <a:rPr lang="en-US" sz="2000" i="1" dirty="0"/>
              <a:t>Maquiladoras</a:t>
            </a:r>
            <a:r>
              <a:rPr lang="en-US" sz="2000" dirty="0"/>
              <a:t> are now </a:t>
            </a:r>
            <a:r>
              <a:rPr lang="en-US" sz="2000" dirty="0" smtClean="0"/>
              <a:t>obsolete </a:t>
            </a:r>
            <a:r>
              <a:rPr lang="en-US" sz="2000" dirty="0"/>
              <a:t>because of the North American Free-Trade Agreement, which eliminated duty between Mexico, Canada, and the United States.</a:t>
            </a:r>
          </a:p>
          <a:p>
            <a:endParaRPr lang="en-US" sz="2000" dirty="0"/>
          </a:p>
        </p:txBody>
      </p:sp>
    </p:spTree>
    <p:extLst>
      <p:ext uri="{BB962C8B-B14F-4D97-AF65-F5344CB8AC3E}">
        <p14:creationId xmlns:p14="http://schemas.microsoft.com/office/powerpoint/2010/main" val="3927138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Corrupt Practices Act</a:t>
            </a:r>
            <a:br>
              <a:rPr lang="en-US" dirty="0" smtClean="0"/>
            </a:br>
            <a:r>
              <a:rPr lang="en-US" dirty="0" smtClean="0"/>
              <a:t>Anti-Bribery Convention</a:t>
            </a:r>
            <a:endParaRPr lang="en-US" dirty="0"/>
          </a:p>
        </p:txBody>
      </p:sp>
      <p:sp>
        <p:nvSpPr>
          <p:cNvPr id="3" name="Content Placeholder 2"/>
          <p:cNvSpPr>
            <a:spLocks noGrp="1"/>
          </p:cNvSpPr>
          <p:nvPr>
            <p:ph idx="1"/>
          </p:nvPr>
        </p:nvSpPr>
        <p:spPr/>
        <p:txBody>
          <a:bodyPr/>
          <a:lstStyle/>
          <a:p>
            <a:pPr marL="0" indent="0">
              <a:buNone/>
            </a:pPr>
            <a:r>
              <a:rPr lang="en-US" sz="2000" dirty="0"/>
              <a:t>In several countries, the bribing of government officials is a common and accepted form of conducting business.</a:t>
            </a:r>
          </a:p>
          <a:p>
            <a:r>
              <a:rPr lang="en-US" sz="2000" dirty="0" smtClean="0"/>
              <a:t>The </a:t>
            </a:r>
            <a:r>
              <a:rPr lang="en-US" sz="2000" dirty="0"/>
              <a:t>Foreign Corrupt Practices Act (FCPA) of the United States attempts to eliminate the practice of bribery, by punishing the companies and </a:t>
            </a:r>
            <a:r>
              <a:rPr lang="en-US" sz="2000" dirty="0" smtClean="0"/>
              <a:t>the individuals </a:t>
            </a:r>
            <a:r>
              <a:rPr lang="en-US" sz="2000" dirty="0"/>
              <a:t>paying the bribes. </a:t>
            </a:r>
          </a:p>
          <a:p>
            <a:r>
              <a:rPr lang="en-US" sz="2000" dirty="0"/>
              <a:t>The </a:t>
            </a:r>
            <a:r>
              <a:rPr lang="en-US" sz="2000" dirty="0" err="1"/>
              <a:t>Organisation</a:t>
            </a:r>
            <a:r>
              <a:rPr lang="en-US" sz="2000" dirty="0"/>
              <a:t> for Economic Co-operation and Development (OECD) has implemented an Anti-Bribery Convention, which several countries have adopted, and </a:t>
            </a:r>
            <a:r>
              <a:rPr lang="en-US" sz="2000" dirty="0" smtClean="0"/>
              <a:t>  that also criminalizes </a:t>
            </a:r>
            <a:r>
              <a:rPr lang="en-US" sz="2000" dirty="0"/>
              <a:t>bribery practices.</a:t>
            </a:r>
          </a:p>
          <a:p>
            <a:endParaRPr lang="en-US" dirty="0"/>
          </a:p>
        </p:txBody>
      </p:sp>
    </p:spTree>
    <p:extLst>
      <p:ext uri="{BB962C8B-B14F-4D97-AF65-F5344CB8AC3E}">
        <p14:creationId xmlns:p14="http://schemas.microsoft.com/office/powerpoint/2010/main" val="348150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Entering a New Market</a:t>
            </a:r>
            <a:endParaRPr lang="en-US" dirty="0"/>
          </a:p>
        </p:txBody>
      </p:sp>
      <p:sp>
        <p:nvSpPr>
          <p:cNvPr id="5" name="Content Placeholder 4"/>
          <p:cNvSpPr>
            <a:spLocks noGrp="1"/>
          </p:cNvSpPr>
          <p:nvPr>
            <p:ph sz="half" idx="1"/>
          </p:nvPr>
        </p:nvSpPr>
        <p:spPr>
          <a:xfrm>
            <a:off x="4251653" y="1979353"/>
            <a:ext cx="3336882" cy="3445846"/>
          </a:xfrm>
        </p:spPr>
        <p:txBody>
          <a:bodyPr/>
          <a:lstStyle/>
          <a:p>
            <a:pPr marL="0" indent="0" algn="ctr">
              <a:buNone/>
            </a:pPr>
            <a:endParaRPr lang="en-US" b="1" dirty="0" smtClean="0"/>
          </a:p>
          <a:p>
            <a:pPr marL="0" indent="0" algn="ctr">
              <a:buNone/>
            </a:pPr>
            <a:r>
              <a:rPr lang="en-US" sz="2000" b="1" dirty="0" smtClean="0"/>
              <a:t>Active Exporting</a:t>
            </a:r>
          </a:p>
          <a:p>
            <a:pPr lvl="0"/>
            <a:r>
              <a:rPr lang="en-US" sz="2000" dirty="0"/>
              <a:t>Exporter actively participates in finding potential markets abroad.</a:t>
            </a:r>
          </a:p>
          <a:p>
            <a:pPr lvl="0"/>
            <a:r>
              <a:rPr lang="en-US" sz="2000" dirty="0"/>
              <a:t>Best option for large firms or firms with international experience.</a:t>
            </a:r>
          </a:p>
          <a:p>
            <a:pPr marL="0" indent="0">
              <a:buNone/>
            </a:pPr>
            <a:endParaRPr lang="en-US" b="1" dirty="0"/>
          </a:p>
        </p:txBody>
      </p:sp>
      <p:sp>
        <p:nvSpPr>
          <p:cNvPr id="6" name="Content Placeholder 5"/>
          <p:cNvSpPr>
            <a:spLocks noGrp="1"/>
          </p:cNvSpPr>
          <p:nvPr>
            <p:ph sz="half" idx="2"/>
          </p:nvPr>
        </p:nvSpPr>
        <p:spPr>
          <a:xfrm>
            <a:off x="389467" y="1979353"/>
            <a:ext cx="3657600" cy="4140200"/>
          </a:xfrm>
        </p:spPr>
        <p:txBody>
          <a:bodyPr/>
          <a:lstStyle/>
          <a:p>
            <a:pPr marL="0" indent="0" algn="ctr">
              <a:buNone/>
            </a:pPr>
            <a:endParaRPr lang="en-US" b="1" dirty="0" smtClean="0"/>
          </a:p>
          <a:p>
            <a:pPr marL="0" indent="0" algn="ctr">
              <a:buNone/>
            </a:pPr>
            <a:r>
              <a:rPr lang="en-US" sz="2000" b="1" dirty="0" smtClean="0"/>
              <a:t>Indirect exporting</a:t>
            </a:r>
          </a:p>
          <a:p>
            <a:pPr lvl="0"/>
            <a:r>
              <a:rPr lang="en-US" sz="2000" dirty="0"/>
              <a:t>Exporter does not seek export sales.</a:t>
            </a:r>
          </a:p>
          <a:p>
            <a:pPr lvl="0"/>
            <a:r>
              <a:rPr lang="en-US" sz="2000" dirty="0"/>
              <a:t>Allows manufacturer to concentrate on domestic market and leave exporting to the experts</a:t>
            </a:r>
            <a:r>
              <a:rPr lang="en-US" sz="2000" dirty="0" smtClean="0"/>
              <a:t>.</a:t>
            </a:r>
            <a:endParaRPr lang="en-US" sz="2000" b="1" dirty="0"/>
          </a:p>
        </p:txBody>
      </p:sp>
    </p:spTree>
    <p:extLst>
      <p:ext uri="{BB962C8B-B14F-4D97-AF65-F5344CB8AC3E}">
        <p14:creationId xmlns:p14="http://schemas.microsoft.com/office/powerpoint/2010/main" val="212857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Exporting</a:t>
            </a:r>
            <a:endParaRPr lang="en-US" dirty="0"/>
          </a:p>
        </p:txBody>
      </p:sp>
      <p:sp>
        <p:nvSpPr>
          <p:cNvPr id="3" name="Content Placeholder 2"/>
          <p:cNvSpPr>
            <a:spLocks noGrp="1"/>
          </p:cNvSpPr>
          <p:nvPr>
            <p:ph idx="1"/>
          </p:nvPr>
        </p:nvSpPr>
        <p:spPr/>
        <p:txBody>
          <a:bodyPr/>
          <a:lstStyle/>
          <a:p>
            <a:r>
              <a:rPr lang="en-US" dirty="0" smtClean="0"/>
              <a:t>Export Trading Companies</a:t>
            </a:r>
          </a:p>
          <a:p>
            <a:r>
              <a:rPr lang="en-US" dirty="0" smtClean="0"/>
              <a:t>Export Management Corporations</a:t>
            </a:r>
          </a:p>
          <a:p>
            <a:r>
              <a:rPr lang="en-US" dirty="0" smtClean="0"/>
              <a:t>Piggy Backing</a:t>
            </a:r>
          </a:p>
        </p:txBody>
      </p:sp>
    </p:spTree>
    <p:extLst>
      <p:ext uri="{BB962C8B-B14F-4D97-AF65-F5344CB8AC3E}">
        <p14:creationId xmlns:p14="http://schemas.microsoft.com/office/powerpoint/2010/main" val="155944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Trading Company</a:t>
            </a:r>
            <a:endParaRPr lang="en-US" dirty="0"/>
          </a:p>
        </p:txBody>
      </p:sp>
      <p:sp>
        <p:nvSpPr>
          <p:cNvPr id="3" name="Content Placeholder 2"/>
          <p:cNvSpPr>
            <a:spLocks noGrp="1"/>
          </p:cNvSpPr>
          <p:nvPr>
            <p:ph idx="1"/>
          </p:nvPr>
        </p:nvSpPr>
        <p:spPr>
          <a:xfrm>
            <a:off x="498474" y="1981200"/>
            <a:ext cx="7444523" cy="4144963"/>
          </a:xfrm>
        </p:spPr>
        <p:txBody>
          <a:bodyPr>
            <a:normAutofit/>
          </a:bodyPr>
          <a:lstStyle/>
          <a:p>
            <a:pPr marL="0" indent="0">
              <a:buNone/>
            </a:pPr>
            <a:r>
              <a:rPr lang="en-US" sz="2000" dirty="0"/>
              <a:t>An Export Trading Company [ETC] is a firm with offices in multiple countries that purchases goods in one country and resells them in another</a:t>
            </a:r>
            <a:r>
              <a:rPr lang="en-US" sz="2000" dirty="0" smtClean="0"/>
              <a:t>.</a:t>
            </a:r>
            <a:endParaRPr lang="en-US" sz="2000" dirty="0"/>
          </a:p>
          <a:p>
            <a:pPr marL="0" indent="0">
              <a:buNone/>
            </a:pPr>
            <a:r>
              <a:rPr lang="en-US" sz="2000" dirty="0"/>
              <a:t>For the “exporter” selling to the ETC, as well as for the “importer” buying from the ETC, the transactions are domestic transactions, even though the goods eventually travel internationally</a:t>
            </a:r>
            <a:r>
              <a:rPr lang="en-US" sz="2000" dirty="0" smtClean="0"/>
              <a:t>.</a:t>
            </a:r>
            <a:endParaRPr lang="en-US" sz="2000" dirty="0"/>
          </a:p>
          <a:p>
            <a:pPr marL="0" indent="0">
              <a:buNone/>
            </a:pPr>
            <a:r>
              <a:rPr lang="en-US" sz="2000" dirty="0"/>
              <a:t>Historically, the first ETCs were created in Britain, France, and the Netherlands to facilitate trade with India and Indochina. They were then created in Spain and Portugal for trade in South America. Following World War II, ETCs became popular in Japan as the country began to trade with the outside world. Today, they are almost exclusively Japanese: Mitsui, Mitsubishi, Marubeni, Itochu, ...</a:t>
            </a:r>
          </a:p>
          <a:p>
            <a:endParaRPr lang="en-US" dirty="0"/>
          </a:p>
        </p:txBody>
      </p:sp>
    </p:spTree>
    <p:extLst>
      <p:ext uri="{BB962C8B-B14F-4D97-AF65-F5344CB8AC3E}">
        <p14:creationId xmlns:p14="http://schemas.microsoft.com/office/powerpoint/2010/main" val="229235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29841" y="3722336"/>
            <a:ext cx="8020544" cy="2500439"/>
          </a:xfrm>
        </p:spPr>
        <p:txBody>
          <a:bodyPr>
            <a:noAutofit/>
          </a:bodyPr>
          <a:lstStyle/>
          <a:p>
            <a:pPr marL="228600" indent="-228600">
              <a:buAutoNum type="arabicPeriod"/>
            </a:pPr>
            <a:r>
              <a:rPr lang="en-US" sz="1700" dirty="0" smtClean="0"/>
              <a:t>Tradco, a trading company, buys ceramics </a:t>
            </a:r>
            <a:r>
              <a:rPr lang="en-US" sz="1700" dirty="0"/>
              <a:t>from a Turkish </a:t>
            </a:r>
            <a:r>
              <a:rPr lang="en-US" sz="1700" dirty="0" smtClean="0"/>
              <a:t>company and pays in Turkish liras. </a:t>
            </a:r>
          </a:p>
          <a:p>
            <a:pPr marL="228600" indent="-228600">
              <a:buAutoNum type="arabicPeriod"/>
            </a:pPr>
            <a:r>
              <a:rPr lang="en-US" sz="1700" dirty="0" smtClean="0"/>
              <a:t>Tradco </a:t>
            </a:r>
            <a:r>
              <a:rPr lang="en-US" sz="1700" dirty="0"/>
              <a:t>then transports the </a:t>
            </a:r>
            <a:r>
              <a:rPr lang="en-US" sz="1700" dirty="0" smtClean="0"/>
              <a:t>ceramics onboard </a:t>
            </a:r>
            <a:r>
              <a:rPr lang="en-US" sz="1700" dirty="0"/>
              <a:t>its own ships to </a:t>
            </a:r>
            <a:r>
              <a:rPr lang="en-US" sz="1700" dirty="0" smtClean="0"/>
              <a:t>Russia.</a:t>
            </a:r>
          </a:p>
          <a:p>
            <a:pPr marL="228600" indent="-228600">
              <a:buAutoNum type="arabicPeriod"/>
            </a:pPr>
            <a:r>
              <a:rPr lang="en-US" sz="1700" dirty="0" smtClean="0"/>
              <a:t>Tradco sells them </a:t>
            </a:r>
            <a:r>
              <a:rPr lang="en-US" sz="1700" dirty="0"/>
              <a:t>to </a:t>
            </a:r>
            <a:r>
              <a:rPr lang="en-US" sz="1700" dirty="0" smtClean="0"/>
              <a:t>a Russian customer and collects Russian rubles</a:t>
            </a:r>
            <a:r>
              <a:rPr lang="en-US" sz="1700" dirty="0"/>
              <a:t>. </a:t>
            </a:r>
            <a:endParaRPr lang="en-US" sz="1700" dirty="0" smtClean="0"/>
          </a:p>
          <a:p>
            <a:r>
              <a:rPr lang="en-US" sz="1700" dirty="0" smtClean="0"/>
              <a:t>As </a:t>
            </a:r>
            <a:r>
              <a:rPr lang="en-US" sz="1700" dirty="0"/>
              <a:t>far as the </a:t>
            </a:r>
            <a:r>
              <a:rPr lang="en-US" sz="1700" dirty="0" smtClean="0"/>
              <a:t>Turkish seller </a:t>
            </a:r>
            <a:r>
              <a:rPr lang="en-US" sz="1700" dirty="0"/>
              <a:t>is concerned, the sale is a domestic transaction with a Turkish customer</a:t>
            </a:r>
            <a:r>
              <a:rPr lang="en-US" sz="1700" dirty="0" smtClean="0"/>
              <a:t>.  As </a:t>
            </a:r>
            <a:r>
              <a:rPr lang="en-US" sz="1700" dirty="0"/>
              <a:t>far as the Russian buyer is concerned, the purchase is a domestic </a:t>
            </a:r>
            <a:r>
              <a:rPr lang="en-US" sz="1700" dirty="0" smtClean="0"/>
              <a:t>transaction with </a:t>
            </a:r>
            <a:r>
              <a:rPr lang="en-US" sz="1700" dirty="0"/>
              <a:t>a Russian supplier.</a:t>
            </a:r>
            <a:endParaRPr lang="en-US" sz="17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2359" y="458002"/>
            <a:ext cx="6426060" cy="2944432"/>
          </a:xfrm>
        </p:spPr>
      </p:pic>
    </p:spTree>
    <p:extLst>
      <p:ext uri="{BB962C8B-B14F-4D97-AF65-F5344CB8AC3E}">
        <p14:creationId xmlns:p14="http://schemas.microsoft.com/office/powerpoint/2010/main" val="137894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Management Corporation</a:t>
            </a:r>
            <a:endParaRPr lang="en-US" dirty="0"/>
          </a:p>
        </p:txBody>
      </p:sp>
      <p:sp>
        <p:nvSpPr>
          <p:cNvPr id="3" name="Content Placeholder 2"/>
          <p:cNvSpPr>
            <a:spLocks noGrp="1"/>
          </p:cNvSpPr>
          <p:nvPr>
            <p:ph idx="1"/>
          </p:nvPr>
        </p:nvSpPr>
        <p:spPr>
          <a:xfrm>
            <a:off x="498475" y="1981200"/>
            <a:ext cx="7376284" cy="4144963"/>
          </a:xfrm>
        </p:spPr>
        <p:txBody>
          <a:bodyPr/>
          <a:lstStyle/>
          <a:p>
            <a:pPr marL="0" indent="0">
              <a:buNone/>
            </a:pPr>
            <a:r>
              <a:rPr lang="en-US" sz="2000" dirty="0"/>
              <a:t>An Export Management Corporation [EMC] is normally located in the exporting country. </a:t>
            </a:r>
          </a:p>
          <a:p>
            <a:pPr marL="0" indent="0">
              <a:buNone/>
            </a:pPr>
            <a:r>
              <a:rPr lang="en-US" sz="2000" dirty="0"/>
              <a:t>The EMC acts as a representative for the exporter abroad, but never takes title to the goods</a:t>
            </a:r>
            <a:r>
              <a:rPr lang="en-US" sz="2000" dirty="0" smtClean="0"/>
              <a:t>. It </a:t>
            </a:r>
            <a:r>
              <a:rPr lang="en-US" sz="2000" dirty="0"/>
              <a:t>acts as a facilitator helping the exporter find buyers, and earns a commission on the sale</a:t>
            </a:r>
            <a:r>
              <a:rPr lang="en-US" sz="2000" dirty="0" smtClean="0"/>
              <a:t>.</a:t>
            </a:r>
            <a:endParaRPr lang="en-US" sz="2000" dirty="0"/>
          </a:p>
          <a:p>
            <a:pPr marL="0" indent="0">
              <a:buNone/>
            </a:pPr>
            <a:r>
              <a:rPr lang="en-US" sz="2000" dirty="0"/>
              <a:t>A sale through an EMC requires more involvement by the exporter: It has to ship the goods, invoice the importer, carry the risk of non-payment, and have to manage parts of the transaction.</a:t>
            </a:r>
          </a:p>
          <a:p>
            <a:pPr marL="0" indent="0">
              <a:buNone/>
            </a:pPr>
            <a:endParaRPr lang="en-US" dirty="0"/>
          </a:p>
        </p:txBody>
      </p:sp>
    </p:spTree>
    <p:extLst>
      <p:ext uri="{BB962C8B-B14F-4D97-AF65-F5344CB8AC3E}">
        <p14:creationId xmlns:p14="http://schemas.microsoft.com/office/powerpoint/2010/main" val="3162019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3.potx" id="{2126F7BE-55AE-4A63-8ADC-CC831FD3617D}" vid="{150F2308-24BE-40ED-A697-9BC7AD57D8A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TotalTime>
  <Words>2765</Words>
  <Application>Microsoft Office PowerPoint</Application>
  <PresentationFormat>On-screen Show (4:3)</PresentationFormat>
  <Paragraphs>181</Paragraphs>
  <Slides>42</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42</vt:i4>
      </vt:variant>
    </vt:vector>
  </HeadingPairs>
  <TitlesOfParts>
    <vt:vector size="50" baseType="lpstr">
      <vt:lpstr>Arial</vt:lpstr>
      <vt:lpstr>Calibri</vt:lpstr>
      <vt:lpstr>Lucida Bright</vt:lpstr>
      <vt:lpstr>Office Theme</vt:lpstr>
      <vt:lpstr>Office Theme</vt:lpstr>
      <vt:lpstr>Office Theme</vt:lpstr>
      <vt:lpstr>Office Theme</vt:lpstr>
      <vt:lpstr>chapter4</vt:lpstr>
      <vt:lpstr>Chapter 4 Methods of Entry in Foreign Markets</vt:lpstr>
      <vt:lpstr>Methods of Entry into  Foreign Markets</vt:lpstr>
      <vt:lpstr>Entering a New Market</vt:lpstr>
      <vt:lpstr>Entering a New Market</vt:lpstr>
      <vt:lpstr>Entering a New Market</vt:lpstr>
      <vt:lpstr>Indirect Exporting</vt:lpstr>
      <vt:lpstr>Export Trading Company</vt:lpstr>
      <vt:lpstr>PowerPoint Presentation</vt:lpstr>
      <vt:lpstr>Export Management Corporation</vt:lpstr>
      <vt:lpstr>PowerPoint Presentation</vt:lpstr>
      <vt:lpstr>Piggy Backing</vt:lpstr>
      <vt:lpstr>PowerPoint Presentation</vt:lpstr>
      <vt:lpstr>Active Exporting</vt:lpstr>
      <vt:lpstr>Agent</vt:lpstr>
      <vt:lpstr>PowerPoint Presentation</vt:lpstr>
      <vt:lpstr>Distributor</vt:lpstr>
      <vt:lpstr>PowerPoint Presentation</vt:lpstr>
      <vt:lpstr>Legal Issues</vt:lpstr>
      <vt:lpstr>Marketing Subsidiary</vt:lpstr>
      <vt:lpstr>PowerPoint Presentation</vt:lpstr>
      <vt:lpstr>Coordinating Direct Export Strategies (I)</vt:lpstr>
      <vt:lpstr>Coordinating Direct Export Strategies (II)</vt:lpstr>
      <vt:lpstr>Manufacturing Abroad</vt:lpstr>
      <vt:lpstr>Contract Manufacturing</vt:lpstr>
      <vt:lpstr>PowerPoint Presentation</vt:lpstr>
      <vt:lpstr>Licensing</vt:lpstr>
      <vt:lpstr>PowerPoint Presentation</vt:lpstr>
      <vt:lpstr>Franchising</vt:lpstr>
      <vt:lpstr>PowerPoint Presentation</vt:lpstr>
      <vt:lpstr>Joint Venture</vt:lpstr>
      <vt:lpstr>PowerPoint Presentation</vt:lpstr>
      <vt:lpstr>Subsidiary</vt:lpstr>
      <vt:lpstr>PowerPoint Presentation</vt:lpstr>
      <vt:lpstr>Other Issues</vt:lpstr>
      <vt:lpstr>Parallel Imports</vt:lpstr>
      <vt:lpstr>PowerPoint Presentation</vt:lpstr>
      <vt:lpstr>Counterfeit Goods</vt:lpstr>
      <vt:lpstr>Foreign Sales Corporations</vt:lpstr>
      <vt:lpstr>Foreign Trade Zones</vt:lpstr>
      <vt:lpstr>Foreign Trade Zones</vt:lpstr>
      <vt:lpstr>Maquiladoras</vt:lpstr>
      <vt:lpstr>Foreign Corrupt Practices Act Anti-Bribery Convention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David</cp:lastModifiedBy>
  <cp:revision>65</cp:revision>
  <cp:lastPrinted>2016-11-10T17:29:24Z</cp:lastPrinted>
  <dcterms:created xsi:type="dcterms:W3CDTF">2013-08-01T19:16:32Z</dcterms:created>
  <dcterms:modified xsi:type="dcterms:W3CDTF">2017-06-05T18:56:35Z</dcterms:modified>
</cp:coreProperties>
</file>