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799" r:id="rId2"/>
    <p:sldMasterId id="2147483811" r:id="rId3"/>
    <p:sldMasterId id="2147483824" r:id="rId4"/>
    <p:sldMasterId id="2147483848" r:id="rId5"/>
  </p:sldMasterIdLst>
  <p:sldIdLst>
    <p:sldId id="256" r:id="rId6"/>
    <p:sldId id="257" r:id="rId7"/>
    <p:sldId id="258" r:id="rId8"/>
    <p:sldId id="261" r:id="rId9"/>
    <p:sldId id="262" r:id="rId10"/>
    <p:sldId id="263" r:id="rId11"/>
    <p:sldId id="259" r:id="rId12"/>
    <p:sldId id="260" r:id="rId13"/>
    <p:sldId id="264" r:id="rId14"/>
    <p:sldId id="265" r:id="rId15"/>
    <p:sldId id="266" r:id="rId16"/>
    <p:sldId id="267" r:id="rId17"/>
    <p:sldId id="269" r:id="rId18"/>
    <p:sldId id="268" r:id="rId19"/>
    <p:sldId id="270" r:id="rId20"/>
    <p:sldId id="298" r:id="rId21"/>
    <p:sldId id="271" r:id="rId22"/>
    <p:sldId id="272" r:id="rId23"/>
    <p:sldId id="29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300" r:id="rId40"/>
    <p:sldId id="289" r:id="rId41"/>
    <p:sldId id="288" r:id="rId42"/>
    <p:sldId id="290" r:id="rId43"/>
    <p:sldId id="291" r:id="rId44"/>
    <p:sldId id="292" r:id="rId45"/>
    <p:sldId id="293" r:id="rId46"/>
    <p:sldId id="294" r:id="rId47"/>
    <p:sldId id="295" r:id="rId48"/>
    <p:sldId id="296" r:id="rId49"/>
    <p:sldId id="29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000000"/>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029538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923295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1223604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07944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96166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996129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780975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697953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926784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127589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229797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6/1/2017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194546066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5" y="3133725"/>
            <a:ext cx="7147613" cy="1362075"/>
          </a:xfrm>
        </p:spPr>
        <p:txBody>
          <a:bodyPr>
            <a:normAutofit fontScale="90000"/>
          </a:bodyPr>
          <a:lstStyle/>
          <a:p>
            <a:r>
              <a:rPr lang="en-US" b="1" dirty="0" smtClean="0">
                <a:solidFill>
                  <a:schemeClr val="bg1">
                    <a:lumMod val="20000"/>
                    <a:lumOff val="80000"/>
                  </a:schemeClr>
                </a:solidFill>
              </a:rPr>
              <a:t>Chapter 3</a:t>
            </a:r>
            <a:r>
              <a:rPr lang="en-US" dirty="0" smtClean="0">
                <a:solidFill>
                  <a:schemeClr val="bg1">
                    <a:lumMod val="20000"/>
                    <a:lumOff val="80000"/>
                  </a:schemeClr>
                </a:solidFill>
              </a:rPr>
              <a:t/>
            </a:r>
            <a:br>
              <a:rPr lang="en-US" dirty="0" smtClean="0">
                <a:solidFill>
                  <a:schemeClr val="bg1">
                    <a:lumMod val="20000"/>
                    <a:lumOff val="80000"/>
                  </a:schemeClr>
                </a:solidFill>
              </a:rPr>
            </a:br>
            <a:r>
              <a:rPr lang="en-US" dirty="0" smtClean="0">
                <a:solidFill>
                  <a:schemeClr val="bg1">
                    <a:lumMod val="20000"/>
                    <a:lumOff val="80000"/>
                  </a:schemeClr>
                </a:solidFill>
              </a:rPr>
              <a:t>International Logistics Infrastructure</a:t>
            </a:r>
            <a:endParaRPr lang="en-US" dirty="0">
              <a:solidFill>
                <a:schemeClr val="bg1">
                  <a:lumMod val="20000"/>
                  <a:lumOff val="8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341193" y="1302072"/>
            <a:ext cx="8279642" cy="458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558" y="1132795"/>
            <a:ext cx="3054041"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port of </a:t>
            </a:r>
            <a:r>
              <a:rPr lang="en-US" sz="1600" dirty="0" err="1" smtClean="0">
                <a:latin typeface="Lucida Bright" pitchFamily="18" charset="0"/>
              </a:rPr>
              <a:t>YangShan</a:t>
            </a:r>
            <a:r>
              <a:rPr lang="en-US" sz="1600" dirty="0" smtClean="0">
                <a:latin typeface="Lucida Bright" pitchFamily="18" charset="0"/>
              </a:rPr>
              <a:t>, China</a:t>
            </a:r>
            <a:endParaRPr lang="en-US" sz="1600" dirty="0">
              <a:latin typeface="Lucida Bright" pitchFamily="18" charset="0"/>
            </a:endParaRPr>
          </a:p>
        </p:txBody>
      </p:sp>
    </p:spTree>
    <p:extLst>
      <p:ext uri="{BB962C8B-B14F-4D97-AF65-F5344CB8AC3E}">
        <p14:creationId xmlns:p14="http://schemas.microsoft.com/office/powerpoint/2010/main" val="316944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434049" y="1211195"/>
            <a:ext cx="8093930" cy="476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558" y="1075309"/>
            <a:ext cx="1781257"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A </a:t>
            </a:r>
            <a:r>
              <a:rPr lang="en-US" sz="1600" dirty="0" err="1" smtClean="0">
                <a:latin typeface="Lucida Bright" pitchFamily="18" charset="0"/>
              </a:rPr>
              <a:t>Panamax</a:t>
            </a:r>
            <a:r>
              <a:rPr lang="en-US" sz="1600" dirty="0" smtClean="0">
                <a:latin typeface="Lucida Bright" pitchFamily="18" charset="0"/>
              </a:rPr>
              <a:t> ship</a:t>
            </a:r>
            <a:endParaRPr lang="en-US" sz="1600" dirty="0">
              <a:latin typeface="Lucida Bright" pitchFamily="18" charset="0"/>
            </a:endParaRPr>
          </a:p>
        </p:txBody>
      </p:sp>
    </p:spTree>
    <p:extLst>
      <p:ext uri="{BB962C8B-B14F-4D97-AF65-F5344CB8AC3E}">
        <p14:creationId xmlns:p14="http://schemas.microsoft.com/office/powerpoint/2010/main" val="231832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442982" y="900752"/>
            <a:ext cx="8076063" cy="538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558" y="731475"/>
            <a:ext cx="2279791"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A Post-</a:t>
            </a:r>
            <a:r>
              <a:rPr lang="en-US" sz="1600" dirty="0" err="1" smtClean="0">
                <a:latin typeface="Lucida Bright" pitchFamily="18" charset="0"/>
              </a:rPr>
              <a:t>Panamax</a:t>
            </a:r>
            <a:r>
              <a:rPr lang="en-US" sz="1600" dirty="0" smtClean="0">
                <a:latin typeface="Lucida Bright" pitchFamily="18" charset="0"/>
              </a:rPr>
              <a:t> Ship</a:t>
            </a:r>
            <a:endParaRPr lang="en-US" sz="1600" dirty="0">
              <a:latin typeface="Lucida Bright" pitchFamily="18" charset="0"/>
            </a:endParaRPr>
          </a:p>
        </p:txBody>
      </p:sp>
    </p:spTree>
    <p:extLst>
      <p:ext uri="{BB962C8B-B14F-4D97-AF65-F5344CB8AC3E}">
        <p14:creationId xmlns:p14="http://schemas.microsoft.com/office/powerpoint/2010/main" val="114450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495" y="1032728"/>
            <a:ext cx="8079037" cy="512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23" y="868297"/>
            <a:ext cx="6923690"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Alameda Corridor between the Port of Los Angeles and the U.S.</a:t>
            </a:r>
            <a:endParaRPr lang="en-US" sz="1600" dirty="0">
              <a:latin typeface="Lucida Bright" pitchFamily="18" charset="0"/>
            </a:endParaRPr>
          </a:p>
        </p:txBody>
      </p:sp>
    </p:spTree>
    <p:extLst>
      <p:ext uri="{BB962C8B-B14F-4D97-AF65-F5344CB8AC3E}">
        <p14:creationId xmlns:p14="http://schemas.microsoft.com/office/powerpoint/2010/main" val="2813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Canals and Waterways</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pPr marL="0" indent="0">
              <a:buNone/>
            </a:pPr>
            <a:r>
              <a:rPr lang="en-US" sz="2000" dirty="0"/>
              <a:t>Maritime transportation is dependent on the existence of reliable canals. </a:t>
            </a:r>
          </a:p>
          <a:p>
            <a:pPr marL="0" indent="0">
              <a:buNone/>
            </a:pPr>
            <a:r>
              <a:rPr lang="en-US" sz="2000" b="1" dirty="0"/>
              <a:t>The Suez Canal </a:t>
            </a:r>
            <a:r>
              <a:rPr lang="en-US" sz="2000" dirty="0"/>
              <a:t>in North Africa and the </a:t>
            </a:r>
            <a:r>
              <a:rPr lang="en-US" sz="2000" b="1" dirty="0"/>
              <a:t>Panama Canal </a:t>
            </a:r>
            <a:r>
              <a:rPr lang="en-US" sz="2000" dirty="0"/>
              <a:t>in Central America are particularly important. The current trend of building ships too large to fit through these canals is creating new challenges for the industry. </a:t>
            </a:r>
          </a:p>
          <a:p>
            <a:pPr marL="0" indent="0">
              <a:buNone/>
            </a:pPr>
            <a:r>
              <a:rPr lang="en-US" sz="2000" dirty="0"/>
              <a:t>Other key waterways include the </a:t>
            </a:r>
            <a:r>
              <a:rPr lang="en-US" sz="2000" b="1" dirty="0"/>
              <a:t>Bosporus Strait </a:t>
            </a:r>
            <a:r>
              <a:rPr lang="en-US" sz="2000" dirty="0"/>
              <a:t>in Turkey which connects the Black Sea with the Mediterranean and the </a:t>
            </a:r>
            <a:r>
              <a:rPr lang="en-US" sz="2000" b="1" dirty="0"/>
              <a:t>Saint Lawrence Seaway</a:t>
            </a:r>
            <a:r>
              <a:rPr lang="en-US" sz="2000" dirty="0"/>
              <a:t> in North America which connect the Great Lakes with the Atlantic Ocean</a:t>
            </a:r>
            <a:r>
              <a:rPr lang="en-US" sz="2000" dirty="0" smtClean="0"/>
              <a:t>.</a:t>
            </a:r>
            <a:endParaRPr lang="en-US" sz="2000" dirty="0"/>
          </a:p>
          <a:p>
            <a:pPr marL="0" indent="0">
              <a:buNone/>
            </a:pPr>
            <a:r>
              <a:rPr lang="en-US" sz="2000" dirty="0"/>
              <a:t>Other canals are less frequently used, such as the </a:t>
            </a:r>
            <a:r>
              <a:rPr lang="en-US" sz="2000" b="1" dirty="0"/>
              <a:t>Corinth Canal </a:t>
            </a:r>
            <a:r>
              <a:rPr lang="en-US" sz="2000" dirty="0"/>
              <a:t>in Greece.</a:t>
            </a:r>
          </a:p>
          <a:p>
            <a:endParaRPr lang="en-US" dirty="0"/>
          </a:p>
        </p:txBody>
      </p:sp>
    </p:spTree>
    <p:extLst>
      <p:ext uri="{BB962C8B-B14F-4D97-AF65-F5344CB8AC3E}">
        <p14:creationId xmlns:p14="http://schemas.microsoft.com/office/powerpoint/2010/main" val="1156696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640947" y="991784"/>
            <a:ext cx="7680133" cy="512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037" y="822507"/>
            <a:ext cx="3895618"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a:t>
            </a:r>
            <a:r>
              <a:rPr lang="en-US" sz="1600" dirty="0" smtClean="0">
                <a:latin typeface="Lucida Bright" pitchFamily="18" charset="0"/>
              </a:rPr>
              <a:t>New Locks </a:t>
            </a:r>
            <a:r>
              <a:rPr lang="en-US" sz="1600" dirty="0" smtClean="0">
                <a:latin typeface="Lucida Bright" pitchFamily="18" charset="0"/>
              </a:rPr>
              <a:t>on the Panama Canal.</a:t>
            </a:r>
            <a:endParaRPr lang="en-US" sz="1600" dirty="0">
              <a:latin typeface="Lucida Bright" pitchFamily="18" charset="0"/>
            </a:endParaRPr>
          </a:p>
        </p:txBody>
      </p:sp>
    </p:spTree>
    <p:extLst>
      <p:ext uri="{BB962C8B-B14F-4D97-AF65-F5344CB8AC3E}">
        <p14:creationId xmlns:p14="http://schemas.microsoft.com/office/powerpoint/2010/main" val="1134789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640947" y="1743906"/>
            <a:ext cx="7680133" cy="419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4129" y="1585780"/>
            <a:ext cx="3895618"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a:t>
            </a:r>
            <a:r>
              <a:rPr lang="en-US" sz="1600" dirty="0" smtClean="0">
                <a:latin typeface="Lucida Bright" pitchFamily="18" charset="0"/>
              </a:rPr>
              <a:t>New Locks </a:t>
            </a:r>
            <a:r>
              <a:rPr lang="en-US" sz="1600" dirty="0" smtClean="0">
                <a:latin typeface="Lucida Bright" pitchFamily="18" charset="0"/>
              </a:rPr>
              <a:t>on the Panama Canal.</a:t>
            </a:r>
            <a:endParaRPr lang="en-US" sz="1600" dirty="0">
              <a:latin typeface="Lucida Bright" pitchFamily="18" charset="0"/>
            </a:endParaRPr>
          </a:p>
        </p:txBody>
      </p:sp>
    </p:spTree>
    <p:extLst>
      <p:ext uri="{BB962C8B-B14F-4D97-AF65-F5344CB8AC3E}">
        <p14:creationId xmlns:p14="http://schemas.microsoft.com/office/powerpoint/2010/main" val="1466247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640947" y="1410701"/>
            <a:ext cx="7680133" cy="428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0752" y="1244586"/>
            <a:ext cx="1771639"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Suez Canal.</a:t>
            </a:r>
            <a:endParaRPr lang="en-US" sz="1600" dirty="0">
              <a:latin typeface="Lucida Bright" pitchFamily="18" charset="0"/>
            </a:endParaRPr>
          </a:p>
        </p:txBody>
      </p:sp>
    </p:spTree>
    <p:extLst>
      <p:ext uri="{BB962C8B-B14F-4D97-AF65-F5344CB8AC3E}">
        <p14:creationId xmlns:p14="http://schemas.microsoft.com/office/powerpoint/2010/main" val="705443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644339" y="994046"/>
            <a:ext cx="7673347" cy="5115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3188" y="824769"/>
            <a:ext cx="2058577"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Corinth Canal.</a:t>
            </a:r>
            <a:endParaRPr lang="en-US" sz="1600" dirty="0">
              <a:latin typeface="Lucida Bright" pitchFamily="18" charset="0"/>
            </a:endParaRPr>
          </a:p>
        </p:txBody>
      </p:sp>
    </p:spTree>
    <p:extLst>
      <p:ext uri="{BB962C8B-B14F-4D97-AF65-F5344CB8AC3E}">
        <p14:creationId xmlns:p14="http://schemas.microsoft.com/office/powerpoint/2010/main" val="3172606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644339" y="994046"/>
            <a:ext cx="7673347" cy="511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1279" y="824769"/>
            <a:ext cx="2206053"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a:t>
            </a:r>
            <a:r>
              <a:rPr lang="en-US" sz="1600" dirty="0" smtClean="0">
                <a:latin typeface="Lucida Bright" pitchFamily="18" charset="0"/>
              </a:rPr>
              <a:t>Bosporus Strait.</a:t>
            </a:r>
            <a:endParaRPr lang="en-US" sz="1600" dirty="0">
              <a:latin typeface="Lucida Bright" pitchFamily="18" charset="0"/>
            </a:endParaRPr>
          </a:p>
        </p:txBody>
      </p:sp>
    </p:spTree>
    <p:extLst>
      <p:ext uri="{BB962C8B-B14F-4D97-AF65-F5344CB8AC3E}">
        <p14:creationId xmlns:p14="http://schemas.microsoft.com/office/powerpoint/2010/main" val="2246762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Infrastructure</a:t>
            </a:r>
            <a:endParaRPr lang="en-US" dirty="0"/>
          </a:p>
        </p:txBody>
      </p:sp>
      <p:sp>
        <p:nvSpPr>
          <p:cNvPr id="17" name="Content Placeholder 16"/>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sz="2000" dirty="0" smtClean="0"/>
              <a:t>Infrastructure is </a:t>
            </a:r>
            <a:r>
              <a:rPr lang="en-US" sz="2000" dirty="0"/>
              <a:t>a collective term that refers to all of the elements in </a:t>
            </a:r>
            <a:r>
              <a:rPr lang="en-US" sz="2000" dirty="0" smtClean="0"/>
              <a:t>place (</a:t>
            </a:r>
            <a:r>
              <a:rPr lang="en-US" sz="2000" dirty="0"/>
              <a:t>publicly or privately owned goods) to facilitate </a:t>
            </a:r>
            <a:r>
              <a:rPr lang="en-US" sz="2000" dirty="0" smtClean="0"/>
              <a:t>transportation</a:t>
            </a:r>
            <a:r>
              <a:rPr lang="en-US" sz="2000" dirty="0"/>
              <a:t>, communication</a:t>
            </a:r>
            <a:r>
              <a:rPr lang="en-US" sz="2000" dirty="0" smtClean="0"/>
              <a:t>, and </a:t>
            </a:r>
            <a:r>
              <a:rPr lang="en-US" sz="2000" dirty="0"/>
              <a:t>business exchanges</a:t>
            </a:r>
            <a:r>
              <a:rPr lang="en-US" sz="2000" dirty="0" smtClean="0"/>
              <a:t>.</a:t>
            </a:r>
          </a:p>
          <a:p>
            <a:pPr marL="0" indent="0">
              <a:buNone/>
            </a:pPr>
            <a:endParaRPr lang="en-US" dirty="0">
              <a:latin typeface="Lucida Bright" pitchFamily="18" charset="0"/>
            </a:endParaRPr>
          </a:p>
          <a:p>
            <a:pPr marL="0" indent="0">
              <a:buNone/>
            </a:pPr>
            <a:endParaRPr lang="en-US" dirty="0">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Infrastructure</a:t>
            </a:r>
            <a:endParaRPr lang="en-US" dirty="0"/>
          </a:p>
        </p:txBody>
      </p:sp>
      <p:sp>
        <p:nvSpPr>
          <p:cNvPr id="3" name="Content Placeholder 2"/>
          <p:cNvSpPr>
            <a:spLocks noGrp="1"/>
          </p:cNvSpPr>
          <p:nvPr>
            <p:ph idx="1"/>
          </p:nvPr>
        </p:nvSpPr>
        <p:spPr>
          <a:xfrm>
            <a:off x="498474" y="1981200"/>
            <a:ext cx="7499114" cy="4365009"/>
          </a:xfrm>
        </p:spPr>
        <p:txBody>
          <a:bodyPr>
            <a:normAutofit/>
          </a:bodyPr>
          <a:lstStyle/>
          <a:p>
            <a:r>
              <a:rPr lang="en-US" sz="2000" dirty="0" smtClean="0"/>
              <a:t>Runways</a:t>
            </a:r>
          </a:p>
          <a:p>
            <a:pPr marL="228600" lvl="1" indent="0">
              <a:buNone/>
            </a:pPr>
            <a:r>
              <a:rPr lang="en-US" dirty="0" smtClean="0"/>
              <a:t>The </a:t>
            </a:r>
            <a:r>
              <a:rPr lang="en-US" dirty="0"/>
              <a:t>lengths of runways determines whether </a:t>
            </a:r>
            <a:r>
              <a:rPr lang="en-US" dirty="0" smtClean="0"/>
              <a:t>an airport </a:t>
            </a:r>
            <a:r>
              <a:rPr lang="en-US" dirty="0"/>
              <a:t>can handle large cargo planes, and the number of runways determines </a:t>
            </a:r>
            <a:r>
              <a:rPr lang="en-US" dirty="0" smtClean="0"/>
              <a:t>its capacity.</a:t>
            </a:r>
            <a:endParaRPr lang="en-US" dirty="0"/>
          </a:p>
          <a:p>
            <a:r>
              <a:rPr lang="en-US" sz="2000" dirty="0"/>
              <a:t>Space </a:t>
            </a:r>
          </a:p>
          <a:p>
            <a:pPr marL="228600" lvl="1" indent="0">
              <a:buNone/>
            </a:pPr>
            <a:r>
              <a:rPr lang="en-US" dirty="0" smtClean="0"/>
              <a:t>Most </a:t>
            </a:r>
            <a:r>
              <a:rPr lang="en-US" dirty="0"/>
              <a:t>airports are landlocked and cannot expand</a:t>
            </a:r>
            <a:r>
              <a:rPr lang="en-US" dirty="0" smtClean="0"/>
              <a:t>.</a:t>
            </a:r>
            <a:endParaRPr lang="en-US" dirty="0"/>
          </a:p>
          <a:p>
            <a:r>
              <a:rPr lang="en-US" sz="2000" dirty="0"/>
              <a:t>Hours of operation </a:t>
            </a:r>
          </a:p>
          <a:p>
            <a:pPr marL="228600" lvl="1" indent="0">
              <a:buNone/>
            </a:pPr>
            <a:r>
              <a:rPr lang="en-US" dirty="0" smtClean="0"/>
              <a:t>Airports </a:t>
            </a:r>
            <a:r>
              <a:rPr lang="en-US" dirty="0"/>
              <a:t>need to be located </a:t>
            </a:r>
            <a:r>
              <a:rPr lang="en-US" dirty="0" smtClean="0"/>
              <a:t>away from of </a:t>
            </a:r>
            <a:r>
              <a:rPr lang="en-US" dirty="0"/>
              <a:t>major cities if they are going to operate at night. Many airports do not meet this requirement. </a:t>
            </a:r>
          </a:p>
          <a:p>
            <a:r>
              <a:rPr lang="en-US" sz="2000" dirty="0"/>
              <a:t>Warehouse </a:t>
            </a:r>
            <a:r>
              <a:rPr lang="en-US" sz="2000" dirty="0" smtClean="0"/>
              <a:t>space</a:t>
            </a:r>
          </a:p>
          <a:p>
            <a:pPr marL="228600" lvl="1" indent="0">
              <a:buNone/>
            </a:pPr>
            <a:r>
              <a:rPr lang="en-US" dirty="0" smtClean="0"/>
              <a:t>Storage </a:t>
            </a:r>
            <a:r>
              <a:rPr lang="en-US" dirty="0"/>
              <a:t>facilities </a:t>
            </a:r>
            <a:r>
              <a:rPr lang="en-US" dirty="0" smtClean="0"/>
              <a:t> protect </a:t>
            </a:r>
            <a:r>
              <a:rPr lang="en-US" dirty="0"/>
              <a:t>cargo from the elements.</a:t>
            </a:r>
          </a:p>
          <a:p>
            <a:endParaRPr lang="en-US" sz="2000" dirty="0"/>
          </a:p>
        </p:txBody>
      </p:sp>
    </p:spTree>
    <p:extLst>
      <p:ext uri="{BB962C8B-B14F-4D97-AF65-F5344CB8AC3E}">
        <p14:creationId xmlns:p14="http://schemas.microsoft.com/office/powerpoint/2010/main" val="803220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23921"/>
          <a:stretch/>
        </p:blipFill>
        <p:spPr bwMode="auto">
          <a:xfrm>
            <a:off x="709685" y="871215"/>
            <a:ext cx="7853690" cy="553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6016" y="701938"/>
            <a:ext cx="4958409"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Kai </a:t>
            </a:r>
            <a:r>
              <a:rPr lang="en-US" sz="1600" dirty="0" err="1" smtClean="0">
                <a:latin typeface="Lucida Bright" pitchFamily="18" charset="0"/>
              </a:rPr>
              <a:t>Tak</a:t>
            </a:r>
            <a:r>
              <a:rPr lang="en-US" sz="1600" dirty="0" smtClean="0">
                <a:latin typeface="Lucida Bright" pitchFamily="18" charset="0"/>
              </a:rPr>
              <a:t> Airport in Hong Kong </a:t>
            </a:r>
            <a:r>
              <a:rPr lang="en-US" sz="1600" dirty="0" smtClean="0">
                <a:latin typeface="Lucida Bright" pitchFamily="18" charset="0"/>
              </a:rPr>
              <a:t>(now closed</a:t>
            </a:r>
            <a:r>
              <a:rPr lang="en-US" sz="1600" dirty="0" smtClean="0">
                <a:latin typeface="Lucida Bright" pitchFamily="18" charset="0"/>
              </a:rPr>
              <a:t>).</a:t>
            </a:r>
            <a:endParaRPr lang="en-US" sz="1600" dirty="0">
              <a:latin typeface="Lucida Bright" pitchFamily="18" charset="0"/>
            </a:endParaRPr>
          </a:p>
        </p:txBody>
      </p:sp>
    </p:spTree>
    <p:extLst>
      <p:ext uri="{BB962C8B-B14F-4D97-AF65-F5344CB8AC3E}">
        <p14:creationId xmlns:p14="http://schemas.microsoft.com/office/powerpoint/2010/main" val="3370744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35769" y="1413863"/>
            <a:ext cx="7328644" cy="488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0752" y="1244586"/>
            <a:ext cx="2861681"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a:t>
            </a:r>
            <a:r>
              <a:rPr lang="en-US" sz="1600" dirty="0" smtClean="0">
                <a:latin typeface="Lucida Bright" pitchFamily="18" charset="0"/>
              </a:rPr>
              <a:t>Kobe Airport </a:t>
            </a:r>
            <a:r>
              <a:rPr lang="en-US" sz="1600" dirty="0" smtClean="0">
                <a:latin typeface="Lucida Bright" pitchFamily="18" charset="0"/>
              </a:rPr>
              <a:t>in </a:t>
            </a:r>
            <a:r>
              <a:rPr lang="en-US" sz="1600" dirty="0" smtClean="0">
                <a:latin typeface="Lucida Bright" pitchFamily="18" charset="0"/>
              </a:rPr>
              <a:t>Japan.</a:t>
            </a:r>
            <a:endParaRPr lang="en-US" sz="1600" dirty="0">
              <a:latin typeface="Lucida Bright" pitchFamily="18" charset="0"/>
            </a:endParaRPr>
          </a:p>
        </p:txBody>
      </p:sp>
    </p:spTree>
    <p:extLst>
      <p:ext uri="{BB962C8B-B14F-4D97-AF65-F5344CB8AC3E}">
        <p14:creationId xmlns:p14="http://schemas.microsoft.com/office/powerpoint/2010/main" val="4024662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 Infrastructure</a:t>
            </a:r>
            <a:endParaRPr lang="en-US" dirty="0"/>
          </a:p>
        </p:txBody>
      </p:sp>
      <p:sp>
        <p:nvSpPr>
          <p:cNvPr id="3" name="Content Placeholder 2"/>
          <p:cNvSpPr>
            <a:spLocks noGrp="1"/>
          </p:cNvSpPr>
          <p:nvPr>
            <p:ph idx="1"/>
          </p:nvPr>
        </p:nvSpPr>
        <p:spPr/>
        <p:txBody>
          <a:bodyPr>
            <a:normAutofit/>
          </a:bodyPr>
          <a:lstStyle/>
          <a:p>
            <a:r>
              <a:rPr lang="en-US" sz="2000" dirty="0"/>
              <a:t>Gauge </a:t>
            </a:r>
            <a:endParaRPr lang="en-US" sz="2000" dirty="0" smtClean="0"/>
          </a:p>
          <a:p>
            <a:pPr marL="228600" lvl="1" indent="0">
              <a:buNone/>
            </a:pPr>
            <a:r>
              <a:rPr lang="en-US" dirty="0" smtClean="0"/>
              <a:t>When </a:t>
            </a:r>
            <a:r>
              <a:rPr lang="en-US" dirty="0"/>
              <a:t>railroads were first built, countries installed unique railroad track gauges to prevent rival armies from using them. </a:t>
            </a:r>
            <a:r>
              <a:rPr lang="en-US" dirty="0" smtClean="0"/>
              <a:t>Today, these </a:t>
            </a:r>
            <a:r>
              <a:rPr lang="en-US" dirty="0"/>
              <a:t>gauge differences </a:t>
            </a:r>
            <a:r>
              <a:rPr lang="en-US" dirty="0" smtClean="0"/>
              <a:t>prevent </a:t>
            </a:r>
            <a:r>
              <a:rPr lang="en-US" dirty="0"/>
              <a:t>trains </a:t>
            </a:r>
            <a:r>
              <a:rPr lang="en-US" dirty="0" smtClean="0"/>
              <a:t>from  traveling </a:t>
            </a:r>
            <a:r>
              <a:rPr lang="en-US" dirty="0"/>
              <a:t>quickly between </a:t>
            </a:r>
            <a:r>
              <a:rPr lang="en-US" dirty="0" smtClean="0"/>
              <a:t>multiple countries.</a:t>
            </a:r>
            <a:r>
              <a:rPr lang="en-US" sz="1600" dirty="0" smtClean="0"/>
              <a:t> </a:t>
            </a:r>
            <a:endParaRPr lang="en-US" sz="1600" dirty="0"/>
          </a:p>
          <a:p>
            <a:r>
              <a:rPr lang="en-US" sz="2000" dirty="0"/>
              <a:t>Multi-modal </a:t>
            </a:r>
            <a:endParaRPr lang="en-US" sz="2000" dirty="0" smtClean="0"/>
          </a:p>
          <a:p>
            <a:pPr marL="228600" lvl="1" indent="0">
              <a:buNone/>
            </a:pPr>
            <a:r>
              <a:rPr lang="en-US" dirty="0" smtClean="0"/>
              <a:t>Cargo </a:t>
            </a:r>
            <a:r>
              <a:rPr lang="en-US" dirty="0"/>
              <a:t>rail transport has shifted from traditional railcars to multi-modal cars, carrying either containers or truck trailers.</a:t>
            </a:r>
          </a:p>
          <a:p>
            <a:r>
              <a:rPr lang="en-US" sz="2000" dirty="0" smtClean="0"/>
              <a:t>Land bridges</a:t>
            </a:r>
          </a:p>
          <a:p>
            <a:pPr marL="228600" lvl="1" indent="0">
              <a:buNone/>
            </a:pPr>
            <a:r>
              <a:rPr lang="en-US" dirty="0" smtClean="0"/>
              <a:t>Containers </a:t>
            </a:r>
            <a:r>
              <a:rPr lang="en-US" dirty="0"/>
              <a:t>are shipped from Asia to Europe through the U.S. railroad network; they arrive in a port on the west coast, and are transported to an east-coast port by rail.</a:t>
            </a:r>
          </a:p>
          <a:p>
            <a:endParaRPr lang="en-US" dirty="0"/>
          </a:p>
        </p:txBody>
      </p:sp>
    </p:spTree>
    <p:extLst>
      <p:ext uri="{BB962C8B-B14F-4D97-AF65-F5344CB8AC3E}">
        <p14:creationId xmlns:p14="http://schemas.microsoft.com/office/powerpoint/2010/main" val="78328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49" b="-3949"/>
          <a:stretch/>
        </p:blipFill>
        <p:spPr bwMode="auto">
          <a:xfrm>
            <a:off x="508950" y="538527"/>
            <a:ext cx="7892949" cy="591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3714" y="571532"/>
            <a:ext cx="3312125"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A dual-gauge track in Thailand.</a:t>
            </a:r>
            <a:endParaRPr lang="en-US" sz="1600" dirty="0">
              <a:latin typeface="Lucida Bright" pitchFamily="18" charset="0"/>
            </a:endParaRPr>
          </a:p>
        </p:txBody>
      </p:sp>
    </p:spTree>
    <p:extLst>
      <p:ext uri="{BB962C8B-B14F-4D97-AF65-F5344CB8AC3E}">
        <p14:creationId xmlns:p14="http://schemas.microsoft.com/office/powerpoint/2010/main" val="3762188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614147" y="861136"/>
            <a:ext cx="7892949" cy="526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1279" y="691859"/>
            <a:ext cx="4283545"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A double-stack train in the United States.</a:t>
            </a:r>
            <a:endParaRPr lang="en-US" sz="1600" dirty="0">
              <a:latin typeface="Lucida Bright" pitchFamily="18" charset="0"/>
            </a:endParaRPr>
          </a:p>
        </p:txBody>
      </p:sp>
    </p:spTree>
    <p:extLst>
      <p:ext uri="{BB962C8B-B14F-4D97-AF65-F5344CB8AC3E}">
        <p14:creationId xmlns:p14="http://schemas.microsoft.com/office/powerpoint/2010/main" val="776876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Infrastructure</a:t>
            </a:r>
            <a:endParaRPr lang="en-US" dirty="0"/>
          </a:p>
        </p:txBody>
      </p:sp>
      <p:sp>
        <p:nvSpPr>
          <p:cNvPr id="3" name="Content Placeholder 2"/>
          <p:cNvSpPr>
            <a:spLocks noGrp="1"/>
          </p:cNvSpPr>
          <p:nvPr>
            <p:ph idx="1"/>
          </p:nvPr>
        </p:nvSpPr>
        <p:spPr>
          <a:xfrm>
            <a:off x="498475" y="1981200"/>
            <a:ext cx="7403580" cy="4144963"/>
          </a:xfrm>
        </p:spPr>
        <p:txBody>
          <a:bodyPr>
            <a:normAutofit/>
          </a:bodyPr>
          <a:lstStyle/>
          <a:p>
            <a:r>
              <a:rPr lang="en-US" sz="2000" dirty="0" smtClean="0"/>
              <a:t>Quality</a:t>
            </a:r>
          </a:p>
          <a:p>
            <a:pPr marL="228600" lvl="1" indent="0">
              <a:buNone/>
            </a:pPr>
            <a:r>
              <a:rPr lang="en-US" dirty="0" smtClean="0"/>
              <a:t>The </a:t>
            </a:r>
            <a:r>
              <a:rPr lang="en-US" dirty="0"/>
              <a:t>existence of high quality roadways is important to the continuous flow of goods. </a:t>
            </a:r>
          </a:p>
          <a:p>
            <a:r>
              <a:rPr lang="en-US" sz="2000" dirty="0" smtClean="0"/>
              <a:t>Congestion </a:t>
            </a:r>
          </a:p>
          <a:p>
            <a:pPr marL="228600" lvl="1" indent="0">
              <a:buNone/>
            </a:pPr>
            <a:r>
              <a:rPr lang="en-US" dirty="0" smtClean="0"/>
              <a:t>In </a:t>
            </a:r>
            <a:r>
              <a:rPr lang="en-US" dirty="0"/>
              <a:t>many countries traffic congestion is stifling and prevents goods from moving quickly. </a:t>
            </a:r>
          </a:p>
          <a:p>
            <a:r>
              <a:rPr lang="en-US" sz="2000" dirty="0" smtClean="0"/>
              <a:t>Civil </a:t>
            </a:r>
            <a:r>
              <a:rPr lang="en-US" sz="2000" dirty="0"/>
              <a:t>engineering </a:t>
            </a:r>
            <a:r>
              <a:rPr lang="en-US" sz="2000" dirty="0" smtClean="0"/>
              <a:t>structures</a:t>
            </a:r>
          </a:p>
          <a:p>
            <a:pPr marL="228600" lvl="1" indent="0">
              <a:buNone/>
            </a:pPr>
            <a:r>
              <a:rPr lang="en-US" dirty="0" smtClean="0"/>
              <a:t>Structures </a:t>
            </a:r>
            <a:r>
              <a:rPr lang="en-US" dirty="0"/>
              <a:t>such as bridges and tunnels need to be built in many places in order to conveniently navigate the landscape.</a:t>
            </a:r>
          </a:p>
        </p:txBody>
      </p:sp>
    </p:spTree>
    <p:extLst>
      <p:ext uri="{BB962C8B-B14F-4D97-AF65-F5344CB8AC3E}">
        <p14:creationId xmlns:p14="http://schemas.microsoft.com/office/powerpoint/2010/main" val="64518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49" b="-3949"/>
          <a:stretch/>
        </p:blipFill>
        <p:spPr bwMode="auto">
          <a:xfrm>
            <a:off x="614147" y="532264"/>
            <a:ext cx="7892948" cy="591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7002" y="595808"/>
            <a:ext cx="3191899"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Lena “highway” in Russia.</a:t>
            </a:r>
            <a:endParaRPr lang="en-US" sz="1600" dirty="0">
              <a:latin typeface="Lucida Bright" pitchFamily="18" charset="0"/>
            </a:endParaRPr>
          </a:p>
        </p:txBody>
      </p:sp>
    </p:spTree>
    <p:extLst>
      <p:ext uri="{BB962C8B-B14F-4D97-AF65-F5344CB8AC3E}">
        <p14:creationId xmlns:p14="http://schemas.microsoft.com/office/powerpoint/2010/main" val="1964102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480271" y="644084"/>
            <a:ext cx="8272015" cy="552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81" y="474807"/>
            <a:ext cx="6569427"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Traffic Congestion </a:t>
            </a:r>
            <a:r>
              <a:rPr lang="en-US" sz="1600" dirty="0" smtClean="0">
                <a:latin typeface="Lucida Bright" pitchFamily="18" charset="0"/>
              </a:rPr>
              <a:t>on the Road to the Port, in Karachi, Pakistan.</a:t>
            </a:r>
            <a:endParaRPr lang="en-US" sz="1600" dirty="0">
              <a:latin typeface="Lucida Bright" pitchFamily="18" charset="0"/>
            </a:endParaRPr>
          </a:p>
        </p:txBody>
      </p:sp>
    </p:spTree>
    <p:extLst>
      <p:ext uri="{BB962C8B-B14F-4D97-AF65-F5344CB8AC3E}">
        <p14:creationId xmlns:p14="http://schemas.microsoft.com/office/powerpoint/2010/main" val="927529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663309" y="1264688"/>
            <a:ext cx="8016667" cy="458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9369" y="1095411"/>
            <a:ext cx="6226384"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The </a:t>
            </a:r>
            <a:r>
              <a:rPr lang="en-US" sz="1600" dirty="0" smtClean="0">
                <a:latin typeface="Lucida Bright" pitchFamily="18" charset="0"/>
              </a:rPr>
              <a:t>Italian </a:t>
            </a:r>
            <a:r>
              <a:rPr lang="en-US" sz="1600" dirty="0" err="1" smtClean="0">
                <a:latin typeface="Lucida Bright" pitchFamily="18" charset="0"/>
              </a:rPr>
              <a:t>Autostrade</a:t>
            </a:r>
            <a:r>
              <a:rPr lang="en-US" sz="1600" dirty="0" smtClean="0">
                <a:latin typeface="Lucida Bright" pitchFamily="18" charset="0"/>
              </a:rPr>
              <a:t>, a Succession of Bridges and Tunnels.</a:t>
            </a:r>
            <a:endParaRPr lang="en-US" sz="1600" dirty="0">
              <a:latin typeface="Lucida Bright" pitchFamily="18" charset="0"/>
            </a:endParaRPr>
          </a:p>
        </p:txBody>
      </p:sp>
    </p:spTree>
    <p:extLst>
      <p:ext uri="{BB962C8B-B14F-4D97-AF65-F5344CB8AC3E}">
        <p14:creationId xmlns:p14="http://schemas.microsoft.com/office/powerpoint/2010/main" val="170045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Infrastructure	</a:t>
            </a:r>
            <a:endParaRPr lang="en-US" dirty="0"/>
          </a:p>
        </p:txBody>
      </p:sp>
      <p:sp>
        <p:nvSpPr>
          <p:cNvPr id="3" name="Content Placeholder 2"/>
          <p:cNvSpPr>
            <a:spLocks noGrp="1"/>
          </p:cNvSpPr>
          <p:nvPr>
            <p:ph idx="1"/>
          </p:nvPr>
        </p:nvSpPr>
        <p:spPr/>
        <p:txBody>
          <a:bodyPr/>
          <a:lstStyle/>
          <a:p>
            <a:r>
              <a:rPr lang="en-US" dirty="0" smtClean="0"/>
              <a:t>Transportation Infrastructure</a:t>
            </a:r>
          </a:p>
          <a:p>
            <a:r>
              <a:rPr lang="en-US" dirty="0" smtClean="0"/>
              <a:t>Communication Infrastructure</a:t>
            </a:r>
          </a:p>
          <a:p>
            <a:r>
              <a:rPr lang="en-US" dirty="0" smtClean="0"/>
              <a:t>Utilities Infrastructure</a:t>
            </a:r>
          </a:p>
          <a:p>
            <a:r>
              <a:rPr lang="en-US" dirty="0" smtClean="0"/>
              <a:t>Services Infrastructure</a:t>
            </a:r>
          </a:p>
          <a:p>
            <a:r>
              <a:rPr lang="en-US" dirty="0" smtClean="0"/>
              <a:t>Legal and Regulatory Infrastructure</a:t>
            </a:r>
            <a:endParaRPr lang="en-US" dirty="0"/>
          </a:p>
        </p:txBody>
      </p:sp>
    </p:spTree>
    <p:extLst>
      <p:ext uri="{BB962C8B-B14F-4D97-AF65-F5344CB8AC3E}">
        <p14:creationId xmlns:p14="http://schemas.microsoft.com/office/powerpoint/2010/main" val="3021623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Infrastructure</a:t>
            </a:r>
            <a:br>
              <a:rPr lang="en-US" dirty="0" smtClean="0"/>
            </a:br>
            <a:r>
              <a:rPr lang="en-US" dirty="0" smtClean="0"/>
              <a:t>(Mail)</a:t>
            </a:r>
            <a:endParaRPr lang="en-US" dirty="0"/>
          </a:p>
        </p:txBody>
      </p:sp>
      <p:sp>
        <p:nvSpPr>
          <p:cNvPr id="3" name="Content Placeholder 2"/>
          <p:cNvSpPr>
            <a:spLocks noGrp="1"/>
          </p:cNvSpPr>
          <p:nvPr>
            <p:ph idx="1"/>
          </p:nvPr>
        </p:nvSpPr>
        <p:spPr/>
        <p:txBody>
          <a:bodyPr>
            <a:normAutofit/>
          </a:bodyPr>
          <a:lstStyle/>
          <a:p>
            <a:r>
              <a:rPr lang="en-US" sz="2000" dirty="0"/>
              <a:t>Speed </a:t>
            </a:r>
            <a:endParaRPr lang="en-US" sz="2000" dirty="0" smtClean="0"/>
          </a:p>
          <a:p>
            <a:pPr marL="228600" lvl="1" indent="0">
              <a:buNone/>
            </a:pPr>
            <a:r>
              <a:rPr lang="en-US" sz="2000" dirty="0" smtClean="0"/>
              <a:t>In some countries, mail delivery is quick. In others</a:t>
            </a:r>
            <a:r>
              <a:rPr lang="en-US" sz="2000" dirty="0"/>
              <a:t>, </a:t>
            </a:r>
            <a:r>
              <a:rPr lang="en-US" sz="2000" dirty="0" smtClean="0"/>
              <a:t>very </a:t>
            </a:r>
            <a:r>
              <a:rPr lang="en-US" sz="2000" dirty="0"/>
              <a:t>slow. </a:t>
            </a:r>
          </a:p>
          <a:p>
            <a:r>
              <a:rPr lang="en-US" sz="2000" dirty="0" smtClean="0"/>
              <a:t>Reliability </a:t>
            </a:r>
          </a:p>
          <a:p>
            <a:pPr marL="228600" lvl="1" indent="0">
              <a:buNone/>
            </a:pPr>
            <a:r>
              <a:rPr lang="en-US" dirty="0" smtClean="0"/>
              <a:t>In </a:t>
            </a:r>
            <a:r>
              <a:rPr lang="en-US" dirty="0"/>
              <a:t>some countries, not all mail is delivered: it is lost, abandoned, or sometimes pilfered</a:t>
            </a:r>
            <a:r>
              <a:rPr lang="en-US" dirty="0" smtClean="0"/>
              <a:t>.</a:t>
            </a:r>
            <a:endParaRPr lang="en-US" dirty="0"/>
          </a:p>
          <a:p>
            <a:r>
              <a:rPr lang="en-US" sz="2000" dirty="0" smtClean="0"/>
              <a:t>Delays</a:t>
            </a:r>
          </a:p>
          <a:p>
            <a:pPr marL="228600" lvl="1" indent="0">
              <a:buNone/>
            </a:pPr>
            <a:r>
              <a:rPr lang="en-US" dirty="0" smtClean="0"/>
              <a:t>In </a:t>
            </a:r>
            <a:r>
              <a:rPr lang="en-US" dirty="0"/>
              <a:t>some countries, postal unions have a lot of power and strikes can </a:t>
            </a:r>
            <a:r>
              <a:rPr lang="en-US" dirty="0" smtClean="0"/>
              <a:t>   delay </a:t>
            </a:r>
            <a:r>
              <a:rPr lang="en-US" dirty="0"/>
              <a:t>the delivery of important documents.</a:t>
            </a:r>
          </a:p>
          <a:p>
            <a:r>
              <a:rPr lang="en-US" sz="2000" dirty="0" smtClean="0"/>
              <a:t>Competition</a:t>
            </a:r>
          </a:p>
          <a:p>
            <a:pPr marL="228600" lvl="1" indent="0">
              <a:buNone/>
            </a:pPr>
            <a:r>
              <a:rPr lang="en-US" dirty="0" smtClean="0"/>
              <a:t>Firms </a:t>
            </a:r>
            <a:r>
              <a:rPr lang="en-US" dirty="0"/>
              <a:t>such as FedEx, UPS, and </a:t>
            </a:r>
            <a:r>
              <a:rPr lang="en-US" dirty="0" smtClean="0"/>
              <a:t>DHL are </a:t>
            </a:r>
            <a:r>
              <a:rPr lang="en-US" dirty="0"/>
              <a:t>very reliable, </a:t>
            </a:r>
            <a:r>
              <a:rPr lang="en-US" dirty="0" smtClean="0"/>
              <a:t>but </a:t>
            </a:r>
            <a:r>
              <a:rPr lang="en-US" dirty="0" smtClean="0"/>
              <a:t>they     </a:t>
            </a:r>
            <a:r>
              <a:rPr lang="en-US" dirty="0"/>
              <a:t>are </a:t>
            </a:r>
            <a:r>
              <a:rPr lang="en-US" dirty="0" smtClean="0"/>
              <a:t>  generally </a:t>
            </a:r>
            <a:r>
              <a:rPr lang="en-US" dirty="0"/>
              <a:t>much more expensive than the public postal services. </a:t>
            </a:r>
          </a:p>
          <a:p>
            <a:endParaRPr lang="en-US" sz="2000" dirty="0"/>
          </a:p>
        </p:txBody>
      </p:sp>
    </p:spTree>
    <p:extLst>
      <p:ext uri="{BB962C8B-B14F-4D97-AF65-F5344CB8AC3E}">
        <p14:creationId xmlns:p14="http://schemas.microsoft.com/office/powerpoint/2010/main" val="417773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3308" y="716739"/>
            <a:ext cx="8016667" cy="524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920" y="547462"/>
            <a:ext cx="3719288" cy="338554"/>
          </a:xfrm>
          <a:prstGeom prst="rect">
            <a:avLst/>
          </a:prstGeom>
          <a:solidFill>
            <a:schemeClr val="bg1">
              <a:lumMod val="20000"/>
              <a:lumOff val="80000"/>
            </a:schemeClr>
          </a:solidFill>
        </p:spPr>
        <p:txBody>
          <a:bodyPr wrap="none" rtlCol="0">
            <a:spAutoFit/>
          </a:bodyPr>
          <a:lstStyle/>
          <a:p>
            <a:r>
              <a:rPr lang="en-US" sz="1600" dirty="0">
                <a:latin typeface="Lucida Bright" pitchFamily="18" charset="0"/>
              </a:rPr>
              <a:t>A</a:t>
            </a:r>
            <a:r>
              <a:rPr lang="en-US" sz="1600" dirty="0" smtClean="0">
                <a:latin typeface="Lucida Bright" pitchFamily="18" charset="0"/>
              </a:rPr>
              <a:t> high-speed postal train in France.</a:t>
            </a:r>
            <a:endParaRPr lang="en-US" sz="1600" dirty="0">
              <a:latin typeface="Lucida Bright" pitchFamily="18" charset="0"/>
            </a:endParaRPr>
          </a:p>
        </p:txBody>
      </p:sp>
    </p:spTree>
    <p:extLst>
      <p:ext uri="{BB962C8B-B14F-4D97-AF65-F5344CB8AC3E}">
        <p14:creationId xmlns:p14="http://schemas.microsoft.com/office/powerpoint/2010/main" val="2673369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Infrastructure</a:t>
            </a:r>
            <a:br>
              <a:rPr lang="en-US" dirty="0" smtClean="0"/>
            </a:br>
            <a:r>
              <a:rPr lang="en-US" dirty="0" smtClean="0"/>
              <a:t>(Telecommunications)</a:t>
            </a:r>
            <a:endParaRPr lang="en-US" dirty="0"/>
          </a:p>
        </p:txBody>
      </p:sp>
      <p:sp>
        <p:nvSpPr>
          <p:cNvPr id="3" name="Content Placeholder 2"/>
          <p:cNvSpPr>
            <a:spLocks noGrp="1"/>
          </p:cNvSpPr>
          <p:nvPr>
            <p:ph idx="1"/>
          </p:nvPr>
        </p:nvSpPr>
        <p:spPr/>
        <p:txBody>
          <a:bodyPr>
            <a:normAutofit/>
          </a:bodyPr>
          <a:lstStyle/>
          <a:p>
            <a:r>
              <a:rPr lang="en-US" sz="2000" dirty="0"/>
              <a:t>Land </a:t>
            </a:r>
            <a:r>
              <a:rPr lang="en-US" sz="2000" dirty="0" smtClean="0"/>
              <a:t>lines</a:t>
            </a:r>
          </a:p>
          <a:p>
            <a:pPr marL="228600" lvl="1" indent="0">
              <a:buNone/>
            </a:pPr>
            <a:r>
              <a:rPr lang="en-US" dirty="0" smtClean="0"/>
              <a:t>While </a:t>
            </a:r>
            <a:r>
              <a:rPr lang="en-US" dirty="0"/>
              <a:t>some countries have reliable, inexpensive  phone lines, others do not have good landline telecommunication networks. </a:t>
            </a:r>
          </a:p>
          <a:p>
            <a:r>
              <a:rPr lang="en-US" sz="2000" dirty="0" smtClean="0"/>
              <a:t>Cellular phones</a:t>
            </a:r>
          </a:p>
          <a:p>
            <a:pPr marL="228600" lvl="1" indent="0">
              <a:buNone/>
            </a:pPr>
            <a:r>
              <a:rPr lang="en-US" dirty="0" smtClean="0"/>
              <a:t>Some </a:t>
            </a:r>
            <a:r>
              <a:rPr lang="en-US" dirty="0"/>
              <a:t>countries built cellular phone networks quickly, often because they did not have a good landline network. They leapfrogged the landline technology, often offering better cellular access than developed countries with reliable landline networks</a:t>
            </a:r>
            <a:r>
              <a:rPr lang="en-US" dirty="0" smtClean="0"/>
              <a:t>.</a:t>
            </a:r>
            <a:endParaRPr lang="en-US" dirty="0"/>
          </a:p>
          <a:p>
            <a:r>
              <a:rPr lang="en-US" sz="2000" dirty="0"/>
              <a:t>Internet </a:t>
            </a:r>
          </a:p>
          <a:p>
            <a:pPr marL="228600" lvl="1" indent="0">
              <a:spcBef>
                <a:spcPts val="0"/>
              </a:spcBef>
              <a:buNone/>
            </a:pPr>
            <a:r>
              <a:rPr lang="en-US" dirty="0" smtClean="0"/>
              <a:t>Access </a:t>
            </a:r>
            <a:r>
              <a:rPr lang="en-US" dirty="0"/>
              <a:t>to the internet is still limited or cost prohibitive in </a:t>
            </a:r>
            <a:endParaRPr lang="en-US" dirty="0" smtClean="0"/>
          </a:p>
          <a:p>
            <a:pPr marL="228600" lvl="1" indent="0">
              <a:spcBef>
                <a:spcPts val="0"/>
              </a:spcBef>
              <a:buNone/>
            </a:pPr>
            <a:r>
              <a:rPr lang="en-US" dirty="0" smtClean="0"/>
              <a:t>some </a:t>
            </a:r>
            <a:r>
              <a:rPr lang="en-US" dirty="0"/>
              <a:t>areas. In others, internet access is fast and inexpensive</a:t>
            </a:r>
            <a:r>
              <a:rPr lang="en-US" dirty="0" smtClean="0"/>
              <a:t>.</a:t>
            </a:r>
          </a:p>
          <a:p>
            <a:r>
              <a:rPr lang="en-US" dirty="0" smtClean="0"/>
              <a:t> </a:t>
            </a:r>
            <a:r>
              <a:rPr lang="en-US" sz="2000" dirty="0" smtClean="0"/>
              <a:t>Leapfrogging </a:t>
            </a:r>
            <a:endParaRPr lang="en-US" sz="2000" dirty="0"/>
          </a:p>
          <a:p>
            <a:pPr marL="228600" lvl="1" indent="0">
              <a:spcBef>
                <a:spcPts val="0"/>
              </a:spcBef>
              <a:buNone/>
            </a:pPr>
            <a:r>
              <a:rPr lang="en-US" dirty="0" smtClean="0"/>
              <a:t>Some countries never build infrastructure in one technology,     and “leapfrog” into the next one. Gabon in the next tables.</a:t>
            </a:r>
            <a:endParaRPr lang="en-US" dirty="0"/>
          </a:p>
        </p:txBody>
      </p:sp>
    </p:spTree>
    <p:extLst>
      <p:ext uri="{BB962C8B-B14F-4D97-AF65-F5344CB8AC3E}">
        <p14:creationId xmlns:p14="http://schemas.microsoft.com/office/powerpoint/2010/main" val="1125774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Landline Penetration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2029606"/>
              </p:ext>
            </p:extLst>
          </p:nvPr>
        </p:nvGraphicFramePr>
        <p:xfrm>
          <a:off x="1548064" y="1464852"/>
          <a:ext cx="4754264" cy="3990016"/>
        </p:xfrm>
        <a:graphic>
          <a:graphicData uri="http://schemas.openxmlformats.org/drawingml/2006/table">
            <a:tbl>
              <a:tblPr firstRow="1" bandRow="1">
                <a:tableStyleId>{073A0DAA-6AF3-43AB-8588-CEC1D06C72B9}</a:tableStyleId>
              </a:tblPr>
              <a:tblGrid>
                <a:gridCol w="577515">
                  <a:extLst>
                    <a:ext uri="{9D8B030D-6E8A-4147-A177-3AD203B41FA5}">
                      <a16:colId xmlns:a16="http://schemas.microsoft.com/office/drawing/2014/main" val="20000"/>
                    </a:ext>
                  </a:extLst>
                </a:gridCol>
                <a:gridCol w="2023341">
                  <a:extLst>
                    <a:ext uri="{9D8B030D-6E8A-4147-A177-3AD203B41FA5}">
                      <a16:colId xmlns:a16="http://schemas.microsoft.com/office/drawing/2014/main" val="20001"/>
                    </a:ext>
                  </a:extLst>
                </a:gridCol>
                <a:gridCol w="2153408">
                  <a:extLst>
                    <a:ext uri="{9D8B030D-6E8A-4147-A177-3AD203B41FA5}">
                      <a16:colId xmlns:a16="http://schemas.microsoft.com/office/drawing/2014/main" val="20002"/>
                    </a:ext>
                  </a:extLst>
                </a:gridCol>
              </a:tblGrid>
              <a:tr h="258676">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Country</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smtClean="0">
                          <a:effectLst/>
                        </a:rPr>
                        <a:t>Landlines/person</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49611">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Hong</a:t>
                      </a:r>
                      <a:r>
                        <a:rPr lang="en-US" sz="1400" u="none" strike="noStrike" baseline="0" dirty="0" smtClean="0">
                          <a:effectLst/>
                        </a:rPr>
                        <a:t> Kong</a:t>
                      </a:r>
                      <a:r>
                        <a:rPr lang="en-US" sz="1400" u="none" strike="noStrike" dirty="0" smtClean="0">
                          <a:effectLst/>
                        </a:rPr>
                        <a:t>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61.8%</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49611">
                <a:tc>
                  <a:txBody>
                    <a:bodyPr/>
                    <a:lstStyle/>
                    <a:p>
                      <a:pPr algn="r" fontAlgn="b"/>
                      <a:r>
                        <a:rPr lang="en-US" sz="1400" u="none" strike="noStrike">
                          <a:effectLst/>
                        </a:rPr>
                        <a:t>2</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Taiwan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59.9%</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49611">
                <a:tc>
                  <a:txBody>
                    <a:bodyPr/>
                    <a:lstStyle/>
                    <a:p>
                      <a:pPr algn="r" fontAlgn="b"/>
                      <a:r>
                        <a:rPr lang="en-US" sz="1400" u="none" strike="noStrike">
                          <a:effectLst/>
                        </a:rPr>
                        <a:t>3</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Germany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58.2%</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49611">
                <a:tc>
                  <a:txBody>
                    <a:bodyPr/>
                    <a:lstStyle/>
                    <a:p>
                      <a:pPr algn="r" fontAlgn="b"/>
                      <a:r>
                        <a:rPr lang="en-US" sz="1400" u="none" strike="noStrike">
                          <a:effectLst/>
                        </a:rPr>
                        <a:t>4</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baseline="0" dirty="0" smtClean="0">
                          <a:effectLst/>
                        </a:rPr>
                        <a:t> France</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58.1%</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49611">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South Korea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57.9%</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49611">
                <a:tc>
                  <a:txBody>
                    <a:bodyPr/>
                    <a:lstStyle/>
                    <a:p>
                      <a:pPr algn="r" fontAlgn="b"/>
                      <a:r>
                        <a:rPr lang="en-US" sz="1400" u="none" strike="noStrike">
                          <a:effectLst/>
                        </a:rPr>
                        <a:t>6</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Switzerland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53.4%</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49611">
                <a:tc>
                  <a:txBody>
                    <a:bodyPr/>
                    <a:lstStyle/>
                    <a:p>
                      <a:pPr algn="r" fontAlgn="b"/>
                      <a:r>
                        <a:rPr lang="en-US" sz="1400" u="none" strike="noStrike">
                          <a:effectLst/>
                        </a:rPr>
                        <a:t>7</a:t>
                      </a:r>
                      <a:endParaRPr lang="en-US" sz="1400" b="0" i="0" u="none" strike="noStrike">
                        <a:solidFill>
                          <a:srgbClr val="000000"/>
                        </a:solidFill>
                        <a:effectLst/>
                        <a:latin typeface="Calibri"/>
                      </a:endParaRPr>
                    </a:p>
                  </a:txBody>
                  <a:tcPr marL="9525" marR="9525" marT="9525"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United Kingdom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51.6%</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49611">
                <a:tc>
                  <a:txBody>
                    <a:bodyPr/>
                    <a:lstStyle/>
                    <a:p>
                      <a:pPr algn="r" fontAlgn="b"/>
                      <a:r>
                        <a:rPr lang="en-US" sz="1400" u="none" strike="noStrike">
                          <a:effectLst/>
                        </a:rPr>
                        <a:t>8</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Japan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50.2%</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49611">
                <a:tc>
                  <a:txBody>
                    <a:bodyPr/>
                    <a:lstStyle/>
                    <a:p>
                      <a:pPr algn="r" fontAlgn="b"/>
                      <a:r>
                        <a:rPr lang="en-US" sz="1400" u="none" strike="noStrike">
                          <a:effectLst/>
                        </a:rPr>
                        <a:t>9</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Greece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48.5%</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49611">
                <a:tc>
                  <a:txBody>
                    <a:bodyPr/>
                    <a:lstStyle/>
                    <a:p>
                      <a:pPr algn="r" fontAlgn="b"/>
                      <a:r>
                        <a:rPr lang="en-US" sz="1400" u="none" strike="noStrike">
                          <a:effectLst/>
                        </a:rPr>
                        <a:t>10</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Belarus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47.0%</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49611">
                <a:tc>
                  <a:txBody>
                    <a:bodyPr/>
                    <a:lstStyle/>
                    <a:p>
                      <a:pPr algn="r" fontAlgn="b"/>
                      <a:r>
                        <a:rPr lang="en-US" sz="1400" u="none" strike="noStrike" dirty="0" smtClean="0">
                          <a:effectLst/>
                        </a:rPr>
                        <a:t>19</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United States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39.9%</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49611">
                <a:tc>
                  <a:txBody>
                    <a:bodyPr/>
                    <a:lstStyle/>
                    <a:p>
                      <a:pPr algn="r" fontAlgn="b"/>
                      <a:r>
                        <a:rPr lang="en-US" sz="1400" b="0" i="0" u="none" strike="noStrike" dirty="0" smtClean="0">
                          <a:solidFill>
                            <a:srgbClr val="000000"/>
                          </a:solidFill>
                          <a:effectLst/>
                          <a:latin typeface="Calibri"/>
                        </a:rPr>
                        <a:t>28</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United Arab Emirates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35.4%</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49611">
                <a:tc>
                  <a:txBody>
                    <a:bodyPr/>
                    <a:lstStyle/>
                    <a:p>
                      <a:pPr algn="r" fontAlgn="b"/>
                      <a:r>
                        <a:rPr lang="en-US" sz="1400" b="0" i="0" u="none" strike="noStrike" dirty="0" smtClean="0">
                          <a:solidFill>
                            <a:srgbClr val="000000"/>
                          </a:solidFill>
                          <a:effectLst/>
                          <a:latin typeface="Calibri"/>
                        </a:rPr>
                        <a:t>60</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China</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18.2%</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58840">
                <a:tc>
                  <a:txBody>
                    <a:bodyPr/>
                    <a:lstStyle/>
                    <a:p>
                      <a:pPr algn="r" fontAlgn="b"/>
                      <a:r>
                        <a:rPr lang="en-US" sz="1400" b="0" i="0" u="none" strike="noStrike" dirty="0" smtClean="0">
                          <a:solidFill>
                            <a:srgbClr val="000000"/>
                          </a:solidFill>
                          <a:effectLst/>
                          <a:latin typeface="Calibri"/>
                        </a:rPr>
                        <a:t>49</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Panama</a:t>
                      </a:r>
                      <a:endParaRPr lang="en-US" sz="1400" b="0" i="0" u="none" strike="noStrike" dirty="0">
                        <a:solidFill>
                          <a:srgbClr val="000000"/>
                        </a:solidFill>
                        <a:effectLst/>
                        <a:latin typeface="+mn-lt"/>
                      </a:endParaRPr>
                    </a:p>
                  </a:txBody>
                  <a:tcPr marL="9525" marR="9525" marT="9525" marB="0" anchor="b"/>
                </a:tc>
                <a:tc>
                  <a:txBody>
                    <a:bodyPr/>
                    <a:lstStyle/>
                    <a:p>
                      <a:pPr algn="ctr" fontAlgn="b"/>
                      <a:r>
                        <a:rPr lang="en-US" sz="1400" u="none" strike="noStrike" dirty="0" smtClean="0">
                          <a:effectLst/>
                        </a:rPr>
                        <a:t>15.9%</a:t>
                      </a:r>
                    </a:p>
                  </a:txBody>
                  <a:tcPr marL="9525" marR="9525" marT="9525" marB="0" anchor="b"/>
                </a:tc>
                <a:extLst>
                  <a:ext uri="{0D108BD9-81ED-4DB2-BD59-A6C34878D82A}">
                    <a16:rowId xmlns:a16="http://schemas.microsoft.com/office/drawing/2014/main" val="10014"/>
                  </a:ext>
                </a:extLst>
              </a:tr>
              <a:tr h="227557">
                <a:tc>
                  <a:txBody>
                    <a:bodyPr/>
                    <a:lstStyle/>
                    <a:p>
                      <a:pPr algn="r" fontAlgn="b"/>
                      <a:r>
                        <a:rPr lang="en-US" sz="1400" u="none" strike="noStrike" dirty="0" smtClean="0">
                          <a:effectLst/>
                        </a:rPr>
                        <a:t>128</a:t>
                      </a:r>
                    </a:p>
                  </a:txBody>
                  <a:tcPr marL="9525" marR="9525" marT="9525" marB="0" anchor="b"/>
                </a:tc>
                <a:tc>
                  <a:txBody>
                    <a:bodyPr/>
                    <a:lstStyle/>
                    <a:p>
                      <a:pPr algn="l" fontAlgn="b"/>
                      <a:r>
                        <a:rPr lang="en-US" sz="1400" b="0" i="0" u="none" strike="noStrike" dirty="0" smtClean="0">
                          <a:solidFill>
                            <a:srgbClr val="000000"/>
                          </a:solidFill>
                          <a:effectLst/>
                          <a:latin typeface="Calibri"/>
                        </a:rPr>
                        <a:t>     Gabon</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1.0%</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bl>
          </a:graphicData>
        </a:graphic>
      </p:graphicFrame>
      <p:sp>
        <p:nvSpPr>
          <p:cNvPr id="3" name="TextBox 2"/>
          <p:cNvSpPr txBox="1"/>
          <p:nvPr/>
        </p:nvSpPr>
        <p:spPr>
          <a:xfrm>
            <a:off x="1008993" y="5580993"/>
            <a:ext cx="5506636" cy="523220"/>
          </a:xfrm>
          <a:prstGeom prst="rect">
            <a:avLst/>
          </a:prstGeom>
          <a:noFill/>
        </p:spPr>
        <p:txBody>
          <a:bodyPr wrap="none" rtlCol="0">
            <a:spAutoFit/>
          </a:bodyPr>
          <a:lstStyle/>
          <a:p>
            <a:r>
              <a:rPr lang="en-US" sz="1600" dirty="0" smtClean="0">
                <a:solidFill>
                  <a:schemeClr val="bg1"/>
                </a:solidFill>
                <a:latin typeface="Lucida Bright" panose="02040602050505020304" pitchFamily="18" charset="0"/>
              </a:rPr>
              <a:t>Countries with a population of more than 1,000,000. </a:t>
            </a:r>
          </a:p>
          <a:p>
            <a:r>
              <a:rPr lang="en-US" sz="1200" dirty="0" smtClean="0">
                <a:solidFill>
                  <a:schemeClr val="bg1"/>
                </a:solidFill>
                <a:latin typeface="Lucida Bright" panose="02040602050505020304" pitchFamily="18" charset="0"/>
              </a:rPr>
              <a:t>Source: CIA’s World Fact Book</a:t>
            </a:r>
            <a:endParaRPr lang="en-US" sz="120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182214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Cellphone Penetration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0234235"/>
              </p:ext>
            </p:extLst>
          </p:nvPr>
        </p:nvGraphicFramePr>
        <p:xfrm>
          <a:off x="1513211" y="1464860"/>
          <a:ext cx="4789119" cy="3997263"/>
        </p:xfrm>
        <a:graphic>
          <a:graphicData uri="http://schemas.openxmlformats.org/drawingml/2006/table">
            <a:tbl>
              <a:tblPr firstRow="1" bandRow="1">
                <a:tableStyleId>{073A0DAA-6AF3-43AB-8588-CEC1D06C72B9}</a:tableStyleId>
              </a:tblPr>
              <a:tblGrid>
                <a:gridCol w="588266">
                  <a:extLst>
                    <a:ext uri="{9D8B030D-6E8A-4147-A177-3AD203B41FA5}">
                      <a16:colId xmlns:a16="http://schemas.microsoft.com/office/drawing/2014/main" val="20000"/>
                    </a:ext>
                  </a:extLst>
                </a:gridCol>
                <a:gridCol w="1936970">
                  <a:extLst>
                    <a:ext uri="{9D8B030D-6E8A-4147-A177-3AD203B41FA5}">
                      <a16:colId xmlns:a16="http://schemas.microsoft.com/office/drawing/2014/main" val="20001"/>
                    </a:ext>
                  </a:extLst>
                </a:gridCol>
                <a:gridCol w="2263883">
                  <a:extLst>
                    <a:ext uri="{9D8B030D-6E8A-4147-A177-3AD203B41FA5}">
                      <a16:colId xmlns:a16="http://schemas.microsoft.com/office/drawing/2014/main" val="20002"/>
                    </a:ext>
                  </a:extLst>
                </a:gridCol>
              </a:tblGrid>
              <a:tr h="266733">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Country</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smtClean="0">
                          <a:effectLst/>
                          <a:latin typeface="+mn-lt"/>
                        </a:rPr>
                        <a:t>Cell </a:t>
                      </a:r>
                      <a:r>
                        <a:rPr lang="en-US" sz="1600" u="none" strike="noStrike" dirty="0">
                          <a:effectLst/>
                          <a:latin typeface="+mn-lt"/>
                        </a:rPr>
                        <a:t>phones /person</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248702">
                <a:tc>
                  <a:txBody>
                    <a:bodyPr/>
                    <a:lstStyle/>
                    <a:p>
                      <a:pPr algn="r" fontAlgn="b"/>
                      <a:r>
                        <a:rPr lang="en-US" sz="1400" u="none" strike="noStrike" dirty="0" smtClean="0">
                          <a:effectLst/>
                        </a:rPr>
                        <a:t>1</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United Arab </a:t>
                      </a:r>
                      <a:r>
                        <a:rPr lang="en-US" sz="1400" u="none" strike="noStrike" dirty="0" smtClean="0">
                          <a:effectLst/>
                        </a:rPr>
                        <a:t>Emirates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283.4%</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48702">
                <a:tc>
                  <a:txBody>
                    <a:bodyPr/>
                    <a:lstStyle/>
                    <a:p>
                      <a:pPr algn="r" fontAlgn="b"/>
                      <a:r>
                        <a:rPr lang="en-US" sz="1400" u="none" strike="noStrike" dirty="0" smtClean="0">
                          <a:effectLst/>
                        </a:rPr>
                        <a:t>2</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b="0" i="0" u="none" strike="noStrike" dirty="0" smtClean="0">
                          <a:solidFill>
                            <a:srgbClr val="000000"/>
                          </a:solidFill>
                          <a:effectLst/>
                          <a:latin typeface="Calibri"/>
                        </a:rPr>
                        <a:t>     Kuwait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Calibri"/>
                        </a:rPr>
                        <a:t>268.3%</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48702">
                <a:tc>
                  <a:txBody>
                    <a:bodyPr/>
                    <a:lstStyle/>
                    <a:p>
                      <a:pPr algn="r" fontAlgn="b"/>
                      <a:r>
                        <a:rPr lang="en-US" sz="1400" u="none" strike="noStrike" dirty="0" smtClean="0">
                          <a:effectLst/>
                        </a:rPr>
                        <a:t>3</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Hong Kong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242.8%</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48702">
                <a:tc>
                  <a:txBody>
                    <a:bodyPr/>
                    <a:lstStyle/>
                    <a:p>
                      <a:pPr algn="r" fontAlgn="b"/>
                      <a:r>
                        <a:rPr lang="en-US" sz="1400" u="none" strike="noStrike" dirty="0" smtClean="0">
                          <a:effectLst/>
                        </a:rPr>
                        <a:t>4</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Gabon</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207.1%</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48702">
                <a:tc>
                  <a:txBody>
                    <a:bodyPr/>
                    <a:lstStyle/>
                    <a:p>
                      <a:pPr algn="r" fontAlgn="b"/>
                      <a:r>
                        <a:rPr lang="en-US" sz="1400" u="none" strike="noStrike" dirty="0" smtClean="0">
                          <a:effectLst/>
                        </a:rPr>
                        <a:t>5</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Saudi Arabia</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187.1%</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48702">
                <a:tc>
                  <a:txBody>
                    <a:bodyPr/>
                    <a:lstStyle/>
                    <a:p>
                      <a:pPr algn="r" fontAlgn="b"/>
                      <a:r>
                        <a:rPr lang="en-US" sz="1400" u="none" strike="noStrike" dirty="0" smtClean="0">
                          <a:effectLst/>
                        </a:rPr>
                        <a:t>6</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Oman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184.8%</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48702">
                <a:tc>
                  <a:txBody>
                    <a:bodyPr/>
                    <a:lstStyle/>
                    <a:p>
                      <a:pPr algn="r" fontAlgn="b"/>
                      <a:r>
                        <a:rPr lang="en-US" sz="1400" u="none" strike="noStrike" dirty="0" smtClean="0">
                          <a:effectLst/>
                        </a:rPr>
                        <a:t>7</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Panama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167.3%</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48702">
                <a:tc>
                  <a:txBody>
                    <a:bodyPr/>
                    <a:lstStyle/>
                    <a:p>
                      <a:pPr algn="r" fontAlgn="b"/>
                      <a:r>
                        <a:rPr lang="en-US" sz="1400" u="none" strike="noStrike" dirty="0" smtClean="0">
                          <a:effectLst/>
                        </a:rPr>
                        <a:t>8</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Estonia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166.9%</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48702">
                <a:tc>
                  <a:txBody>
                    <a:bodyPr/>
                    <a:lstStyle/>
                    <a:p>
                      <a:pPr algn="r" fontAlgn="b"/>
                      <a:r>
                        <a:rPr lang="en-US" sz="1400" u="none" strike="noStrike" dirty="0" smtClean="0">
                          <a:effectLst/>
                        </a:rPr>
                        <a:t>9</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Bahrain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chemeClr val="dk1"/>
                          </a:solidFill>
                          <a:effectLst/>
                          <a:latin typeface="+mn-lt"/>
                        </a:rPr>
                        <a:t>166.8%</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48702">
                <a:tc>
                  <a:txBody>
                    <a:bodyPr/>
                    <a:lstStyle/>
                    <a:p>
                      <a:pPr algn="r" fontAlgn="b"/>
                      <a:r>
                        <a:rPr lang="en-US" sz="1400" u="none" strike="noStrike" dirty="0" smtClean="0">
                          <a:effectLst/>
                        </a:rPr>
                        <a:t>10</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baseline="0" dirty="0" smtClean="0">
                          <a:effectLst/>
                        </a:rPr>
                        <a:t>     </a:t>
                      </a:r>
                      <a:r>
                        <a:rPr lang="en-US" sz="1400" u="none" strike="noStrike" baseline="0" dirty="0" smtClean="0">
                          <a:effectLst/>
                        </a:rPr>
                        <a:t>Uruguay</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164.1%</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48702">
                <a:tc>
                  <a:txBody>
                    <a:bodyPr/>
                    <a:lstStyle/>
                    <a:p>
                      <a:pPr algn="r" fontAlgn="b"/>
                      <a:r>
                        <a:rPr lang="en-US" sz="1400" u="none" strike="noStrike" dirty="0" smtClean="0">
                          <a:effectLst/>
                        </a:rPr>
                        <a:t>44</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Taiwan</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129.6%</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48702">
                <a:tc>
                  <a:txBody>
                    <a:bodyPr/>
                    <a:lstStyle/>
                    <a:p>
                      <a:pPr algn="r" fontAlgn="b"/>
                      <a:r>
                        <a:rPr lang="en-US" sz="1400" b="0" i="0" u="none" strike="noStrike" dirty="0" smtClean="0">
                          <a:solidFill>
                            <a:srgbClr val="000000"/>
                          </a:solidFill>
                          <a:effectLst/>
                          <a:latin typeface="Calibri"/>
                        </a:rPr>
                        <a:t>51</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a:t>
                      </a:r>
                      <a:r>
                        <a:rPr lang="en-US" sz="1400" u="none" strike="noStrike" dirty="0" smtClean="0">
                          <a:effectLst/>
                        </a:rPr>
                        <a:t>Germany</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123.3%</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48702">
                <a:tc>
                  <a:txBody>
                    <a:bodyPr/>
                    <a:lstStyle/>
                    <a:p>
                      <a:pPr algn="r" fontAlgn="b"/>
                      <a:r>
                        <a:rPr lang="en-US" sz="1400" u="none" strike="noStrike" dirty="0" smtClean="0">
                          <a:effectLst/>
                        </a:rPr>
                        <a:t>53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Japan</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120.5%</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48702">
                <a:tc>
                  <a:txBody>
                    <a:bodyPr/>
                    <a:lstStyle/>
                    <a:p>
                      <a:pPr algn="r" fontAlgn="b"/>
                      <a:r>
                        <a:rPr lang="en-US" sz="1400" b="0" i="0" u="none" strike="noStrike" dirty="0" smtClean="0">
                          <a:solidFill>
                            <a:srgbClr val="000000"/>
                          </a:solidFill>
                          <a:effectLst/>
                          <a:latin typeface="Calibri"/>
                        </a:rPr>
                        <a:t>96</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United States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98.0%</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248702">
                <a:tc>
                  <a:txBody>
                    <a:bodyPr/>
                    <a:lstStyle/>
                    <a:p>
                      <a:pPr algn="r" fontAlgn="b"/>
                      <a:r>
                        <a:rPr lang="en-US" sz="1400" b="0" i="0" u="none" strike="noStrike" dirty="0" smtClean="0">
                          <a:solidFill>
                            <a:srgbClr val="000000"/>
                          </a:solidFill>
                          <a:effectLst/>
                          <a:latin typeface="Calibri"/>
                        </a:rPr>
                        <a:t>102</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China</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94.6%</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bl>
          </a:graphicData>
        </a:graphic>
      </p:graphicFrame>
      <p:sp>
        <p:nvSpPr>
          <p:cNvPr id="4" name="TextBox 3"/>
          <p:cNvSpPr txBox="1"/>
          <p:nvPr/>
        </p:nvSpPr>
        <p:spPr>
          <a:xfrm>
            <a:off x="1008993" y="5580993"/>
            <a:ext cx="5506636" cy="523220"/>
          </a:xfrm>
          <a:prstGeom prst="rect">
            <a:avLst/>
          </a:prstGeom>
          <a:noFill/>
        </p:spPr>
        <p:txBody>
          <a:bodyPr wrap="none" rtlCol="0">
            <a:spAutoFit/>
          </a:bodyPr>
          <a:lstStyle/>
          <a:p>
            <a:r>
              <a:rPr lang="en-US" sz="1600" dirty="0" smtClean="0">
                <a:solidFill>
                  <a:schemeClr val="bg1"/>
                </a:solidFill>
                <a:latin typeface="Lucida Bright" panose="02040602050505020304" pitchFamily="18" charset="0"/>
              </a:rPr>
              <a:t>Countries with a population of more than 1,000,000. </a:t>
            </a:r>
          </a:p>
          <a:p>
            <a:r>
              <a:rPr lang="en-US" sz="1200" dirty="0" smtClean="0">
                <a:solidFill>
                  <a:schemeClr val="bg1"/>
                </a:solidFill>
                <a:latin typeface="Lucida Bright" panose="02040602050505020304" pitchFamily="18" charset="0"/>
              </a:rPr>
              <a:t>Source: CIA’s World Fact Book</a:t>
            </a:r>
            <a:endParaRPr lang="en-US" sz="120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2471984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Access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1401768"/>
              </p:ext>
            </p:extLst>
          </p:nvPr>
        </p:nvGraphicFramePr>
        <p:xfrm>
          <a:off x="1505119" y="1464860"/>
          <a:ext cx="4797211" cy="3964893"/>
        </p:xfrm>
        <a:graphic>
          <a:graphicData uri="http://schemas.openxmlformats.org/drawingml/2006/table">
            <a:tbl>
              <a:tblPr firstRow="1" bandRow="1">
                <a:tableStyleId>{073A0DAA-6AF3-43AB-8588-CEC1D06C72B9}</a:tableStyleId>
              </a:tblPr>
              <a:tblGrid>
                <a:gridCol w="589260">
                  <a:extLst>
                    <a:ext uri="{9D8B030D-6E8A-4147-A177-3AD203B41FA5}">
                      <a16:colId xmlns:a16="http://schemas.microsoft.com/office/drawing/2014/main" val="20000"/>
                    </a:ext>
                  </a:extLst>
                </a:gridCol>
                <a:gridCol w="1940243">
                  <a:extLst>
                    <a:ext uri="{9D8B030D-6E8A-4147-A177-3AD203B41FA5}">
                      <a16:colId xmlns:a16="http://schemas.microsoft.com/office/drawing/2014/main" val="20001"/>
                    </a:ext>
                  </a:extLst>
                </a:gridCol>
                <a:gridCol w="2267708">
                  <a:extLst>
                    <a:ext uri="{9D8B030D-6E8A-4147-A177-3AD203B41FA5}">
                      <a16:colId xmlns:a16="http://schemas.microsoft.com/office/drawing/2014/main" val="20002"/>
                    </a:ext>
                  </a:extLst>
                </a:gridCol>
              </a:tblGrid>
              <a:tr h="264573">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Country</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smtClean="0">
                          <a:effectLst/>
                          <a:latin typeface="+mn-lt"/>
                        </a:rPr>
                        <a:t>Internet Access/person</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0"/>
                  </a:ext>
                </a:extLst>
              </a:tr>
              <a:tr h="246688">
                <a:tc>
                  <a:txBody>
                    <a:bodyPr/>
                    <a:lstStyle/>
                    <a:p>
                      <a:pPr algn="r" fontAlgn="b"/>
                      <a:r>
                        <a:rPr lang="en-US" sz="1400" u="none" strike="noStrike" dirty="0" smtClean="0">
                          <a:effectLst/>
                        </a:rPr>
                        <a:t>1</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 Denmark</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96.5%</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46688">
                <a:tc>
                  <a:txBody>
                    <a:bodyPr/>
                    <a:lstStyle/>
                    <a:p>
                      <a:pPr algn="r" fontAlgn="b"/>
                      <a:r>
                        <a:rPr lang="en-US" sz="1400" u="none" strike="noStrike" dirty="0" smtClean="0">
                          <a:effectLst/>
                        </a:rPr>
                        <a:t>2</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b="0" i="0" u="none" strike="noStrike" dirty="0" smtClean="0">
                          <a:solidFill>
                            <a:srgbClr val="000000"/>
                          </a:solidFill>
                          <a:effectLst/>
                          <a:latin typeface="Calibri"/>
                        </a:rPr>
                        <a:t>     The</a:t>
                      </a:r>
                      <a:r>
                        <a:rPr lang="en-US" sz="1400" b="0" i="0" u="none" strike="noStrike" baseline="0" dirty="0" smtClean="0">
                          <a:solidFill>
                            <a:srgbClr val="000000"/>
                          </a:solidFill>
                          <a:effectLst/>
                          <a:latin typeface="Calibri"/>
                        </a:rPr>
                        <a:t> Netherlands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rgbClr val="000000"/>
                          </a:solidFill>
                          <a:effectLst/>
                          <a:latin typeface="Calibri"/>
                        </a:rPr>
                        <a:t>95.2%</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46688">
                <a:tc>
                  <a:txBody>
                    <a:bodyPr/>
                    <a:lstStyle/>
                    <a:p>
                      <a:pPr algn="r" fontAlgn="b"/>
                      <a:r>
                        <a:rPr lang="en-US" sz="1400" u="none" strike="noStrike" dirty="0" smtClean="0">
                          <a:effectLst/>
                        </a:rPr>
                        <a:t>3</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Bahrain</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94.3%</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46688">
                <a:tc>
                  <a:txBody>
                    <a:bodyPr/>
                    <a:lstStyle/>
                    <a:p>
                      <a:pPr algn="r" fontAlgn="b"/>
                      <a:r>
                        <a:rPr lang="en-US" sz="1400" u="none" strike="noStrike" dirty="0" smtClean="0">
                          <a:effectLst/>
                        </a:rPr>
                        <a:t>4</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Norway</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93.1%</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46688">
                <a:tc>
                  <a:txBody>
                    <a:bodyPr/>
                    <a:lstStyle/>
                    <a:p>
                      <a:pPr algn="r" fontAlgn="b"/>
                      <a:r>
                        <a:rPr lang="en-US" sz="1400" u="none" strike="noStrike" dirty="0" smtClean="0">
                          <a:effectLst/>
                        </a:rPr>
                        <a:t>5</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Qatar</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93.0%</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46688">
                <a:tc>
                  <a:txBody>
                    <a:bodyPr/>
                    <a:lstStyle/>
                    <a:p>
                      <a:pPr algn="r" fontAlgn="b"/>
                      <a:r>
                        <a:rPr lang="en-US" sz="1400" u="none" strike="noStrike" dirty="0" smtClean="0">
                          <a:effectLst/>
                        </a:rPr>
                        <a:t>6</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baseline="0" dirty="0" smtClean="0">
                          <a:effectLst/>
                        </a:rPr>
                        <a:t> Finland</a:t>
                      </a:r>
                      <a:r>
                        <a:rPr lang="en-US" sz="1400" u="none" strike="noStrike" dirty="0" smtClean="0">
                          <a:effectLst/>
                        </a:rPr>
                        <a:t>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92.8%</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46688">
                <a:tc>
                  <a:txBody>
                    <a:bodyPr/>
                    <a:lstStyle/>
                    <a:p>
                      <a:pPr algn="r" fontAlgn="b"/>
                      <a:r>
                        <a:rPr lang="en-US" sz="1400" u="none" strike="noStrike" dirty="0" smtClean="0">
                          <a:effectLst/>
                        </a:rPr>
                        <a:t>7</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Canada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91.6%</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46688">
                <a:tc>
                  <a:txBody>
                    <a:bodyPr/>
                    <a:lstStyle/>
                    <a:p>
                      <a:pPr algn="r" fontAlgn="b"/>
                      <a:r>
                        <a:rPr lang="en-US" sz="1400" u="none" strike="noStrike" dirty="0" smtClean="0">
                          <a:effectLst/>
                        </a:rPr>
                        <a:t>8</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New</a:t>
                      </a:r>
                      <a:r>
                        <a:rPr lang="en-US" sz="1400" u="none" strike="noStrike" baseline="0" dirty="0" smtClean="0">
                          <a:effectLst/>
                        </a:rPr>
                        <a:t> Zealand</a:t>
                      </a:r>
                      <a:r>
                        <a:rPr lang="en-US" sz="1400" u="none" strike="noStrike" dirty="0" smtClean="0">
                          <a:effectLst/>
                        </a:rPr>
                        <a:t>        </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89.4%</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46688">
                <a:tc>
                  <a:txBody>
                    <a:bodyPr/>
                    <a:lstStyle/>
                    <a:p>
                      <a:pPr algn="r" fontAlgn="b"/>
                      <a:r>
                        <a:rPr lang="en-US" sz="1400" u="none" strike="noStrike" dirty="0" smtClean="0">
                          <a:effectLst/>
                        </a:rPr>
                        <a:t>9</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United</a:t>
                      </a:r>
                      <a:r>
                        <a:rPr lang="en-US" sz="1400" u="none" strike="noStrike" baseline="0" dirty="0" smtClean="0">
                          <a:effectLst/>
                        </a:rPr>
                        <a:t> Kingdom</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b="0" i="0" u="none" strike="noStrike" dirty="0" smtClean="0">
                          <a:solidFill>
                            <a:schemeClr val="dk1"/>
                          </a:solidFill>
                          <a:effectLst/>
                          <a:latin typeface="+mn-lt"/>
                        </a:rPr>
                        <a:t>88.9%</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46688">
                <a:tc>
                  <a:txBody>
                    <a:bodyPr/>
                    <a:lstStyle/>
                    <a:p>
                      <a:pPr algn="r" fontAlgn="b"/>
                      <a:r>
                        <a:rPr lang="en-US" sz="1400" u="none" strike="noStrike" dirty="0" smtClean="0">
                          <a:effectLst/>
                        </a:rPr>
                        <a:t>10</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baseline="0" dirty="0" smtClean="0">
                          <a:effectLst/>
                        </a:rPr>
                        <a:t>     </a:t>
                      </a:r>
                      <a:r>
                        <a:rPr lang="en-US" sz="1400" u="none" strike="noStrike" baseline="0" dirty="0" smtClean="0">
                          <a:effectLst/>
                        </a:rPr>
                        <a:t>South Korea</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88.1%</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46688">
                <a:tc>
                  <a:txBody>
                    <a:bodyPr/>
                    <a:lstStyle/>
                    <a:p>
                      <a:pPr algn="r" fontAlgn="b"/>
                      <a:r>
                        <a:rPr lang="en-US" sz="1400" u="none" strike="noStrike" dirty="0" smtClean="0">
                          <a:effectLst/>
                        </a:rPr>
                        <a:t>14</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Germany</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87.1%</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246688">
                <a:tc>
                  <a:txBody>
                    <a:bodyPr/>
                    <a:lstStyle/>
                    <a:p>
                      <a:pPr algn="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a:t>
                      </a:r>
                      <a:r>
                        <a:rPr lang="en-US" sz="1400" u="none" strike="noStrike" dirty="0" smtClean="0">
                          <a:effectLst/>
                        </a:rPr>
                        <a:t>Japan</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86.3%</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246688">
                <a:tc>
                  <a:txBody>
                    <a:bodyPr/>
                    <a:lstStyle/>
                    <a:p>
                      <a:pPr algn="r" fontAlgn="b"/>
                      <a:r>
                        <a:rPr lang="en-US" sz="1400" u="none" strike="noStrike" dirty="0" smtClean="0">
                          <a:effectLst/>
                        </a:rPr>
                        <a:t>53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United</a:t>
                      </a:r>
                      <a:r>
                        <a:rPr lang="en-US" sz="1400" u="none" strike="noStrike" baseline="0" dirty="0" smtClean="0">
                          <a:effectLst/>
                        </a:rPr>
                        <a:t> States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85.4%</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246688">
                <a:tc>
                  <a:txBody>
                    <a:bodyPr/>
                    <a:lstStyle/>
                    <a:p>
                      <a:pPr algn="r" fontAlgn="b"/>
                      <a:r>
                        <a:rPr lang="en-US" sz="1400" b="0" i="0" u="none" strike="noStrike" dirty="0" smtClean="0">
                          <a:solidFill>
                            <a:srgbClr val="000000"/>
                          </a:solidFill>
                          <a:effectLst/>
                          <a:latin typeface="Calibri"/>
                        </a:rPr>
                        <a:t>72</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China</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45.6%</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246688">
                <a:tc>
                  <a:txBody>
                    <a:bodyPr/>
                    <a:lstStyle/>
                    <a:p>
                      <a:pPr algn="r" fontAlgn="b"/>
                      <a:r>
                        <a:rPr lang="en-US" sz="1400" b="0" i="0" u="none" strike="noStrike" dirty="0" smtClean="0">
                          <a:solidFill>
                            <a:srgbClr val="000000"/>
                          </a:solidFill>
                          <a:effectLst/>
                          <a:latin typeface="Calibri"/>
                        </a:rPr>
                        <a:t>125</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smtClean="0">
                          <a:effectLst/>
                        </a:rPr>
                        <a:t>     </a:t>
                      </a:r>
                      <a:r>
                        <a:rPr lang="en-US" sz="1400" u="none" strike="noStrike" dirty="0" smtClean="0">
                          <a:effectLst/>
                        </a:rPr>
                        <a:t>Gabon</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smtClean="0">
                          <a:effectLst/>
                        </a:rPr>
                        <a:t>9.5%</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bl>
          </a:graphicData>
        </a:graphic>
      </p:graphicFrame>
      <p:sp>
        <p:nvSpPr>
          <p:cNvPr id="4" name="TextBox 3"/>
          <p:cNvSpPr txBox="1"/>
          <p:nvPr/>
        </p:nvSpPr>
        <p:spPr>
          <a:xfrm>
            <a:off x="1008993" y="5580993"/>
            <a:ext cx="5506636" cy="523220"/>
          </a:xfrm>
          <a:prstGeom prst="rect">
            <a:avLst/>
          </a:prstGeom>
          <a:noFill/>
        </p:spPr>
        <p:txBody>
          <a:bodyPr wrap="none" rtlCol="0">
            <a:spAutoFit/>
          </a:bodyPr>
          <a:lstStyle/>
          <a:p>
            <a:r>
              <a:rPr lang="en-US" sz="1600" dirty="0" smtClean="0">
                <a:solidFill>
                  <a:schemeClr val="bg1"/>
                </a:solidFill>
                <a:latin typeface="Lucida Bright" panose="02040602050505020304" pitchFamily="18" charset="0"/>
              </a:rPr>
              <a:t>Countries with a population of more than 1,000,000. </a:t>
            </a:r>
          </a:p>
          <a:p>
            <a:r>
              <a:rPr lang="en-US" sz="1200" dirty="0" smtClean="0">
                <a:solidFill>
                  <a:schemeClr val="bg1"/>
                </a:solidFill>
                <a:latin typeface="Lucida Bright" panose="02040602050505020304" pitchFamily="18" charset="0"/>
              </a:rPr>
              <a:t>Source: CIA’s World Fact Book</a:t>
            </a:r>
            <a:endParaRPr lang="en-US" sz="120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1608227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Utilities Infrastructure</a:t>
            </a:r>
            <a:br>
              <a:rPr lang="en-US" dirty="0" smtClean="0"/>
            </a:br>
            <a:endParaRPr lang="en-US" dirty="0"/>
          </a:p>
        </p:txBody>
      </p:sp>
      <p:sp>
        <p:nvSpPr>
          <p:cNvPr id="3" name="Content Placeholder 2"/>
          <p:cNvSpPr>
            <a:spLocks noGrp="1"/>
          </p:cNvSpPr>
          <p:nvPr>
            <p:ph idx="1"/>
          </p:nvPr>
        </p:nvSpPr>
        <p:spPr>
          <a:xfrm>
            <a:off x="498474" y="1981200"/>
            <a:ext cx="7556313" cy="4405952"/>
          </a:xfrm>
        </p:spPr>
        <p:txBody>
          <a:bodyPr>
            <a:normAutofit/>
          </a:bodyPr>
          <a:lstStyle/>
          <a:p>
            <a:r>
              <a:rPr lang="en-US" sz="2000" dirty="0" smtClean="0"/>
              <a:t>Electricity</a:t>
            </a:r>
          </a:p>
          <a:p>
            <a:pPr marL="228600" lvl="1" indent="0">
              <a:buNone/>
            </a:pPr>
            <a:r>
              <a:rPr lang="en-US" dirty="0" smtClean="0"/>
              <a:t>Unreliable </a:t>
            </a:r>
            <a:r>
              <a:rPr lang="en-US" dirty="0"/>
              <a:t>electricity grids and insufficient production capacity can cause blackouts or brownouts, limiting productivity.</a:t>
            </a:r>
            <a:r>
              <a:rPr lang="en-US" sz="1600" dirty="0"/>
              <a:t> </a:t>
            </a:r>
          </a:p>
          <a:p>
            <a:r>
              <a:rPr lang="en-US" sz="2000" dirty="0"/>
              <a:t>Water and sewer </a:t>
            </a:r>
            <a:endParaRPr lang="en-US" sz="2000" dirty="0" smtClean="0"/>
          </a:p>
          <a:p>
            <a:pPr marL="228600" lvl="1" indent="0">
              <a:buNone/>
            </a:pPr>
            <a:r>
              <a:rPr lang="en-US" dirty="0" smtClean="0"/>
              <a:t>Access </a:t>
            </a:r>
            <a:r>
              <a:rPr lang="en-US" dirty="0"/>
              <a:t>to clean water (and sewer) </a:t>
            </a:r>
            <a:r>
              <a:rPr lang="en-US" dirty="0" smtClean="0"/>
              <a:t>is fundamentally important for many manufacturing processes.</a:t>
            </a:r>
            <a:endParaRPr lang="en-US" dirty="0"/>
          </a:p>
          <a:p>
            <a:r>
              <a:rPr lang="en-US" sz="2000" dirty="0" smtClean="0"/>
              <a:t>Energy</a:t>
            </a:r>
          </a:p>
          <a:p>
            <a:pPr marL="228600" lvl="1" indent="0">
              <a:buNone/>
            </a:pPr>
            <a:r>
              <a:rPr lang="en-US" dirty="0" smtClean="0"/>
              <a:t>Reliable </a:t>
            </a:r>
            <a:r>
              <a:rPr lang="en-US" dirty="0"/>
              <a:t>pipelines have to be available to deliver natural gas or oil products to the locations where they can be used. </a:t>
            </a:r>
          </a:p>
          <a:p>
            <a:r>
              <a:rPr lang="en-US" sz="2000" dirty="0" smtClean="0"/>
              <a:t>Theft</a:t>
            </a:r>
          </a:p>
          <a:p>
            <a:pPr marL="228600" lvl="1" indent="0">
              <a:buNone/>
            </a:pPr>
            <a:r>
              <a:rPr lang="en-US" dirty="0" smtClean="0"/>
              <a:t>In </a:t>
            </a:r>
            <a:r>
              <a:rPr lang="en-US" dirty="0"/>
              <a:t>some areas, theft of utilities is </a:t>
            </a:r>
            <a:r>
              <a:rPr lang="en-US" dirty="0" smtClean="0"/>
              <a:t>common</a:t>
            </a:r>
            <a:r>
              <a:rPr lang="en-US" dirty="0"/>
              <a:t>, making it difficult for utility companies to earn a profit and invest in new infrastructure. </a:t>
            </a:r>
          </a:p>
          <a:p>
            <a:endParaRPr lang="en-US" dirty="0"/>
          </a:p>
        </p:txBody>
      </p:sp>
    </p:spTree>
    <p:extLst>
      <p:ext uri="{BB962C8B-B14F-4D97-AF65-F5344CB8AC3E}">
        <p14:creationId xmlns:p14="http://schemas.microsoft.com/office/powerpoint/2010/main" val="1760607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19415" y="716739"/>
            <a:ext cx="7904452" cy="524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50748" y="547462"/>
            <a:ext cx="3605474"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Tangled Wires in New Delhi, India.</a:t>
            </a:r>
            <a:endParaRPr lang="en-US" sz="1600" dirty="0">
              <a:latin typeface="Lucida Bright" pitchFamily="18" charset="0"/>
            </a:endParaRPr>
          </a:p>
        </p:txBody>
      </p:sp>
    </p:spTree>
    <p:extLst>
      <p:ext uri="{BB962C8B-B14F-4D97-AF65-F5344CB8AC3E}">
        <p14:creationId xmlns:p14="http://schemas.microsoft.com/office/powerpoint/2010/main" val="3592085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491319" y="1193209"/>
            <a:ext cx="8132548" cy="457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2818" y="1023932"/>
            <a:ext cx="3950120" cy="338554"/>
          </a:xfrm>
          <a:prstGeom prst="rect">
            <a:avLst/>
          </a:prstGeom>
          <a:solidFill>
            <a:schemeClr val="bg1">
              <a:lumMod val="20000"/>
              <a:lumOff val="80000"/>
            </a:schemeClr>
          </a:solidFill>
        </p:spPr>
        <p:txBody>
          <a:bodyPr wrap="none" rtlCol="0">
            <a:spAutoFit/>
          </a:bodyPr>
          <a:lstStyle/>
          <a:p>
            <a:r>
              <a:rPr lang="en-US" sz="1600" dirty="0" smtClean="0">
                <a:latin typeface="Lucida Bright" pitchFamily="18" charset="0"/>
              </a:rPr>
              <a:t>Offshore Wind Farm, the Netherlands.</a:t>
            </a:r>
            <a:endParaRPr lang="en-US" sz="1600" dirty="0">
              <a:latin typeface="Lucida Bright" pitchFamily="18" charset="0"/>
            </a:endParaRPr>
          </a:p>
        </p:txBody>
      </p:sp>
    </p:spTree>
    <p:extLst>
      <p:ext uri="{BB962C8B-B14F-4D97-AF65-F5344CB8AC3E}">
        <p14:creationId xmlns:p14="http://schemas.microsoft.com/office/powerpoint/2010/main" val="2033687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Infrastructure</a:t>
            </a:r>
            <a:br>
              <a:rPr lang="en-US" dirty="0" smtClean="0"/>
            </a:br>
            <a:endParaRPr lang="en-US" dirty="0"/>
          </a:p>
        </p:txBody>
      </p:sp>
      <p:sp>
        <p:nvSpPr>
          <p:cNvPr id="3" name="Content Placeholder 2"/>
          <p:cNvSpPr>
            <a:spLocks noGrp="1"/>
          </p:cNvSpPr>
          <p:nvPr>
            <p:ph idx="1"/>
          </p:nvPr>
        </p:nvSpPr>
        <p:spPr>
          <a:xfrm>
            <a:off x="498474" y="1981200"/>
            <a:ext cx="7556313" cy="4405952"/>
          </a:xfrm>
        </p:spPr>
        <p:txBody>
          <a:bodyPr>
            <a:normAutofit/>
          </a:bodyPr>
          <a:lstStyle/>
          <a:p>
            <a:r>
              <a:rPr lang="en-US" sz="2000" dirty="0"/>
              <a:t>Foreign currency </a:t>
            </a:r>
            <a:r>
              <a:rPr lang="en-US" sz="2000" dirty="0" smtClean="0"/>
              <a:t>payments</a:t>
            </a:r>
          </a:p>
          <a:p>
            <a:pPr marL="228600" lvl="1" indent="0">
              <a:buNone/>
            </a:pPr>
            <a:r>
              <a:rPr lang="en-US" dirty="0" smtClean="0"/>
              <a:t>The </a:t>
            </a:r>
            <a:r>
              <a:rPr lang="en-US" dirty="0"/>
              <a:t>ability to quickly purchase and sell foreign currencies, either through wire transfers or currency purchases, is important to firms engaged in international trade.</a:t>
            </a:r>
          </a:p>
          <a:p>
            <a:r>
              <a:rPr lang="en-US" sz="2000" dirty="0" smtClean="0"/>
              <a:t>Methods </a:t>
            </a:r>
            <a:r>
              <a:rPr lang="en-US" sz="2000" dirty="0"/>
              <a:t>of </a:t>
            </a:r>
            <a:r>
              <a:rPr lang="en-US" sz="2000" dirty="0" smtClean="0"/>
              <a:t>payment</a:t>
            </a:r>
          </a:p>
          <a:p>
            <a:pPr marL="228600" lvl="1" indent="0">
              <a:buNone/>
            </a:pPr>
            <a:r>
              <a:rPr lang="en-US" dirty="0" smtClean="0"/>
              <a:t>The </a:t>
            </a:r>
            <a:r>
              <a:rPr lang="en-US" dirty="0"/>
              <a:t>ability of the banking partners to support alternative means of payment and to provide assistance to firms engaged in international trade is very important.</a:t>
            </a:r>
          </a:p>
          <a:p>
            <a:r>
              <a:rPr lang="en-US" sz="2000" dirty="0" smtClean="0"/>
              <a:t>Document exchanges</a:t>
            </a:r>
          </a:p>
          <a:p>
            <a:pPr marL="228600" lvl="1" indent="0">
              <a:buNone/>
            </a:pPr>
            <a:r>
              <a:rPr lang="en-US" dirty="0" smtClean="0"/>
              <a:t>Banks </a:t>
            </a:r>
            <a:r>
              <a:rPr lang="en-US" dirty="0"/>
              <a:t>play a fundamental role in the exchange of trade documents between an exporter and an importer.</a:t>
            </a:r>
          </a:p>
          <a:p>
            <a:endParaRPr lang="en-US" dirty="0"/>
          </a:p>
        </p:txBody>
      </p:sp>
    </p:spTree>
    <p:extLst>
      <p:ext uri="{BB962C8B-B14F-4D97-AF65-F5344CB8AC3E}">
        <p14:creationId xmlns:p14="http://schemas.microsoft.com/office/powerpoint/2010/main" val="248224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Infrastructure</a:t>
            </a:r>
            <a:endParaRPr lang="en-US" dirty="0"/>
          </a:p>
        </p:txBody>
      </p:sp>
      <p:sp>
        <p:nvSpPr>
          <p:cNvPr id="3" name="Content Placeholder 2"/>
          <p:cNvSpPr>
            <a:spLocks noGrp="1"/>
          </p:cNvSpPr>
          <p:nvPr>
            <p:ph idx="1"/>
          </p:nvPr>
        </p:nvSpPr>
        <p:spPr/>
        <p:txBody>
          <a:bodyPr>
            <a:normAutofit/>
          </a:bodyPr>
          <a:lstStyle/>
          <a:p>
            <a:r>
              <a:rPr lang="en-US" sz="2000" dirty="0"/>
              <a:t>The </a:t>
            </a:r>
            <a:r>
              <a:rPr lang="en-US" sz="2000" b="1" dirty="0"/>
              <a:t>Transportation Infrastructure </a:t>
            </a:r>
            <a:r>
              <a:rPr lang="en-US" sz="2000" dirty="0"/>
              <a:t>allows goods to move efficiently within a country and between countries. This requires well-maintained seaports, airports, railways, and roads. </a:t>
            </a:r>
            <a:endParaRPr lang="en-US" sz="2000" b="1" dirty="0"/>
          </a:p>
          <a:p>
            <a:r>
              <a:rPr lang="en-US" sz="2000" dirty="0"/>
              <a:t>The </a:t>
            </a:r>
            <a:r>
              <a:rPr lang="en-US" sz="2000" b="1" dirty="0"/>
              <a:t>Communication Infrastructure</a:t>
            </a:r>
            <a:r>
              <a:rPr lang="en-US" sz="2000" dirty="0"/>
              <a:t> allows businesses to communicate clearly and quickly. This requires reliable phone lines, cell phone networks, internet service, and mail delivery. </a:t>
            </a:r>
            <a:endParaRPr lang="en-US" sz="2000" b="1" dirty="0"/>
          </a:p>
          <a:p>
            <a:r>
              <a:rPr lang="en-US" sz="2000" dirty="0"/>
              <a:t>The </a:t>
            </a:r>
            <a:r>
              <a:rPr lang="en-US" sz="2000" b="1" dirty="0"/>
              <a:t>Utilities Infrastructure</a:t>
            </a:r>
            <a:r>
              <a:rPr lang="en-US" sz="2000" dirty="0"/>
              <a:t> allows businesses to sustain their daily operations. This requires reliable electricity, energy (natural gas), water, and sewer services. </a:t>
            </a:r>
            <a:endParaRPr lang="en-US" sz="2000" b="1" dirty="0"/>
          </a:p>
          <a:p>
            <a:endParaRPr lang="en-US" sz="2000" dirty="0"/>
          </a:p>
        </p:txBody>
      </p:sp>
    </p:spTree>
    <p:extLst>
      <p:ext uri="{BB962C8B-B14F-4D97-AF65-F5344CB8AC3E}">
        <p14:creationId xmlns:p14="http://schemas.microsoft.com/office/powerpoint/2010/main" val="1993952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Services Infrastructure (I)</a:t>
            </a:r>
            <a:endParaRPr lang="en-US" dirty="0"/>
          </a:p>
        </p:txBody>
      </p:sp>
      <p:sp>
        <p:nvSpPr>
          <p:cNvPr id="3" name="Content Placeholder 2"/>
          <p:cNvSpPr>
            <a:spLocks noGrp="1"/>
          </p:cNvSpPr>
          <p:nvPr>
            <p:ph idx="1"/>
          </p:nvPr>
        </p:nvSpPr>
        <p:spPr/>
        <p:txBody>
          <a:bodyPr>
            <a:normAutofit/>
          </a:bodyPr>
          <a:lstStyle/>
          <a:p>
            <a:r>
              <a:rPr lang="en-US" sz="2000" dirty="0"/>
              <a:t>Freight forwarders </a:t>
            </a:r>
            <a:endParaRPr lang="en-US" sz="2000" dirty="0" smtClean="0"/>
          </a:p>
          <a:p>
            <a:pPr marL="228600" lvl="1" indent="0">
              <a:buNone/>
            </a:pPr>
            <a:r>
              <a:rPr lang="en-US" dirty="0" smtClean="0"/>
              <a:t>Freight </a:t>
            </a:r>
            <a:r>
              <a:rPr lang="en-US" dirty="0"/>
              <a:t>forwarders provide significant assistance to firms engaged in international trade by helping determine the best shipping alternatives. </a:t>
            </a:r>
          </a:p>
          <a:p>
            <a:r>
              <a:rPr lang="en-US" sz="2000" dirty="0" smtClean="0"/>
              <a:t>Customs brokers</a:t>
            </a:r>
          </a:p>
          <a:p>
            <a:pPr marL="228600" lvl="1" indent="0">
              <a:buNone/>
            </a:pPr>
            <a:r>
              <a:rPr lang="en-US" dirty="0" smtClean="0"/>
              <a:t>Brokers </a:t>
            </a:r>
            <a:r>
              <a:rPr lang="en-US" dirty="0"/>
              <a:t>provide assistance to importers when clearing Customs.</a:t>
            </a:r>
          </a:p>
          <a:p>
            <a:r>
              <a:rPr lang="en-US" sz="2000" dirty="0" smtClean="0"/>
              <a:t>Couriers</a:t>
            </a:r>
          </a:p>
          <a:p>
            <a:pPr marL="228600" lvl="1" indent="0">
              <a:buNone/>
            </a:pPr>
            <a:r>
              <a:rPr lang="en-US" dirty="0" smtClean="0"/>
              <a:t>Couriers </a:t>
            </a:r>
            <a:r>
              <a:rPr lang="en-US" dirty="0"/>
              <a:t>allow firms to ship documents and small parts using </a:t>
            </a:r>
            <a:r>
              <a:rPr lang="en-US" dirty="0" smtClean="0"/>
              <a:t>   the </a:t>
            </a:r>
            <a:r>
              <a:rPr lang="en-US" dirty="0"/>
              <a:t>“next available flight.” </a:t>
            </a:r>
          </a:p>
        </p:txBody>
      </p:sp>
    </p:spTree>
    <p:extLst>
      <p:ext uri="{BB962C8B-B14F-4D97-AF65-F5344CB8AC3E}">
        <p14:creationId xmlns:p14="http://schemas.microsoft.com/office/powerpoint/2010/main" val="4206831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Services Infrastructure (II)</a:t>
            </a:r>
            <a:endParaRPr lang="en-US" dirty="0"/>
          </a:p>
        </p:txBody>
      </p:sp>
      <p:sp>
        <p:nvSpPr>
          <p:cNvPr id="3" name="Content Placeholder 2"/>
          <p:cNvSpPr>
            <a:spLocks noGrp="1"/>
          </p:cNvSpPr>
          <p:nvPr>
            <p:ph idx="1"/>
          </p:nvPr>
        </p:nvSpPr>
        <p:spPr/>
        <p:txBody>
          <a:bodyPr>
            <a:normAutofit/>
          </a:bodyPr>
          <a:lstStyle/>
          <a:p>
            <a:r>
              <a:rPr lang="en-US" sz="2000" dirty="0"/>
              <a:t>Packing services</a:t>
            </a:r>
          </a:p>
          <a:p>
            <a:pPr marL="228600" lvl="1" indent="0">
              <a:buNone/>
            </a:pPr>
            <a:r>
              <a:rPr lang="en-US" dirty="0"/>
              <a:t>Packing services allow exporters to rely on professionals to pack goods destined for export.</a:t>
            </a:r>
          </a:p>
          <a:p>
            <a:r>
              <a:rPr lang="en-US" sz="2000" dirty="0"/>
              <a:t>Multiple other services</a:t>
            </a:r>
          </a:p>
          <a:p>
            <a:pPr marL="228600" lvl="1" indent="0">
              <a:buNone/>
            </a:pPr>
            <a:r>
              <a:rPr lang="en-US" dirty="0"/>
              <a:t>Carriers, delivery services, etc. are fundamental to implement good international trade practices, and must exist for exporters to be </a:t>
            </a:r>
            <a:r>
              <a:rPr lang="en-US" dirty="0"/>
              <a:t> </a:t>
            </a:r>
            <a:r>
              <a:rPr lang="en-US" dirty="0" smtClean="0"/>
              <a:t>successful</a:t>
            </a:r>
            <a:r>
              <a:rPr lang="en-US" dirty="0"/>
              <a:t>.</a:t>
            </a:r>
          </a:p>
        </p:txBody>
      </p:sp>
    </p:spTree>
    <p:extLst>
      <p:ext uri="{BB962C8B-B14F-4D97-AF65-F5344CB8AC3E}">
        <p14:creationId xmlns:p14="http://schemas.microsoft.com/office/powerpoint/2010/main" val="1425381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Channel Infrastructure</a:t>
            </a:r>
            <a:endParaRPr lang="en-US" dirty="0"/>
          </a:p>
        </p:txBody>
      </p:sp>
      <p:sp>
        <p:nvSpPr>
          <p:cNvPr id="3" name="Content Placeholder 2"/>
          <p:cNvSpPr>
            <a:spLocks noGrp="1"/>
          </p:cNvSpPr>
          <p:nvPr>
            <p:ph idx="1"/>
          </p:nvPr>
        </p:nvSpPr>
        <p:spPr>
          <a:xfrm>
            <a:off x="498475" y="1981200"/>
            <a:ext cx="7280750" cy="4144963"/>
          </a:xfrm>
        </p:spPr>
        <p:txBody>
          <a:bodyPr>
            <a:noAutofit/>
          </a:bodyPr>
          <a:lstStyle/>
          <a:p>
            <a:r>
              <a:rPr lang="en-US" sz="2000" dirty="0"/>
              <a:t>Agents and </a:t>
            </a:r>
            <a:r>
              <a:rPr lang="en-US" sz="2000" dirty="0" smtClean="0"/>
              <a:t>distributors</a:t>
            </a:r>
          </a:p>
          <a:p>
            <a:pPr marL="228600" lvl="1" indent="0">
              <a:buNone/>
            </a:pPr>
            <a:r>
              <a:rPr lang="en-US" dirty="0" smtClean="0"/>
              <a:t>A </a:t>
            </a:r>
            <a:r>
              <a:rPr lang="en-US" dirty="0"/>
              <a:t>strong network of agents and distributors allows an exporter to enter new markets and expand abroad.</a:t>
            </a:r>
          </a:p>
          <a:p>
            <a:r>
              <a:rPr lang="en-US" sz="2000" dirty="0" smtClean="0"/>
              <a:t>Retail distribution</a:t>
            </a:r>
          </a:p>
          <a:p>
            <a:pPr marL="228600" lvl="1" indent="0">
              <a:buNone/>
            </a:pPr>
            <a:r>
              <a:rPr lang="en-US" dirty="0" smtClean="0"/>
              <a:t>Efficient </a:t>
            </a:r>
            <a:r>
              <a:rPr lang="en-US" dirty="0"/>
              <a:t>access to consumers is important to a manufacturer of consumer goods, and is not available in all countries.</a:t>
            </a:r>
          </a:p>
          <a:p>
            <a:r>
              <a:rPr lang="en-US" sz="2000" dirty="0" smtClean="0"/>
              <a:t>Advertising </a:t>
            </a:r>
            <a:r>
              <a:rPr lang="en-US" sz="2000" dirty="0"/>
              <a:t>and </a:t>
            </a:r>
            <a:r>
              <a:rPr lang="en-US" sz="2000" dirty="0" smtClean="0"/>
              <a:t>promotion</a:t>
            </a:r>
          </a:p>
          <a:p>
            <a:pPr marL="228600" lvl="1" indent="0">
              <a:buNone/>
            </a:pPr>
            <a:r>
              <a:rPr lang="en-US" dirty="0" smtClean="0"/>
              <a:t>Advertising </a:t>
            </a:r>
            <a:r>
              <a:rPr lang="en-US" dirty="0"/>
              <a:t>agencies and </a:t>
            </a:r>
            <a:r>
              <a:rPr lang="en-US" dirty="0" smtClean="0"/>
              <a:t>media </a:t>
            </a:r>
            <a:r>
              <a:rPr lang="en-US" dirty="0"/>
              <a:t>allow promotional activities </a:t>
            </a:r>
            <a:r>
              <a:rPr lang="en-US" dirty="0" smtClean="0"/>
              <a:t>critical </a:t>
            </a:r>
            <a:r>
              <a:rPr lang="en-US" dirty="0"/>
              <a:t>to the success of many products and services. </a:t>
            </a:r>
          </a:p>
          <a:p>
            <a:r>
              <a:rPr lang="en-US" sz="2000" dirty="0" smtClean="0"/>
              <a:t>Trade shows</a:t>
            </a:r>
          </a:p>
          <a:p>
            <a:pPr marL="228600" lvl="1" indent="0">
              <a:buNone/>
            </a:pPr>
            <a:r>
              <a:rPr lang="en-US" dirty="0" smtClean="0"/>
              <a:t>For </a:t>
            </a:r>
            <a:r>
              <a:rPr lang="en-US" dirty="0"/>
              <a:t>most industries, trade shows present an unequaled opportunity to reach potential customers and trade </a:t>
            </a:r>
            <a:r>
              <a:rPr lang="en-US" dirty="0" smtClean="0"/>
              <a:t>partners.</a:t>
            </a:r>
            <a:endParaRPr lang="en-US" dirty="0"/>
          </a:p>
        </p:txBody>
      </p:sp>
    </p:spTree>
    <p:extLst>
      <p:ext uri="{BB962C8B-B14F-4D97-AF65-F5344CB8AC3E}">
        <p14:creationId xmlns:p14="http://schemas.microsoft.com/office/powerpoint/2010/main" val="4064956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Infrastructure</a:t>
            </a:r>
            <a:endParaRPr lang="en-US" dirty="0"/>
          </a:p>
        </p:txBody>
      </p:sp>
      <p:sp>
        <p:nvSpPr>
          <p:cNvPr id="3" name="Content Placeholder 2"/>
          <p:cNvSpPr>
            <a:spLocks noGrp="1"/>
          </p:cNvSpPr>
          <p:nvPr>
            <p:ph idx="1"/>
          </p:nvPr>
        </p:nvSpPr>
        <p:spPr/>
        <p:txBody>
          <a:bodyPr>
            <a:normAutofit/>
          </a:bodyPr>
          <a:lstStyle/>
          <a:p>
            <a:r>
              <a:rPr lang="en-US" sz="2000" dirty="0"/>
              <a:t>Speed </a:t>
            </a:r>
            <a:endParaRPr lang="en-US" sz="2000" dirty="0" smtClean="0"/>
          </a:p>
          <a:p>
            <a:pPr marL="228600" lvl="1" indent="0">
              <a:buNone/>
            </a:pPr>
            <a:r>
              <a:rPr lang="en-US" dirty="0" smtClean="0"/>
              <a:t>Speedy </a:t>
            </a:r>
            <a:r>
              <a:rPr lang="en-US" dirty="0"/>
              <a:t>resolution of lawsuits allows businesses to “move on.” Some countries have slow and cumbersome court processes. </a:t>
            </a:r>
          </a:p>
          <a:p>
            <a:r>
              <a:rPr lang="en-US" sz="2000" dirty="0" smtClean="0"/>
              <a:t>Arbitration</a:t>
            </a:r>
          </a:p>
          <a:p>
            <a:pPr marL="228600" lvl="1" indent="0">
              <a:buNone/>
            </a:pPr>
            <a:r>
              <a:rPr lang="en-US" dirty="0" smtClean="0"/>
              <a:t>Disputes </a:t>
            </a:r>
            <a:r>
              <a:rPr lang="en-US" dirty="0"/>
              <a:t>can be resolved faster through arbitration. The existence of experienced arbitrators is important to the conduct of business.</a:t>
            </a:r>
          </a:p>
          <a:p>
            <a:r>
              <a:rPr lang="en-US" sz="2000" dirty="0" smtClean="0"/>
              <a:t>Mediation </a:t>
            </a:r>
          </a:p>
          <a:p>
            <a:pPr marL="228600" lvl="1" indent="0">
              <a:buNone/>
            </a:pPr>
            <a:r>
              <a:rPr lang="en-US" dirty="0" smtClean="0"/>
              <a:t>Disputes </a:t>
            </a:r>
            <a:r>
              <a:rPr lang="en-US" dirty="0"/>
              <a:t>can also be resolved through mediation, and therefore a group of mediators is often useful to resolve disputes</a:t>
            </a:r>
            <a:r>
              <a:rPr lang="en-US" dirty="0" smtClean="0"/>
              <a:t>.</a:t>
            </a:r>
            <a:endParaRPr lang="en-US" dirty="0"/>
          </a:p>
          <a:p>
            <a:r>
              <a:rPr lang="en-US" sz="2000" dirty="0" smtClean="0"/>
              <a:t>Fairness</a:t>
            </a:r>
          </a:p>
          <a:p>
            <a:pPr marL="228600" lvl="1" indent="0">
              <a:buNone/>
            </a:pPr>
            <a:r>
              <a:rPr lang="en-US" dirty="0" smtClean="0"/>
              <a:t>In </a:t>
            </a:r>
            <a:r>
              <a:rPr lang="en-US" dirty="0"/>
              <a:t>some countries, the court system is perceived as corrupt or unfair, and that hinders good business relationships.</a:t>
            </a:r>
          </a:p>
          <a:p>
            <a:endParaRPr lang="en-US" dirty="0"/>
          </a:p>
        </p:txBody>
      </p:sp>
    </p:spTree>
    <p:extLst>
      <p:ext uri="{BB962C8B-B14F-4D97-AF65-F5344CB8AC3E}">
        <p14:creationId xmlns:p14="http://schemas.microsoft.com/office/powerpoint/2010/main" val="148692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Intellectual Property </a:t>
            </a:r>
            <a:r>
              <a:rPr lang="en-US" dirty="0" smtClean="0"/>
              <a:t>Infrastructure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000" dirty="0" smtClean="0"/>
              <a:t>Protection</a:t>
            </a:r>
          </a:p>
          <a:p>
            <a:pPr marL="228600" lvl="1" indent="0">
              <a:buNone/>
            </a:pPr>
            <a:r>
              <a:rPr lang="en-US" sz="2000" dirty="0" smtClean="0"/>
              <a:t> </a:t>
            </a:r>
            <a:r>
              <a:rPr lang="en-US" dirty="0"/>
              <a:t>Businesses with intellectual property (patents, copyrights, trade secrets) want to make sure that the countries in which they operate will protect intellectual property. In some countries, competitors, police, and courts do not respect nor protect intellectual property, often considering that intellectual property laws favor big foreign corporations over the local entrepreneur trying to earn a living. </a:t>
            </a:r>
          </a:p>
          <a:p>
            <a:r>
              <a:rPr lang="en-US" sz="2000" dirty="0" smtClean="0"/>
              <a:t>International Agreements</a:t>
            </a:r>
          </a:p>
          <a:p>
            <a:pPr marL="228600" lvl="1" indent="0">
              <a:buNone/>
            </a:pPr>
            <a:r>
              <a:rPr lang="en-US" dirty="0" smtClean="0"/>
              <a:t>Some </a:t>
            </a:r>
            <a:r>
              <a:rPr lang="en-US" dirty="0"/>
              <a:t>countries have not ratified international agreements on intellectual property and therefore do not recognize some </a:t>
            </a:r>
            <a:r>
              <a:rPr lang="en-US" dirty="0" smtClean="0"/>
              <a:t>  aspects </a:t>
            </a:r>
            <a:r>
              <a:rPr lang="en-US" dirty="0"/>
              <a:t>of foreign patents and </a:t>
            </a:r>
            <a:r>
              <a:rPr lang="en-US" dirty="0" smtClean="0"/>
              <a:t>copyrights.</a:t>
            </a:r>
            <a:endParaRPr lang="en-US" dirty="0"/>
          </a:p>
        </p:txBody>
      </p:sp>
    </p:spTree>
    <p:extLst>
      <p:ext uri="{BB962C8B-B14F-4D97-AF65-F5344CB8AC3E}">
        <p14:creationId xmlns:p14="http://schemas.microsoft.com/office/powerpoint/2010/main" val="2747094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Infrastructure</a:t>
            </a:r>
            <a:endParaRPr lang="en-US" dirty="0"/>
          </a:p>
        </p:txBody>
      </p:sp>
      <p:sp>
        <p:nvSpPr>
          <p:cNvPr id="3" name="Content Placeholder 2"/>
          <p:cNvSpPr>
            <a:spLocks noGrp="1"/>
          </p:cNvSpPr>
          <p:nvPr>
            <p:ph idx="1"/>
          </p:nvPr>
        </p:nvSpPr>
        <p:spPr>
          <a:xfrm>
            <a:off x="498474" y="1981200"/>
            <a:ext cx="7239807" cy="4144963"/>
          </a:xfrm>
        </p:spPr>
        <p:txBody>
          <a:bodyPr>
            <a:normAutofit fontScale="92500" lnSpcReduction="10000"/>
          </a:bodyPr>
          <a:lstStyle/>
          <a:p>
            <a:pPr marL="0" indent="0">
              <a:buNone/>
            </a:pPr>
            <a:r>
              <a:rPr lang="en-US" sz="2200" dirty="0"/>
              <a:t>Countries have different standards for products and services offered for sale; these standards </a:t>
            </a:r>
            <a:r>
              <a:rPr lang="en-US" sz="2200" dirty="0" smtClean="0"/>
              <a:t>are specific </a:t>
            </a:r>
            <a:r>
              <a:rPr lang="en-US" sz="2200" dirty="0"/>
              <a:t>and </a:t>
            </a:r>
            <a:r>
              <a:rPr lang="en-US" sz="2200" dirty="0" smtClean="0"/>
              <a:t>must </a:t>
            </a:r>
            <a:r>
              <a:rPr lang="en-US" sz="2200" dirty="0"/>
              <a:t>be followed</a:t>
            </a:r>
            <a:r>
              <a:rPr lang="en-US" sz="2200" dirty="0" smtClean="0"/>
              <a:t>.</a:t>
            </a:r>
            <a:endParaRPr lang="en-US" sz="2200" dirty="0"/>
          </a:p>
          <a:p>
            <a:r>
              <a:rPr lang="en-US" sz="2200" dirty="0" smtClean="0"/>
              <a:t>Safety</a:t>
            </a:r>
          </a:p>
          <a:p>
            <a:pPr marL="228600" lvl="1" indent="0">
              <a:buNone/>
            </a:pPr>
            <a:r>
              <a:rPr lang="en-US" sz="1900" dirty="0" smtClean="0"/>
              <a:t>Safety </a:t>
            </a:r>
            <a:r>
              <a:rPr lang="en-US" sz="1900" dirty="0"/>
              <a:t>requirements often differ from country to country. Such is the case for vehicles, appliances, and hotels, for example</a:t>
            </a:r>
            <a:r>
              <a:rPr lang="en-US" sz="1900" dirty="0" smtClean="0"/>
              <a:t>.</a:t>
            </a:r>
            <a:endParaRPr lang="en-US" sz="1900" dirty="0"/>
          </a:p>
          <a:p>
            <a:r>
              <a:rPr lang="en-US" sz="2200" dirty="0" smtClean="0"/>
              <a:t>Design</a:t>
            </a:r>
          </a:p>
          <a:p>
            <a:pPr marL="228600" lvl="1" indent="0">
              <a:buNone/>
            </a:pPr>
            <a:r>
              <a:rPr lang="en-US" sz="1900" dirty="0" smtClean="0"/>
              <a:t>Product </a:t>
            </a:r>
            <a:r>
              <a:rPr lang="en-US" sz="1900" dirty="0"/>
              <a:t>designs are often dictated by local conventions (electrical supply and plugs, plumbing sizes and pressures, and telecommunication standards, for example). </a:t>
            </a:r>
          </a:p>
          <a:p>
            <a:r>
              <a:rPr lang="en-US" sz="2200" dirty="0" smtClean="0"/>
              <a:t>Performance</a:t>
            </a:r>
          </a:p>
          <a:p>
            <a:pPr marL="228600" lvl="1" indent="0">
              <a:buNone/>
            </a:pPr>
            <a:r>
              <a:rPr lang="en-US" sz="1900" dirty="0" smtClean="0"/>
              <a:t>Several </a:t>
            </a:r>
            <a:r>
              <a:rPr lang="en-US" sz="1900" dirty="0"/>
              <a:t>countries have performance standards for products, dictating what can be called “natural,” “organic,” “premium,” and so forth.</a:t>
            </a:r>
          </a:p>
          <a:p>
            <a:endParaRPr lang="en-US" dirty="0"/>
          </a:p>
        </p:txBody>
      </p:sp>
    </p:spTree>
    <p:extLst>
      <p:ext uri="{BB962C8B-B14F-4D97-AF65-F5344CB8AC3E}">
        <p14:creationId xmlns:p14="http://schemas.microsoft.com/office/powerpoint/2010/main" val="286952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Infrastructure</a:t>
            </a:r>
            <a:endParaRPr lang="en-US" dirty="0"/>
          </a:p>
        </p:txBody>
      </p:sp>
      <p:sp>
        <p:nvSpPr>
          <p:cNvPr id="3" name="Content Placeholder 2"/>
          <p:cNvSpPr>
            <a:spLocks noGrp="1"/>
          </p:cNvSpPr>
          <p:nvPr>
            <p:ph idx="1"/>
          </p:nvPr>
        </p:nvSpPr>
        <p:spPr/>
        <p:txBody>
          <a:bodyPr/>
          <a:lstStyle/>
          <a:p>
            <a:r>
              <a:rPr lang="en-US" sz="2000" dirty="0"/>
              <a:t>The </a:t>
            </a:r>
            <a:r>
              <a:rPr lang="en-US" sz="2000" b="1" dirty="0"/>
              <a:t>Banking Infrastructure </a:t>
            </a:r>
            <a:r>
              <a:rPr lang="en-US" sz="2000" dirty="0"/>
              <a:t>allows businesses to move funds and documents quickly and reliably, both within a country and between countries. This requires a network of bank branches and well-trained bank employees. </a:t>
            </a:r>
            <a:endParaRPr lang="en-US" sz="2000" b="1" dirty="0"/>
          </a:p>
          <a:p>
            <a:r>
              <a:rPr lang="en-US" sz="2000" dirty="0"/>
              <a:t>The </a:t>
            </a:r>
            <a:r>
              <a:rPr lang="en-US" sz="2000" b="1" dirty="0"/>
              <a:t>Business Services Infrastructure</a:t>
            </a:r>
            <a:r>
              <a:rPr lang="en-US" sz="2000" dirty="0"/>
              <a:t> allows businesses to find additional competent logistics help quickly. This includes freight forwarders, couriers, carriers, delivery services, packing services, and so on.</a:t>
            </a:r>
            <a:endParaRPr lang="en-US" sz="2000" b="1" dirty="0"/>
          </a:p>
          <a:p>
            <a:r>
              <a:rPr lang="en-US" sz="2000" dirty="0"/>
              <a:t>The </a:t>
            </a:r>
            <a:r>
              <a:rPr lang="en-US" sz="2000" b="1" dirty="0"/>
              <a:t>Distribution Infrastructure</a:t>
            </a:r>
            <a:r>
              <a:rPr lang="en-US" sz="2000" dirty="0"/>
              <a:t> allows businesses to find agents and distributors, to develop wholesale and retail channels, and promote their products.</a:t>
            </a:r>
          </a:p>
          <a:p>
            <a:endParaRPr lang="en-US" dirty="0"/>
          </a:p>
        </p:txBody>
      </p:sp>
    </p:spTree>
    <p:extLst>
      <p:ext uri="{BB962C8B-B14F-4D97-AF65-F5344CB8AC3E}">
        <p14:creationId xmlns:p14="http://schemas.microsoft.com/office/powerpoint/2010/main" val="118674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Infrastructure</a:t>
            </a:r>
            <a:endParaRPr lang="en-US" dirty="0"/>
          </a:p>
        </p:txBody>
      </p:sp>
      <p:sp>
        <p:nvSpPr>
          <p:cNvPr id="3" name="Content Placeholder 2"/>
          <p:cNvSpPr>
            <a:spLocks noGrp="1"/>
          </p:cNvSpPr>
          <p:nvPr>
            <p:ph idx="1"/>
          </p:nvPr>
        </p:nvSpPr>
        <p:spPr/>
        <p:txBody>
          <a:bodyPr>
            <a:normAutofit/>
          </a:bodyPr>
          <a:lstStyle/>
          <a:p>
            <a:r>
              <a:rPr lang="en-US" sz="2000" dirty="0"/>
              <a:t>The </a:t>
            </a:r>
            <a:r>
              <a:rPr lang="en-US" sz="2000" b="1" dirty="0"/>
              <a:t>Court Infrastructure </a:t>
            </a:r>
            <a:r>
              <a:rPr lang="en-US" sz="2000" dirty="0"/>
              <a:t>allows businesses to settle disputes quickly and fairly. This includes not only an efficient court system, but also a network of mediators and arbitrators, and the existence of clear jurisprudence</a:t>
            </a:r>
            <a:r>
              <a:rPr lang="en-US" sz="2000" dirty="0" smtClean="0"/>
              <a:t>.</a:t>
            </a:r>
          </a:p>
          <a:p>
            <a:r>
              <a:rPr lang="en-US" sz="2000" dirty="0"/>
              <a:t>The </a:t>
            </a:r>
            <a:r>
              <a:rPr lang="en-US" sz="2000" b="1" dirty="0"/>
              <a:t>Intellectual Property Infrastructure</a:t>
            </a:r>
            <a:r>
              <a:rPr lang="en-US" sz="2000" dirty="0"/>
              <a:t> allows businesses to protect their intellectual property (copyrights, patents, and trademarks) with law enforcement services intent on enforcing intellectual property laws.</a:t>
            </a:r>
            <a:endParaRPr lang="en-US" sz="2000" b="1" dirty="0"/>
          </a:p>
          <a:p>
            <a:r>
              <a:rPr lang="en-US" sz="2000" dirty="0"/>
              <a:t>The </a:t>
            </a:r>
            <a:r>
              <a:rPr lang="en-US" sz="2000" b="1" dirty="0"/>
              <a:t>Standard Infrastructure</a:t>
            </a:r>
            <a:r>
              <a:rPr lang="en-US" sz="2000" dirty="0"/>
              <a:t> allows businesses to determine the requirements that their products and operations must meet. This includes safety, design, and performance standards</a:t>
            </a:r>
            <a:r>
              <a:rPr lang="en-US" sz="2000" dirty="0" smtClean="0"/>
              <a:t>.</a:t>
            </a:r>
            <a:endParaRPr lang="en-US" sz="2000" b="1" dirty="0"/>
          </a:p>
        </p:txBody>
      </p:sp>
    </p:spTree>
    <p:extLst>
      <p:ext uri="{BB962C8B-B14F-4D97-AF65-F5344CB8AC3E}">
        <p14:creationId xmlns:p14="http://schemas.microsoft.com/office/powerpoint/2010/main" val="337336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Infrastructure</a:t>
            </a:r>
            <a:endParaRPr lang="en-US" dirty="0"/>
          </a:p>
        </p:txBody>
      </p:sp>
      <p:sp>
        <p:nvSpPr>
          <p:cNvPr id="3" name="Content Placeholder 2"/>
          <p:cNvSpPr>
            <a:spLocks noGrp="1"/>
          </p:cNvSpPr>
          <p:nvPr>
            <p:ph idx="1"/>
          </p:nvPr>
        </p:nvSpPr>
        <p:spPr/>
        <p:txBody>
          <a:bodyPr/>
          <a:lstStyle/>
          <a:p>
            <a:r>
              <a:rPr lang="en-US" dirty="0" smtClean="0"/>
              <a:t>Ocean and Water Transportation</a:t>
            </a:r>
          </a:p>
          <a:p>
            <a:r>
              <a:rPr lang="en-US" dirty="0" smtClean="0"/>
              <a:t>Air Transportation</a:t>
            </a:r>
          </a:p>
          <a:p>
            <a:r>
              <a:rPr lang="en-US" dirty="0" smtClean="0"/>
              <a:t>Railroad Transportation</a:t>
            </a:r>
          </a:p>
          <a:p>
            <a:r>
              <a:rPr lang="en-US" dirty="0" smtClean="0"/>
              <a:t>Road Transportation</a:t>
            </a:r>
          </a:p>
          <a:p>
            <a:r>
              <a:rPr lang="en-US" dirty="0" smtClean="0"/>
              <a:t>Other Means of Transportation</a:t>
            </a:r>
            <a:endParaRPr lang="en-US" dirty="0"/>
          </a:p>
        </p:txBody>
      </p:sp>
    </p:spTree>
    <p:extLst>
      <p:ext uri="{BB962C8B-B14F-4D97-AF65-F5344CB8AC3E}">
        <p14:creationId xmlns:p14="http://schemas.microsoft.com/office/powerpoint/2010/main" val="130631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Infrastructure (I)</a:t>
            </a:r>
            <a:endParaRPr lang="en-US" dirty="0"/>
          </a:p>
        </p:txBody>
      </p:sp>
      <p:sp>
        <p:nvSpPr>
          <p:cNvPr id="3" name="Content Placeholder 2"/>
          <p:cNvSpPr>
            <a:spLocks noGrp="1"/>
          </p:cNvSpPr>
          <p:nvPr>
            <p:ph idx="1"/>
          </p:nvPr>
        </p:nvSpPr>
        <p:spPr/>
        <p:txBody>
          <a:bodyPr/>
          <a:lstStyle/>
          <a:p>
            <a:r>
              <a:rPr lang="en-US" sz="2000" dirty="0" smtClean="0"/>
              <a:t>Water Draft</a:t>
            </a:r>
          </a:p>
          <a:p>
            <a:pPr marL="228600" lvl="1" indent="0">
              <a:buNone/>
            </a:pPr>
            <a:r>
              <a:rPr lang="en-US" dirty="0"/>
              <a:t>The depth of water determines the size of ships that can call.</a:t>
            </a:r>
            <a:endParaRPr lang="en-US" dirty="0" smtClean="0"/>
          </a:p>
          <a:p>
            <a:r>
              <a:rPr lang="en-US" sz="2000" dirty="0" smtClean="0"/>
              <a:t>Air Draft</a:t>
            </a:r>
          </a:p>
          <a:p>
            <a:pPr marL="228600" lvl="1" indent="0">
              <a:buNone/>
            </a:pPr>
            <a:r>
              <a:rPr lang="en-US" dirty="0" smtClean="0"/>
              <a:t>Bridge </a:t>
            </a:r>
            <a:r>
              <a:rPr lang="en-US" dirty="0"/>
              <a:t>clearances also determine which ships can call</a:t>
            </a:r>
            <a:r>
              <a:rPr lang="en-US" dirty="0" smtClean="0"/>
              <a:t>.</a:t>
            </a:r>
            <a:endParaRPr lang="en-US" dirty="0"/>
          </a:p>
          <a:p>
            <a:r>
              <a:rPr lang="en-US" sz="2000" dirty="0" smtClean="0"/>
              <a:t>Cranes</a:t>
            </a:r>
          </a:p>
          <a:p>
            <a:pPr marL="228600" lvl="1" indent="0">
              <a:buNone/>
            </a:pPr>
            <a:r>
              <a:rPr lang="en-US" dirty="0" smtClean="0"/>
              <a:t>Post-</a:t>
            </a:r>
            <a:r>
              <a:rPr lang="en-US" dirty="0" err="1" smtClean="0"/>
              <a:t>Panamax</a:t>
            </a:r>
            <a:r>
              <a:rPr lang="en-US" dirty="0" smtClean="0"/>
              <a:t> </a:t>
            </a:r>
            <a:r>
              <a:rPr lang="en-US" dirty="0"/>
              <a:t>ships need wider/taller cranes than </a:t>
            </a:r>
            <a:r>
              <a:rPr lang="en-US" dirty="0" err="1"/>
              <a:t>Panamax</a:t>
            </a:r>
            <a:r>
              <a:rPr lang="en-US" dirty="0"/>
              <a:t> ships</a:t>
            </a:r>
            <a:r>
              <a:rPr lang="en-US" dirty="0" smtClean="0"/>
              <a:t>.</a:t>
            </a:r>
            <a:endParaRPr lang="en-US" dirty="0"/>
          </a:p>
          <a:p>
            <a:r>
              <a:rPr lang="en-US" sz="2000" dirty="0" smtClean="0"/>
              <a:t>Port Operations</a:t>
            </a:r>
          </a:p>
          <a:p>
            <a:pPr marL="228600" lvl="1" indent="0">
              <a:buNone/>
            </a:pPr>
            <a:r>
              <a:rPr lang="en-US" dirty="0"/>
              <a:t>Many ports have strong unions which limit operations.</a:t>
            </a:r>
          </a:p>
          <a:p>
            <a:pPr marL="228600" lvl="1" indent="0">
              <a:buNone/>
            </a:pPr>
            <a:endParaRPr lang="en-US" sz="1600"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29364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Infrastructure (II)</a:t>
            </a:r>
            <a:endParaRPr lang="en-US" dirty="0"/>
          </a:p>
        </p:txBody>
      </p:sp>
      <p:sp>
        <p:nvSpPr>
          <p:cNvPr id="3" name="Content Placeholder 2"/>
          <p:cNvSpPr>
            <a:spLocks noGrp="1"/>
          </p:cNvSpPr>
          <p:nvPr>
            <p:ph idx="1"/>
          </p:nvPr>
        </p:nvSpPr>
        <p:spPr/>
        <p:txBody>
          <a:bodyPr/>
          <a:lstStyle/>
          <a:p>
            <a:r>
              <a:rPr lang="en-US" dirty="0" smtClean="0"/>
              <a:t>Space Limitations </a:t>
            </a:r>
          </a:p>
          <a:p>
            <a:pPr marL="228600" lvl="1" indent="0">
              <a:buNone/>
            </a:pPr>
            <a:r>
              <a:rPr lang="en-US" dirty="0" smtClean="0"/>
              <a:t>The </a:t>
            </a:r>
            <a:r>
              <a:rPr lang="en-US" dirty="0"/>
              <a:t>location of </a:t>
            </a:r>
            <a:r>
              <a:rPr lang="en-US" dirty="0" smtClean="0"/>
              <a:t>most ports </a:t>
            </a:r>
            <a:r>
              <a:rPr lang="en-US" dirty="0"/>
              <a:t>limit their ability to expand</a:t>
            </a:r>
            <a:r>
              <a:rPr lang="en-US" dirty="0" smtClean="0"/>
              <a:t>.</a:t>
            </a:r>
          </a:p>
          <a:p>
            <a:r>
              <a:rPr lang="en-US" dirty="0" smtClean="0"/>
              <a:t>Warehouse Space</a:t>
            </a:r>
          </a:p>
          <a:p>
            <a:pPr marL="228600" lvl="1" indent="0">
              <a:buNone/>
            </a:pPr>
            <a:r>
              <a:rPr lang="en-US" dirty="0"/>
              <a:t>Availability of reliable storage space for goods in transit.</a:t>
            </a:r>
          </a:p>
          <a:p>
            <a:r>
              <a:rPr lang="en-US" dirty="0" smtClean="0"/>
              <a:t>Connection to land-based Transportation</a:t>
            </a:r>
          </a:p>
          <a:p>
            <a:pPr marL="228600" lvl="1" indent="0">
              <a:buNone/>
            </a:pPr>
            <a:r>
              <a:rPr lang="en-US" dirty="0" smtClean="0"/>
              <a:t>Ports </a:t>
            </a:r>
            <a:r>
              <a:rPr lang="en-US" dirty="0"/>
              <a:t>need to have reliable access to roads and/or rail lines to keep cargo moving.</a:t>
            </a:r>
            <a:endParaRPr lang="en-US" u="sng" dirty="0"/>
          </a:p>
          <a:p>
            <a:pPr marL="228600" lvl="1" indent="0">
              <a:buNone/>
            </a:pPr>
            <a:endParaRPr lang="en-US" dirty="0"/>
          </a:p>
        </p:txBody>
      </p:sp>
    </p:spTree>
    <p:extLst>
      <p:ext uri="{BB962C8B-B14F-4D97-AF65-F5344CB8AC3E}">
        <p14:creationId xmlns:p14="http://schemas.microsoft.com/office/powerpoint/2010/main" val="305777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2.potx" id="{F5B108A2-3F76-4E7C-B6E2-65533A7A46BA}" vid="{DA2FAD8A-3D99-4DE2-B6FA-BDA03DF776F0}"/>
    </a:ext>
  </a:extLst>
</a:theme>
</file>

<file path=docProps/app.xml><?xml version="1.0" encoding="utf-8"?>
<Properties xmlns="http://schemas.openxmlformats.org/officeDocument/2006/extended-properties" xmlns:vt="http://schemas.openxmlformats.org/officeDocument/2006/docPropsVTypes">
  <Template/>
  <TotalTime>2309</TotalTime>
  <Words>2055</Words>
  <Application>Microsoft Office PowerPoint</Application>
  <PresentationFormat>On-screen Show (4:3)</PresentationFormat>
  <Paragraphs>322</Paragraphs>
  <Slides>45</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45</vt:i4>
      </vt:variant>
    </vt:vector>
  </HeadingPairs>
  <TitlesOfParts>
    <vt:vector size="53" baseType="lpstr">
      <vt:lpstr>Arial</vt:lpstr>
      <vt:lpstr>Calibri</vt:lpstr>
      <vt:lpstr>Lucida Bright</vt:lpstr>
      <vt:lpstr>Office Theme</vt:lpstr>
      <vt:lpstr>Office Theme</vt:lpstr>
      <vt:lpstr>Office Theme</vt:lpstr>
      <vt:lpstr>Office Theme</vt:lpstr>
      <vt:lpstr>chapter3</vt:lpstr>
      <vt:lpstr>Chapter 3 International Logistics Infrastructure</vt:lpstr>
      <vt:lpstr>International Infrastructure</vt:lpstr>
      <vt:lpstr>International Infrastructure </vt:lpstr>
      <vt:lpstr>International Infrastructure</vt:lpstr>
      <vt:lpstr>International Infrastructure</vt:lpstr>
      <vt:lpstr>International Infrastructure</vt:lpstr>
      <vt:lpstr>Transportation Infrastructure</vt:lpstr>
      <vt:lpstr>Port Infrastructure (I)</vt:lpstr>
      <vt:lpstr>Port Infrastructure (II)</vt:lpstr>
      <vt:lpstr>PowerPoint Presentation</vt:lpstr>
      <vt:lpstr>PowerPoint Presentation</vt:lpstr>
      <vt:lpstr>PowerPoint Presentation</vt:lpstr>
      <vt:lpstr>PowerPoint Presentation</vt:lpstr>
      <vt:lpstr>Canals and Waterways</vt:lpstr>
      <vt:lpstr>PowerPoint Presentation</vt:lpstr>
      <vt:lpstr>PowerPoint Presentation</vt:lpstr>
      <vt:lpstr>PowerPoint Presentation</vt:lpstr>
      <vt:lpstr>PowerPoint Presentation</vt:lpstr>
      <vt:lpstr>PowerPoint Presentation</vt:lpstr>
      <vt:lpstr>Airport Infrastructure</vt:lpstr>
      <vt:lpstr>PowerPoint Presentation</vt:lpstr>
      <vt:lpstr>PowerPoint Presentation</vt:lpstr>
      <vt:lpstr>Railroad Infrastructure</vt:lpstr>
      <vt:lpstr>PowerPoint Presentation</vt:lpstr>
      <vt:lpstr>PowerPoint Presentation</vt:lpstr>
      <vt:lpstr>Road Infrastructure</vt:lpstr>
      <vt:lpstr>PowerPoint Presentation</vt:lpstr>
      <vt:lpstr>PowerPoint Presentation</vt:lpstr>
      <vt:lpstr>PowerPoint Presentation</vt:lpstr>
      <vt:lpstr>Communication Infrastructure (Mail)</vt:lpstr>
      <vt:lpstr>PowerPoint Presentation</vt:lpstr>
      <vt:lpstr>Communication Infrastructure (Telecommunications)</vt:lpstr>
      <vt:lpstr>Landline Penetration</vt:lpstr>
      <vt:lpstr>Cellphone Penetration</vt:lpstr>
      <vt:lpstr>Internet Access</vt:lpstr>
      <vt:lpstr>Utilities Infrastructure </vt:lpstr>
      <vt:lpstr>PowerPoint Presentation</vt:lpstr>
      <vt:lpstr>PowerPoint Presentation</vt:lpstr>
      <vt:lpstr>Banking Infrastructure </vt:lpstr>
      <vt:lpstr>Business Services Infrastructure (I)</vt:lpstr>
      <vt:lpstr>Business Services Infrastructure (II)</vt:lpstr>
      <vt:lpstr>Distribution Channel Infrastructure</vt:lpstr>
      <vt:lpstr>Court Infrastructure</vt:lpstr>
      <vt:lpstr> Intellectual Property Infrastructure </vt:lpstr>
      <vt:lpstr>Standards Infrastructure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David</cp:lastModifiedBy>
  <cp:revision>44</cp:revision>
  <dcterms:created xsi:type="dcterms:W3CDTF">2013-08-01T19:16:32Z</dcterms:created>
  <dcterms:modified xsi:type="dcterms:W3CDTF">2017-06-02T12:43:54Z</dcterms:modified>
</cp:coreProperties>
</file>