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 id="2147483799" r:id="rId2"/>
    <p:sldMasterId id="2147483811" r:id="rId3"/>
    <p:sldMasterId id="2147483824" r:id="rId4"/>
    <p:sldMasterId id="2147483860" r:id="rId5"/>
  </p:sldMasterIdLst>
  <p:sldIdLst>
    <p:sldId id="256" r:id="rId6"/>
    <p:sldId id="257" r:id="rId7"/>
    <p:sldId id="259" r:id="rId8"/>
    <p:sldId id="260" r:id="rId9"/>
    <p:sldId id="261" r:id="rId10"/>
    <p:sldId id="262" r:id="rId11"/>
    <p:sldId id="264" r:id="rId12"/>
    <p:sldId id="265" r:id="rId13"/>
    <p:sldId id="263" r:id="rId14"/>
    <p:sldId id="278" r:id="rId15"/>
    <p:sldId id="266" r:id="rId16"/>
    <p:sldId id="268" r:id="rId17"/>
    <p:sldId id="258" r:id="rId18"/>
    <p:sldId id="267" r:id="rId19"/>
    <p:sldId id="269" r:id="rId20"/>
    <p:sldId id="271" r:id="rId21"/>
    <p:sldId id="272" r:id="rId22"/>
    <p:sldId id="273" r:id="rId23"/>
    <p:sldId id="274" r:id="rId24"/>
    <p:sldId id="275" r:id="rId25"/>
    <p:sldId id="276" r:id="rId26"/>
    <p:sldId id="27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576A4-C5CF-4BE4-86BA-FE9B1005AA26}" type="doc">
      <dgm:prSet loTypeId="urn:microsoft.com/office/officeart/2005/8/layout/chevron1" loCatId="process" qsTypeId="urn:microsoft.com/office/officeart/2005/8/quickstyle/simple1" qsCatId="simple" csTypeId="urn:microsoft.com/office/officeart/2005/8/colors/accent0_1" csCatId="mainScheme" phldr="1"/>
      <dgm:spPr/>
    </dgm:pt>
    <dgm:pt modelId="{143EB757-AE8E-445C-90E2-8771EE944C31}">
      <dgm:prSet phldrT="[Text]" custT="1"/>
      <dgm:spPr/>
      <dgm:t>
        <a:bodyPr/>
        <a:lstStyle/>
        <a:p>
          <a:r>
            <a:rPr lang="en-US" sz="1600" baseline="0" dirty="0" smtClean="0">
              <a:latin typeface="Lucida Bright" panose="02040602050505020304" pitchFamily="18" charset="0"/>
            </a:rPr>
            <a:t>The early “slow” days</a:t>
          </a:r>
          <a:endParaRPr lang="en-US" sz="1600" baseline="0" dirty="0">
            <a:latin typeface="Lucida Bright" panose="02040602050505020304" pitchFamily="18" charset="0"/>
          </a:endParaRPr>
        </a:p>
      </dgm:t>
    </dgm:pt>
    <dgm:pt modelId="{7367A37D-35AF-4C95-B097-A3ADEB0E993D}" type="parTrans" cxnId="{E64C028E-EB07-4C4D-88A1-4910DCADF958}">
      <dgm:prSet/>
      <dgm:spPr/>
      <dgm:t>
        <a:bodyPr/>
        <a:lstStyle/>
        <a:p>
          <a:endParaRPr lang="en-US"/>
        </a:p>
      </dgm:t>
    </dgm:pt>
    <dgm:pt modelId="{91930F9C-7D7E-4210-B964-5B06C0B4EF4B}" type="sibTrans" cxnId="{E64C028E-EB07-4C4D-88A1-4910DCADF958}">
      <dgm:prSet/>
      <dgm:spPr/>
      <dgm:t>
        <a:bodyPr/>
        <a:lstStyle/>
        <a:p>
          <a:endParaRPr lang="en-US"/>
        </a:p>
      </dgm:t>
    </dgm:pt>
    <dgm:pt modelId="{8BF3D5B6-A224-476A-ADD6-0A7E09333C7E}">
      <dgm:prSet phldrT="[Text]" custT="1"/>
      <dgm:spPr/>
      <dgm:t>
        <a:bodyPr/>
        <a:lstStyle/>
        <a:p>
          <a:r>
            <a:rPr lang="en-US" sz="1600" baseline="0" dirty="0" smtClean="0">
              <a:latin typeface="Lucida Bright" panose="02040602050505020304" pitchFamily="18" charset="0"/>
            </a:rPr>
            <a:t>The move toward speed</a:t>
          </a:r>
          <a:endParaRPr lang="en-US" sz="1600" baseline="0" dirty="0">
            <a:latin typeface="Lucida Bright" panose="02040602050505020304" pitchFamily="18" charset="0"/>
          </a:endParaRPr>
        </a:p>
      </dgm:t>
    </dgm:pt>
    <dgm:pt modelId="{0FD4E459-BE68-4A50-9D22-33A520BD9F24}" type="parTrans" cxnId="{C27FF09A-A669-4522-AA1F-BA2B700AAAE7}">
      <dgm:prSet/>
      <dgm:spPr/>
      <dgm:t>
        <a:bodyPr/>
        <a:lstStyle/>
        <a:p>
          <a:endParaRPr lang="en-US"/>
        </a:p>
      </dgm:t>
    </dgm:pt>
    <dgm:pt modelId="{56098055-0C26-4D80-839C-B99F3C2A0536}" type="sibTrans" cxnId="{C27FF09A-A669-4522-AA1F-BA2B700AAAE7}">
      <dgm:prSet/>
      <dgm:spPr/>
      <dgm:t>
        <a:bodyPr/>
        <a:lstStyle/>
        <a:p>
          <a:endParaRPr lang="en-US"/>
        </a:p>
      </dgm:t>
    </dgm:pt>
    <dgm:pt modelId="{08C10A27-8D6D-4363-BC7C-C82F8CBDB921}">
      <dgm:prSet phldrT="[Text]" custT="1"/>
      <dgm:spPr/>
      <dgm:t>
        <a:bodyPr/>
        <a:lstStyle/>
        <a:p>
          <a:r>
            <a:rPr lang="en-US" sz="1600" baseline="0" dirty="0" smtClean="0">
              <a:latin typeface="Lucida Bright" panose="02040602050505020304" pitchFamily="18" charset="0"/>
            </a:rPr>
            <a:t>Customer satisfaction</a:t>
          </a:r>
          <a:endParaRPr lang="en-US" sz="1600" baseline="0" dirty="0">
            <a:latin typeface="Lucida Bright" panose="02040602050505020304" pitchFamily="18" charset="0"/>
          </a:endParaRPr>
        </a:p>
      </dgm:t>
    </dgm:pt>
    <dgm:pt modelId="{009F8EBF-59D6-458E-A713-EF2EDF6F439E}" type="parTrans" cxnId="{7117BDDF-98D0-470C-8F5F-A5E249948A7C}">
      <dgm:prSet/>
      <dgm:spPr/>
      <dgm:t>
        <a:bodyPr/>
        <a:lstStyle/>
        <a:p>
          <a:endParaRPr lang="en-US"/>
        </a:p>
      </dgm:t>
    </dgm:pt>
    <dgm:pt modelId="{B1EE736E-181F-4628-BFEA-9DDD01C24667}" type="sibTrans" cxnId="{7117BDDF-98D0-470C-8F5F-A5E249948A7C}">
      <dgm:prSet/>
      <dgm:spPr/>
      <dgm:t>
        <a:bodyPr/>
        <a:lstStyle/>
        <a:p>
          <a:endParaRPr lang="en-US"/>
        </a:p>
      </dgm:t>
    </dgm:pt>
    <dgm:pt modelId="{A549380F-218D-4BAA-862C-69C117D80B4D}">
      <dgm:prSet phldrT="[Text]" custT="1"/>
      <dgm:spPr/>
      <dgm:t>
        <a:bodyPr/>
        <a:lstStyle/>
        <a:p>
          <a:r>
            <a:rPr lang="en-US" sz="1600" baseline="0" dirty="0" smtClean="0">
              <a:latin typeface="Lucida Bright" panose="02040602050505020304" pitchFamily="18" charset="0"/>
            </a:rPr>
            <a:t>A strategic advantage</a:t>
          </a:r>
          <a:endParaRPr lang="en-US" sz="1600" baseline="0" dirty="0">
            <a:latin typeface="Lucida Bright" panose="02040602050505020304" pitchFamily="18" charset="0"/>
          </a:endParaRPr>
        </a:p>
      </dgm:t>
    </dgm:pt>
    <dgm:pt modelId="{9DAA4B5C-9EF7-400A-BD5C-3FC1EBD75056}" type="parTrans" cxnId="{BBF7BB81-748C-433A-A74F-5EC267E73769}">
      <dgm:prSet/>
      <dgm:spPr/>
      <dgm:t>
        <a:bodyPr/>
        <a:lstStyle/>
        <a:p>
          <a:endParaRPr lang="en-US"/>
        </a:p>
      </dgm:t>
    </dgm:pt>
    <dgm:pt modelId="{5AE03FC0-7014-418A-9641-C1DB798AA639}" type="sibTrans" cxnId="{BBF7BB81-748C-433A-A74F-5EC267E73769}">
      <dgm:prSet/>
      <dgm:spPr/>
      <dgm:t>
        <a:bodyPr/>
        <a:lstStyle/>
        <a:p>
          <a:endParaRPr lang="en-US"/>
        </a:p>
      </dgm:t>
    </dgm:pt>
    <dgm:pt modelId="{795345D3-6105-458D-B2AF-EFCDE261905A}" type="pres">
      <dgm:prSet presAssocID="{B9D576A4-C5CF-4BE4-86BA-FE9B1005AA26}" presName="Name0" presStyleCnt="0">
        <dgm:presLayoutVars>
          <dgm:dir/>
          <dgm:animLvl val="lvl"/>
          <dgm:resizeHandles val="exact"/>
        </dgm:presLayoutVars>
      </dgm:prSet>
      <dgm:spPr/>
    </dgm:pt>
    <dgm:pt modelId="{6B8B0AD0-E5E2-4F42-96BD-26CEC9F391F1}" type="pres">
      <dgm:prSet presAssocID="{143EB757-AE8E-445C-90E2-8771EE944C31}" presName="parTxOnly" presStyleLbl="node1" presStyleIdx="0" presStyleCnt="4">
        <dgm:presLayoutVars>
          <dgm:chMax val="0"/>
          <dgm:chPref val="0"/>
          <dgm:bulletEnabled val="1"/>
        </dgm:presLayoutVars>
      </dgm:prSet>
      <dgm:spPr/>
      <dgm:t>
        <a:bodyPr/>
        <a:lstStyle/>
        <a:p>
          <a:endParaRPr lang="en-US"/>
        </a:p>
      </dgm:t>
    </dgm:pt>
    <dgm:pt modelId="{3011C003-9817-4646-86B5-384082A6D72E}" type="pres">
      <dgm:prSet presAssocID="{91930F9C-7D7E-4210-B964-5B06C0B4EF4B}" presName="parTxOnlySpace" presStyleCnt="0"/>
      <dgm:spPr/>
    </dgm:pt>
    <dgm:pt modelId="{EC182142-DE03-4E87-B61A-FCDD953BEDEC}" type="pres">
      <dgm:prSet presAssocID="{8BF3D5B6-A224-476A-ADD6-0A7E09333C7E}" presName="parTxOnly" presStyleLbl="node1" presStyleIdx="1" presStyleCnt="4" custLinFactNeighborX="20607" custLinFactNeighborY="2576">
        <dgm:presLayoutVars>
          <dgm:chMax val="0"/>
          <dgm:chPref val="0"/>
          <dgm:bulletEnabled val="1"/>
        </dgm:presLayoutVars>
      </dgm:prSet>
      <dgm:spPr/>
      <dgm:t>
        <a:bodyPr/>
        <a:lstStyle/>
        <a:p>
          <a:endParaRPr lang="en-US"/>
        </a:p>
      </dgm:t>
    </dgm:pt>
    <dgm:pt modelId="{45CC263F-901A-43B6-833F-D571AFAD38F5}" type="pres">
      <dgm:prSet presAssocID="{56098055-0C26-4D80-839C-B99F3C2A0536}" presName="parTxOnlySpace" presStyleCnt="0"/>
      <dgm:spPr/>
    </dgm:pt>
    <dgm:pt modelId="{B1D8DA17-CE3B-442C-894A-5CDD52F5C1EB}" type="pres">
      <dgm:prSet presAssocID="{08C10A27-8D6D-4363-BC7C-C82F8CBDB921}" presName="parTxOnly" presStyleLbl="node1" presStyleIdx="2" presStyleCnt="4">
        <dgm:presLayoutVars>
          <dgm:chMax val="0"/>
          <dgm:chPref val="0"/>
          <dgm:bulletEnabled val="1"/>
        </dgm:presLayoutVars>
      </dgm:prSet>
      <dgm:spPr/>
      <dgm:t>
        <a:bodyPr/>
        <a:lstStyle/>
        <a:p>
          <a:endParaRPr lang="en-US"/>
        </a:p>
      </dgm:t>
    </dgm:pt>
    <dgm:pt modelId="{38C3BCC0-CC3D-4528-BABE-72FF3E408115}" type="pres">
      <dgm:prSet presAssocID="{B1EE736E-181F-4628-BFEA-9DDD01C24667}" presName="parTxOnlySpace" presStyleCnt="0"/>
      <dgm:spPr/>
    </dgm:pt>
    <dgm:pt modelId="{AC155939-C8D6-44F2-BD2A-8D4F88F058E5}" type="pres">
      <dgm:prSet presAssocID="{A549380F-218D-4BAA-862C-69C117D80B4D}" presName="parTxOnly" presStyleLbl="node1" presStyleIdx="3" presStyleCnt="4" custLinFactNeighborX="1718" custLinFactNeighborY="2073">
        <dgm:presLayoutVars>
          <dgm:chMax val="0"/>
          <dgm:chPref val="0"/>
          <dgm:bulletEnabled val="1"/>
        </dgm:presLayoutVars>
      </dgm:prSet>
      <dgm:spPr/>
      <dgm:t>
        <a:bodyPr/>
        <a:lstStyle/>
        <a:p>
          <a:endParaRPr lang="en-US"/>
        </a:p>
      </dgm:t>
    </dgm:pt>
  </dgm:ptLst>
  <dgm:cxnLst>
    <dgm:cxn modelId="{395C78CB-B36C-4E7B-815F-FE7AEF264C2E}" type="presOf" srcId="{A549380F-218D-4BAA-862C-69C117D80B4D}" destId="{AC155939-C8D6-44F2-BD2A-8D4F88F058E5}" srcOrd="0" destOrd="0" presId="urn:microsoft.com/office/officeart/2005/8/layout/chevron1"/>
    <dgm:cxn modelId="{C27FF09A-A669-4522-AA1F-BA2B700AAAE7}" srcId="{B9D576A4-C5CF-4BE4-86BA-FE9B1005AA26}" destId="{8BF3D5B6-A224-476A-ADD6-0A7E09333C7E}" srcOrd="1" destOrd="0" parTransId="{0FD4E459-BE68-4A50-9D22-33A520BD9F24}" sibTransId="{56098055-0C26-4D80-839C-B99F3C2A0536}"/>
    <dgm:cxn modelId="{FA14FDC7-7DB4-408B-A8BA-4346E00F1285}" type="presOf" srcId="{B9D576A4-C5CF-4BE4-86BA-FE9B1005AA26}" destId="{795345D3-6105-458D-B2AF-EFCDE261905A}" srcOrd="0" destOrd="0" presId="urn:microsoft.com/office/officeart/2005/8/layout/chevron1"/>
    <dgm:cxn modelId="{3B90E39A-963B-404A-97DF-C894B1C7DF7B}" type="presOf" srcId="{8BF3D5B6-A224-476A-ADD6-0A7E09333C7E}" destId="{EC182142-DE03-4E87-B61A-FCDD953BEDEC}" srcOrd="0" destOrd="0" presId="urn:microsoft.com/office/officeart/2005/8/layout/chevron1"/>
    <dgm:cxn modelId="{BBF7BB81-748C-433A-A74F-5EC267E73769}" srcId="{B9D576A4-C5CF-4BE4-86BA-FE9B1005AA26}" destId="{A549380F-218D-4BAA-862C-69C117D80B4D}" srcOrd="3" destOrd="0" parTransId="{9DAA4B5C-9EF7-400A-BD5C-3FC1EBD75056}" sibTransId="{5AE03FC0-7014-418A-9641-C1DB798AA639}"/>
    <dgm:cxn modelId="{E64C028E-EB07-4C4D-88A1-4910DCADF958}" srcId="{B9D576A4-C5CF-4BE4-86BA-FE9B1005AA26}" destId="{143EB757-AE8E-445C-90E2-8771EE944C31}" srcOrd="0" destOrd="0" parTransId="{7367A37D-35AF-4C95-B097-A3ADEB0E993D}" sibTransId="{91930F9C-7D7E-4210-B964-5B06C0B4EF4B}"/>
    <dgm:cxn modelId="{7117BDDF-98D0-470C-8F5F-A5E249948A7C}" srcId="{B9D576A4-C5CF-4BE4-86BA-FE9B1005AA26}" destId="{08C10A27-8D6D-4363-BC7C-C82F8CBDB921}" srcOrd="2" destOrd="0" parTransId="{009F8EBF-59D6-458E-A713-EF2EDF6F439E}" sibTransId="{B1EE736E-181F-4628-BFEA-9DDD01C24667}"/>
    <dgm:cxn modelId="{99EEB692-24A5-4848-BF26-A6E50B35E1D6}" type="presOf" srcId="{08C10A27-8D6D-4363-BC7C-C82F8CBDB921}" destId="{B1D8DA17-CE3B-442C-894A-5CDD52F5C1EB}" srcOrd="0" destOrd="0" presId="urn:microsoft.com/office/officeart/2005/8/layout/chevron1"/>
    <dgm:cxn modelId="{DB9FBAE7-45C4-4D6F-BBEC-7406E083FFC6}" type="presOf" srcId="{143EB757-AE8E-445C-90E2-8771EE944C31}" destId="{6B8B0AD0-E5E2-4F42-96BD-26CEC9F391F1}" srcOrd="0" destOrd="0" presId="urn:microsoft.com/office/officeart/2005/8/layout/chevron1"/>
    <dgm:cxn modelId="{907234AD-326D-4707-9023-C1BDA2CC9853}" type="presParOf" srcId="{795345D3-6105-458D-B2AF-EFCDE261905A}" destId="{6B8B0AD0-E5E2-4F42-96BD-26CEC9F391F1}" srcOrd="0" destOrd="0" presId="urn:microsoft.com/office/officeart/2005/8/layout/chevron1"/>
    <dgm:cxn modelId="{925A2ED5-EACE-49E5-8E74-B8395FBCF231}" type="presParOf" srcId="{795345D3-6105-458D-B2AF-EFCDE261905A}" destId="{3011C003-9817-4646-86B5-384082A6D72E}" srcOrd="1" destOrd="0" presId="urn:microsoft.com/office/officeart/2005/8/layout/chevron1"/>
    <dgm:cxn modelId="{14C791AE-894D-4B5D-BC90-C15A1F7D9F26}" type="presParOf" srcId="{795345D3-6105-458D-B2AF-EFCDE261905A}" destId="{EC182142-DE03-4E87-B61A-FCDD953BEDEC}" srcOrd="2" destOrd="0" presId="urn:microsoft.com/office/officeart/2005/8/layout/chevron1"/>
    <dgm:cxn modelId="{763FCA74-C7D5-4B5C-B824-86138D17A249}" type="presParOf" srcId="{795345D3-6105-458D-B2AF-EFCDE261905A}" destId="{45CC263F-901A-43B6-833F-D571AFAD38F5}" srcOrd="3" destOrd="0" presId="urn:microsoft.com/office/officeart/2005/8/layout/chevron1"/>
    <dgm:cxn modelId="{C8A3BF34-3113-4A8F-8DE5-2DDAB5749B82}" type="presParOf" srcId="{795345D3-6105-458D-B2AF-EFCDE261905A}" destId="{B1D8DA17-CE3B-442C-894A-5CDD52F5C1EB}" srcOrd="4" destOrd="0" presId="urn:microsoft.com/office/officeart/2005/8/layout/chevron1"/>
    <dgm:cxn modelId="{9E0851D2-51A5-4FF5-A7A7-69B27B630CE4}" type="presParOf" srcId="{795345D3-6105-458D-B2AF-EFCDE261905A}" destId="{38C3BCC0-CC3D-4528-BABE-72FF3E408115}" srcOrd="5" destOrd="0" presId="urn:microsoft.com/office/officeart/2005/8/layout/chevron1"/>
    <dgm:cxn modelId="{C8003634-4B61-4D08-AFD3-953AA6AD7C09}" type="presParOf" srcId="{795345D3-6105-458D-B2AF-EFCDE261905A}" destId="{AC155939-C8D6-44F2-BD2A-8D4F88F058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B0AD0-E5E2-4F42-96BD-26CEC9F391F1}">
      <dsp:nvSpPr>
        <dsp:cNvPr id="0" name=""/>
        <dsp:cNvSpPr/>
      </dsp:nvSpPr>
      <dsp:spPr>
        <a:xfrm>
          <a:off x="3687" y="1602696"/>
          <a:ext cx="2146517" cy="858607"/>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baseline="0" dirty="0" smtClean="0">
              <a:latin typeface="Lucida Bright" panose="02040602050505020304" pitchFamily="18" charset="0"/>
            </a:rPr>
            <a:t>The early “slow” days</a:t>
          </a:r>
          <a:endParaRPr lang="en-US" sz="1600" kern="1200" baseline="0" dirty="0">
            <a:latin typeface="Lucida Bright" panose="02040602050505020304" pitchFamily="18" charset="0"/>
          </a:endParaRPr>
        </a:p>
      </dsp:txBody>
      <dsp:txXfrm>
        <a:off x="432991" y="1602696"/>
        <a:ext cx="1287910" cy="858607"/>
      </dsp:txXfrm>
    </dsp:sp>
    <dsp:sp modelId="{EC182142-DE03-4E87-B61A-FCDD953BEDEC}">
      <dsp:nvSpPr>
        <dsp:cNvPr id="0" name=""/>
        <dsp:cNvSpPr/>
      </dsp:nvSpPr>
      <dsp:spPr>
        <a:xfrm>
          <a:off x="1979786" y="1624814"/>
          <a:ext cx="2146517" cy="858607"/>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baseline="0" dirty="0" smtClean="0">
              <a:latin typeface="Lucida Bright" panose="02040602050505020304" pitchFamily="18" charset="0"/>
            </a:rPr>
            <a:t>The move toward speed</a:t>
          </a:r>
          <a:endParaRPr lang="en-US" sz="1600" kern="1200" baseline="0" dirty="0">
            <a:latin typeface="Lucida Bright" panose="02040602050505020304" pitchFamily="18" charset="0"/>
          </a:endParaRPr>
        </a:p>
      </dsp:txBody>
      <dsp:txXfrm>
        <a:off x="2409090" y="1624814"/>
        <a:ext cx="1287910" cy="858607"/>
      </dsp:txXfrm>
    </dsp:sp>
    <dsp:sp modelId="{B1D8DA17-CE3B-442C-894A-5CDD52F5C1EB}">
      <dsp:nvSpPr>
        <dsp:cNvPr id="0" name=""/>
        <dsp:cNvSpPr/>
      </dsp:nvSpPr>
      <dsp:spPr>
        <a:xfrm>
          <a:off x="3867419" y="1602696"/>
          <a:ext cx="2146517" cy="858607"/>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baseline="0" dirty="0" smtClean="0">
              <a:latin typeface="Lucida Bright" panose="02040602050505020304" pitchFamily="18" charset="0"/>
            </a:rPr>
            <a:t>Customer satisfaction</a:t>
          </a:r>
          <a:endParaRPr lang="en-US" sz="1600" kern="1200" baseline="0" dirty="0">
            <a:latin typeface="Lucida Bright" panose="02040602050505020304" pitchFamily="18" charset="0"/>
          </a:endParaRPr>
        </a:p>
      </dsp:txBody>
      <dsp:txXfrm>
        <a:off x="4296723" y="1602696"/>
        <a:ext cx="1287910" cy="858607"/>
      </dsp:txXfrm>
    </dsp:sp>
    <dsp:sp modelId="{AC155939-C8D6-44F2-BD2A-8D4F88F058E5}">
      <dsp:nvSpPr>
        <dsp:cNvPr id="0" name=""/>
        <dsp:cNvSpPr/>
      </dsp:nvSpPr>
      <dsp:spPr>
        <a:xfrm>
          <a:off x="5802972" y="1620495"/>
          <a:ext cx="2146517" cy="858607"/>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baseline="0" dirty="0" smtClean="0">
              <a:latin typeface="Lucida Bright" panose="02040602050505020304" pitchFamily="18" charset="0"/>
            </a:rPr>
            <a:t>A strategic advantage</a:t>
          </a:r>
          <a:endParaRPr lang="en-US" sz="1600" kern="1200" baseline="0" dirty="0">
            <a:latin typeface="Lucida Bright" panose="02040602050505020304" pitchFamily="18" charset="0"/>
          </a:endParaRPr>
        </a:p>
      </dsp:txBody>
      <dsp:txXfrm>
        <a:off x="6232276" y="1620495"/>
        <a:ext cx="1287910" cy="8586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352905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768179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245013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55126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195155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3853769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7550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2014106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163787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086008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131832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6/1/2017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6/1/2017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6/1/2017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6/1/2017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6/1/2017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B11B4E-F332-2C45-993B-8D82C45641AB}" type="datetimeFigureOut">
              <a:rPr lang="en-US" smtClean="0"/>
              <a:t>6/1/2017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794D38-F559-EF4B-B59D-45F4D029AA1E}" type="slidenum">
              <a:rPr lang="en-US" smtClean="0"/>
              <a:t>‹#›</a:t>
            </a:fld>
            <a:endParaRPr lang="en-US"/>
          </a:p>
        </p:txBody>
      </p:sp>
    </p:spTree>
    <p:extLst>
      <p:ext uri="{BB962C8B-B14F-4D97-AF65-F5344CB8AC3E}">
        <p14:creationId xmlns:p14="http://schemas.microsoft.com/office/powerpoint/2010/main" val="42172824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docx"/></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47.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4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lumMod val="20000"/>
                    <a:lumOff val="80000"/>
                  </a:schemeClr>
                </a:solidFill>
              </a:rPr>
              <a:t>Chapter 2</a:t>
            </a:r>
            <a:r>
              <a:rPr lang="en-US" dirty="0" smtClean="0">
                <a:solidFill>
                  <a:schemeClr val="bg1">
                    <a:lumMod val="20000"/>
                    <a:lumOff val="80000"/>
                  </a:schemeClr>
                </a:solidFill>
              </a:rPr>
              <a:t/>
            </a:r>
            <a:br>
              <a:rPr lang="en-US" dirty="0" smtClean="0">
                <a:solidFill>
                  <a:schemeClr val="bg1">
                    <a:lumMod val="20000"/>
                    <a:lumOff val="80000"/>
                  </a:schemeClr>
                </a:solidFill>
              </a:rPr>
            </a:br>
            <a:r>
              <a:rPr lang="en-US" dirty="0" smtClean="0">
                <a:solidFill>
                  <a:schemeClr val="bg1">
                    <a:lumMod val="20000"/>
                    <a:lumOff val="80000"/>
                  </a:schemeClr>
                </a:solidFill>
              </a:rPr>
              <a:t>International Logistics</a:t>
            </a:r>
            <a:endParaRPr lang="en-US" dirty="0">
              <a:solidFill>
                <a:schemeClr val="bg1">
                  <a:lumMod val="20000"/>
                  <a:lumOff val="8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State of Affairs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To manage the complexity of international trade, companies have adopted Global Trade Management software that allows them to ensure:</a:t>
            </a:r>
          </a:p>
          <a:p>
            <a:r>
              <a:rPr lang="en-US" sz="2000" dirty="0" smtClean="0"/>
              <a:t>Compliance with export rules, import rules, multilateral agreements and other requirements of international trade</a:t>
            </a:r>
          </a:p>
          <a:p>
            <a:r>
              <a:rPr lang="en-US" sz="2000" dirty="0" smtClean="0"/>
              <a:t>Visibility of the supply chain: determining where goods and documents are at any point in time</a:t>
            </a:r>
          </a:p>
          <a:p>
            <a:r>
              <a:rPr lang="en-US" sz="2000" dirty="0" smtClean="0"/>
              <a:t>Optimization of the supply chain: determining where problems exist and the means to resolve them</a:t>
            </a:r>
            <a:endParaRPr lang="en-US" dirty="0"/>
          </a:p>
        </p:txBody>
      </p:sp>
    </p:spTree>
    <p:extLst>
      <p:ext uri="{BB962C8B-B14F-4D97-AF65-F5344CB8AC3E}">
        <p14:creationId xmlns:p14="http://schemas.microsoft.com/office/powerpoint/2010/main" val="166826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Practices</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8475" y="1766494"/>
            <a:ext cx="8105426" cy="3706258"/>
          </a:xfrm>
        </p:spPr>
      </p:pic>
      <p:sp>
        <p:nvSpPr>
          <p:cNvPr id="9" name="TextBox 8"/>
          <p:cNvSpPr txBox="1"/>
          <p:nvPr/>
        </p:nvSpPr>
        <p:spPr>
          <a:xfrm>
            <a:off x="750627" y="5691116"/>
            <a:ext cx="5221301" cy="492443"/>
          </a:xfrm>
          <a:prstGeom prst="rect">
            <a:avLst/>
          </a:prstGeom>
          <a:noFill/>
        </p:spPr>
        <p:txBody>
          <a:bodyPr wrap="none" rtlCol="0">
            <a:spAutoFit/>
          </a:bodyPr>
          <a:lstStyle/>
          <a:p>
            <a:r>
              <a:rPr lang="en-US" sz="1400" dirty="0">
                <a:solidFill>
                  <a:srgbClr val="FFFFFF"/>
                </a:solidFill>
                <a:latin typeface="Lucida Bright" panose="02040602050505020304" pitchFamily="18" charset="0"/>
              </a:rPr>
              <a:t>I</a:t>
            </a:r>
            <a:r>
              <a:rPr lang="en-US" sz="1400" dirty="0" smtClean="0">
                <a:solidFill>
                  <a:srgbClr val="FFFFFF"/>
                </a:solidFill>
                <a:latin typeface="Lucida Bright" panose="02040602050505020304" pitchFamily="18" charset="0"/>
              </a:rPr>
              <a:t>mplementation of green practices by region of the world.</a:t>
            </a:r>
          </a:p>
          <a:p>
            <a:r>
              <a:rPr lang="en-US" sz="1200" dirty="0" smtClean="0">
                <a:solidFill>
                  <a:srgbClr val="FFFFFF"/>
                </a:solidFill>
                <a:latin typeface="Lucida Bright" panose="02040602050505020304" pitchFamily="18" charset="0"/>
              </a:rPr>
              <a:t>Source: IBM</a:t>
            </a:r>
            <a:endParaRPr lang="en-US" sz="1200" dirty="0">
              <a:solidFill>
                <a:srgbClr val="FFFFFF"/>
              </a:solidFill>
              <a:latin typeface="Lucida Bright" panose="02040602050505020304" pitchFamily="18" charset="0"/>
            </a:endParaRPr>
          </a:p>
        </p:txBody>
      </p:sp>
    </p:spTree>
    <p:extLst>
      <p:ext uri="{BB962C8B-B14F-4D97-AF65-F5344CB8AC3E}">
        <p14:creationId xmlns:p14="http://schemas.microsoft.com/office/powerpoint/2010/main" val="911513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Logistics</a:t>
            </a:r>
          </a:p>
          <a:p>
            <a:r>
              <a:rPr lang="en-US" dirty="0" smtClean="0"/>
              <a:t>Supply Chain Management</a:t>
            </a:r>
          </a:p>
          <a:p>
            <a:r>
              <a:rPr lang="en-US" dirty="0" smtClean="0"/>
              <a:t>Evolution of Logistics</a:t>
            </a:r>
          </a:p>
          <a:p>
            <a:r>
              <a:rPr lang="en-US" dirty="0" smtClean="0"/>
              <a:t>Relationship between Logistics and Supply Chain Management</a:t>
            </a:r>
          </a:p>
          <a:p>
            <a:r>
              <a:rPr lang="en-US" dirty="0" smtClean="0"/>
              <a:t>International Logistics</a:t>
            </a:r>
          </a:p>
          <a:p>
            <a:r>
              <a:rPr lang="en-US" dirty="0" smtClean="0"/>
              <a:t>Logistics, International Logistics and Supply Chain Management</a:t>
            </a:r>
            <a:endParaRPr lang="en-US" dirty="0"/>
          </a:p>
        </p:txBody>
      </p:sp>
    </p:spTree>
    <p:extLst>
      <p:ext uri="{BB962C8B-B14F-4D97-AF65-F5344CB8AC3E}">
        <p14:creationId xmlns:p14="http://schemas.microsoft.com/office/powerpoint/2010/main" val="4040180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sz="2000" dirty="0"/>
              <a:t>“Logistics is the part of the supply chain process that plans, implements, and controls the efficient, effective forward and reverse flow and storage of goods, services, and related information between the point of origin and the point of consumption in order to meet customers’ requirements.”</a:t>
            </a:r>
          </a:p>
          <a:p>
            <a:endParaRPr lang="en-US" dirty="0"/>
          </a:p>
          <a:p>
            <a:pPr marL="0" indent="0">
              <a:buNone/>
            </a:pPr>
            <a:r>
              <a:rPr lang="en-US" sz="1200" dirty="0"/>
              <a:t>Source: Council of Supply Chain Management Professionals</a:t>
            </a:r>
            <a:endParaRPr lang="en-US" sz="1200" dirty="0">
              <a:solidFill>
                <a:srgbClr val="000000"/>
              </a:solidFill>
            </a:endParaRPr>
          </a:p>
          <a:p>
            <a:endParaRPr lang="en-US" dirty="0"/>
          </a:p>
        </p:txBody>
      </p:sp>
    </p:spTree>
    <p:extLst>
      <p:ext uri="{BB962C8B-B14F-4D97-AF65-F5344CB8AC3E}">
        <p14:creationId xmlns:p14="http://schemas.microsoft.com/office/powerpoint/2010/main" val="208603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Chain Management</a:t>
            </a:r>
            <a:endParaRPr lang="en-US" dirty="0"/>
          </a:p>
        </p:txBody>
      </p:sp>
      <p:sp>
        <p:nvSpPr>
          <p:cNvPr id="3" name="Content Placeholder 2"/>
          <p:cNvSpPr>
            <a:spLocks noGrp="1"/>
          </p:cNvSpPr>
          <p:nvPr>
            <p:ph idx="1"/>
          </p:nvPr>
        </p:nvSpPr>
        <p:spPr/>
        <p:txBody>
          <a:bodyPr/>
          <a:lstStyle/>
          <a:p>
            <a:r>
              <a:rPr lang="en-US" sz="2000" dirty="0"/>
              <a:t>“Supply Chain Management encompasses the planning and management of all activities involved in sourcing and procurement, conversion, and all Logistics Management activities. Importantly, it also includes coordination and collaboration with channel partners, which can be suppliers, intermediaries, third-party service providers, and customers. In essence, Supply Chain Management integrates supply </a:t>
            </a:r>
            <a:r>
              <a:rPr lang="en-US" sz="2000" dirty="0" smtClean="0"/>
              <a:t> and </a:t>
            </a:r>
            <a:r>
              <a:rPr lang="en-US" sz="2000" dirty="0"/>
              <a:t>demand management within and across companies</a:t>
            </a:r>
            <a:r>
              <a:rPr lang="en-US" sz="2000" dirty="0" smtClean="0"/>
              <a:t>.”</a:t>
            </a:r>
            <a:endParaRPr lang="en-US" sz="2000" dirty="0"/>
          </a:p>
          <a:p>
            <a:r>
              <a:rPr lang="en-US" sz="1200" dirty="0"/>
              <a:t>Source: Council of Supply Chain Management Professionals</a:t>
            </a:r>
            <a:endParaRPr lang="en-US" sz="1200" dirty="0">
              <a:solidFill>
                <a:srgbClr val="000000"/>
              </a:solidFill>
            </a:endParaRPr>
          </a:p>
          <a:p>
            <a:endParaRPr lang="en-US" dirty="0"/>
          </a:p>
        </p:txBody>
      </p:sp>
    </p:spTree>
    <p:extLst>
      <p:ext uri="{BB962C8B-B14F-4D97-AF65-F5344CB8AC3E}">
        <p14:creationId xmlns:p14="http://schemas.microsoft.com/office/powerpoint/2010/main" val="49326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Logistics</a:t>
            </a:r>
            <a:br>
              <a:rPr lang="en-US" dirty="0" smtClean="0"/>
            </a:b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674528053"/>
              </p:ext>
            </p:extLst>
          </p:nvPr>
        </p:nvGraphicFramePr>
        <p:xfrm>
          <a:off x="1778000" y="1728788"/>
          <a:ext cx="5573713" cy="4397375"/>
        </p:xfrm>
        <a:graphic>
          <a:graphicData uri="http://schemas.openxmlformats.org/presentationml/2006/ole">
            <mc:AlternateContent xmlns:mc="http://schemas.openxmlformats.org/markup-compatibility/2006">
              <mc:Choice xmlns:v="urn:schemas-microsoft-com:vml" Requires="v">
                <p:oleObj spid="_x0000_s1041" name="Document" r:id="rId4" imgW="11800653" imgH="9311051" progId="Word.Document.12">
                  <p:embed/>
                </p:oleObj>
              </mc:Choice>
              <mc:Fallback>
                <p:oleObj name="Document" r:id="rId4" imgW="11800653" imgH="9311051" progId="Word.Documen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583" b="22093"/>
                      <a:stretch>
                        <a:fillRect/>
                      </a:stretch>
                    </p:blipFill>
                    <p:spPr bwMode="auto">
                      <a:xfrm>
                        <a:off x="1778000" y="1728788"/>
                        <a:ext cx="5573713" cy="4397375"/>
                      </a:xfrm>
                      <a:prstGeom prst="rect">
                        <a:avLst/>
                      </a:prstGeom>
                      <a:noFill/>
                      <a:ln>
                        <a:noFill/>
                      </a:ln>
                    </p:spPr>
                  </p:pic>
                </p:oleObj>
              </mc:Fallback>
            </mc:AlternateContent>
          </a:graphicData>
        </a:graphic>
      </p:graphicFrame>
      <p:sp>
        <p:nvSpPr>
          <p:cNvPr id="6" name="TextBox 5"/>
          <p:cNvSpPr txBox="1"/>
          <p:nvPr/>
        </p:nvSpPr>
        <p:spPr>
          <a:xfrm>
            <a:off x="498474" y="6277970"/>
            <a:ext cx="1788823" cy="276999"/>
          </a:xfrm>
          <a:prstGeom prst="rect">
            <a:avLst/>
          </a:prstGeom>
          <a:noFill/>
        </p:spPr>
        <p:txBody>
          <a:bodyPr wrap="none" rtlCol="0">
            <a:spAutoFit/>
          </a:bodyPr>
          <a:lstStyle/>
          <a:p>
            <a:r>
              <a:rPr lang="en-US" sz="1200" dirty="0" smtClean="0">
                <a:solidFill>
                  <a:srgbClr val="FFFFFF"/>
                </a:solidFill>
              </a:rPr>
              <a:t>Source: Alfred </a:t>
            </a:r>
            <a:r>
              <a:rPr lang="en-US" sz="1200" dirty="0" err="1" smtClean="0">
                <a:solidFill>
                  <a:srgbClr val="FFFFFF"/>
                </a:solidFill>
              </a:rPr>
              <a:t>Battaglia</a:t>
            </a:r>
            <a:endParaRPr lang="en-US" sz="1200" dirty="0">
              <a:solidFill>
                <a:srgbClr val="FFFFFF"/>
              </a:solidFill>
            </a:endParaRPr>
          </a:p>
        </p:txBody>
      </p:sp>
    </p:spTree>
    <p:extLst>
      <p:ext uri="{BB962C8B-B14F-4D97-AF65-F5344CB8AC3E}">
        <p14:creationId xmlns:p14="http://schemas.microsoft.com/office/powerpoint/2010/main" val="2682695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International Logistics, and SCM</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547266121"/>
              </p:ext>
            </p:extLst>
          </p:nvPr>
        </p:nvGraphicFramePr>
        <p:xfrm>
          <a:off x="1293813" y="1720850"/>
          <a:ext cx="6457950" cy="4637088"/>
        </p:xfrm>
        <a:graphic>
          <a:graphicData uri="http://schemas.openxmlformats.org/presentationml/2006/ole">
            <mc:AlternateContent xmlns:mc="http://schemas.openxmlformats.org/markup-compatibility/2006">
              <mc:Choice xmlns:v="urn:schemas-microsoft-com:vml" Requires="v">
                <p:oleObj spid="_x0000_s2066" name="Document" r:id="rId4" imgW="8241399" imgH="5917099" progId="Word.Document.12">
                  <p:embed/>
                </p:oleObj>
              </mc:Choice>
              <mc:Fallback>
                <p:oleObj name="Document" r:id="rId4" imgW="8241399" imgH="5917099" progId="Word.Document.12">
                  <p:embed/>
                  <p:pic>
                    <p:nvPicPr>
                      <p:cNvPr id="0" name="Object 2"/>
                      <p:cNvPicPr>
                        <a:picLocks noChangeAspect="1" noChangeArrowheads="1"/>
                      </p:cNvPicPr>
                      <p:nvPr/>
                    </p:nvPicPr>
                    <p:blipFill>
                      <a:blip r:embed="rId5"/>
                      <a:srcRect/>
                      <a:stretch>
                        <a:fillRect/>
                      </a:stretch>
                    </p:blipFill>
                    <p:spPr bwMode="auto">
                      <a:xfrm>
                        <a:off x="1293813" y="1720850"/>
                        <a:ext cx="6457950" cy="46370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4744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International Logistics (I)</a:t>
            </a:r>
            <a:endParaRPr lang="en-US" dirty="0"/>
          </a:p>
        </p:txBody>
      </p:sp>
      <p:sp>
        <p:nvSpPr>
          <p:cNvPr id="3" name="Content Placeholder 2"/>
          <p:cNvSpPr>
            <a:spLocks noGrp="1"/>
          </p:cNvSpPr>
          <p:nvPr>
            <p:ph idx="1"/>
          </p:nvPr>
        </p:nvSpPr>
        <p:spPr>
          <a:xfrm>
            <a:off x="498474" y="1981200"/>
            <a:ext cx="7321693" cy="4144963"/>
          </a:xfrm>
        </p:spPr>
        <p:txBody>
          <a:bodyPr>
            <a:normAutofit/>
          </a:bodyPr>
          <a:lstStyle/>
          <a:p>
            <a:pPr>
              <a:spcAft>
                <a:spcPts val="900"/>
              </a:spcAft>
            </a:pPr>
            <a:r>
              <a:rPr lang="en-US" sz="2000" dirty="0"/>
              <a:t>The environment in which international logisticians operate is quite different from the domestic </a:t>
            </a:r>
            <a:r>
              <a:rPr lang="en-US" sz="2000" dirty="0" smtClean="0"/>
              <a:t>environment. </a:t>
            </a:r>
          </a:p>
          <a:p>
            <a:pPr>
              <a:spcAft>
                <a:spcPts val="900"/>
              </a:spcAft>
            </a:pPr>
            <a:r>
              <a:rPr lang="en-US" sz="2000" dirty="0" smtClean="0"/>
              <a:t>The </a:t>
            </a:r>
            <a:r>
              <a:rPr lang="en-US" sz="2000" dirty="0"/>
              <a:t>decisions regarding international transportation are much more complicated than </a:t>
            </a:r>
            <a:r>
              <a:rPr lang="en-US" sz="2000" dirty="0" smtClean="0"/>
              <a:t>those regarding domestic transportation.</a:t>
            </a:r>
          </a:p>
          <a:p>
            <a:pPr>
              <a:spcAft>
                <a:spcPts val="900"/>
              </a:spcAft>
            </a:pPr>
            <a:r>
              <a:rPr lang="en-US" sz="2000" dirty="0" smtClean="0"/>
              <a:t>The </a:t>
            </a:r>
            <a:r>
              <a:rPr lang="en-US" sz="2000" dirty="0"/>
              <a:t>number of intermediaries involved </a:t>
            </a:r>
            <a:r>
              <a:rPr lang="en-US" sz="2000" dirty="0" smtClean="0"/>
              <a:t>in an international transaction is greater than in a domestic transaction.</a:t>
            </a:r>
          </a:p>
          <a:p>
            <a:pPr>
              <a:spcAft>
                <a:spcPts val="900"/>
              </a:spcAft>
            </a:pPr>
            <a:r>
              <a:rPr lang="en-US" sz="2000" dirty="0" smtClean="0"/>
              <a:t>The </a:t>
            </a:r>
            <a:r>
              <a:rPr lang="en-US" sz="2000" dirty="0"/>
              <a:t>inherent risks and hazards of international transportation are much </a:t>
            </a:r>
            <a:r>
              <a:rPr lang="en-US" sz="2000" dirty="0" smtClean="0"/>
              <a:t>greater. </a:t>
            </a:r>
          </a:p>
        </p:txBody>
      </p:sp>
    </p:spTree>
    <p:extLst>
      <p:ext uri="{BB962C8B-B14F-4D97-AF65-F5344CB8AC3E}">
        <p14:creationId xmlns:p14="http://schemas.microsoft.com/office/powerpoint/2010/main" val="113993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International Logistics (II)</a:t>
            </a:r>
            <a:endParaRPr lang="en-US" dirty="0"/>
          </a:p>
        </p:txBody>
      </p:sp>
      <p:sp>
        <p:nvSpPr>
          <p:cNvPr id="3" name="Content Placeholder 2"/>
          <p:cNvSpPr>
            <a:spLocks noGrp="1"/>
          </p:cNvSpPr>
          <p:nvPr>
            <p:ph idx="1"/>
          </p:nvPr>
        </p:nvSpPr>
        <p:spPr/>
        <p:txBody>
          <a:bodyPr>
            <a:normAutofit/>
          </a:bodyPr>
          <a:lstStyle/>
          <a:p>
            <a:pPr>
              <a:spcAft>
                <a:spcPts val="900"/>
              </a:spcAft>
            </a:pPr>
            <a:r>
              <a:rPr lang="en-US" sz="2000" dirty="0" smtClean="0"/>
              <a:t>International </a:t>
            </a:r>
            <a:r>
              <a:rPr lang="en-US" sz="2000" dirty="0"/>
              <a:t>insurance is much more </a:t>
            </a:r>
            <a:r>
              <a:rPr lang="en-US" sz="2000" dirty="0" smtClean="0"/>
              <a:t>complex.</a:t>
            </a:r>
          </a:p>
          <a:p>
            <a:pPr>
              <a:spcAft>
                <a:spcPts val="900"/>
              </a:spcAft>
            </a:pPr>
            <a:r>
              <a:rPr lang="en-US" sz="2000" dirty="0" smtClean="0"/>
              <a:t>.International </a:t>
            </a:r>
            <a:r>
              <a:rPr lang="en-US" sz="2000" dirty="0"/>
              <a:t>means of payment are more </a:t>
            </a:r>
            <a:r>
              <a:rPr lang="en-US" sz="2000" dirty="0" smtClean="0"/>
              <a:t>complicated.</a:t>
            </a:r>
          </a:p>
          <a:p>
            <a:pPr>
              <a:spcAft>
                <a:spcPts val="900"/>
              </a:spcAft>
            </a:pPr>
            <a:r>
              <a:rPr lang="en-US" sz="2000" dirty="0" smtClean="0"/>
              <a:t>Terms </a:t>
            </a:r>
            <a:r>
              <a:rPr lang="en-US" sz="2000" dirty="0"/>
              <a:t>of trade are more </a:t>
            </a:r>
            <a:r>
              <a:rPr lang="en-US" sz="2000" dirty="0" smtClean="0"/>
              <a:t>challenging.</a:t>
            </a:r>
          </a:p>
          <a:p>
            <a:pPr>
              <a:spcAft>
                <a:spcPts val="900"/>
              </a:spcAft>
            </a:pPr>
            <a:r>
              <a:rPr lang="en-US" sz="2000" dirty="0" smtClean="0"/>
              <a:t>The </a:t>
            </a:r>
            <a:r>
              <a:rPr lang="en-US" sz="2000" dirty="0"/>
              <a:t>crossing of borders represents specific </a:t>
            </a:r>
            <a:r>
              <a:rPr lang="en-US" sz="2000" dirty="0" smtClean="0"/>
              <a:t>challenges in documentation and requirements.</a:t>
            </a:r>
          </a:p>
          <a:p>
            <a:pPr>
              <a:spcAft>
                <a:spcPts val="900"/>
              </a:spcAft>
            </a:pPr>
            <a:r>
              <a:rPr lang="en-US" sz="2000" dirty="0" smtClean="0"/>
              <a:t>Warehousing decisions involve more variables.</a:t>
            </a:r>
          </a:p>
          <a:p>
            <a:pPr>
              <a:spcAft>
                <a:spcPts val="900"/>
              </a:spcAft>
            </a:pPr>
            <a:r>
              <a:rPr lang="en-US" sz="2000" dirty="0" smtClean="0"/>
              <a:t>Inventory management includes greater risks.</a:t>
            </a:r>
          </a:p>
          <a:p>
            <a:pPr>
              <a:spcAft>
                <a:spcPts val="900"/>
              </a:spcAft>
            </a:pPr>
            <a:r>
              <a:rPr lang="en-US" sz="2000" dirty="0" smtClean="0"/>
              <a:t>Quality management is more demanding.</a:t>
            </a:r>
            <a:endParaRPr lang="en-US" sz="2000" dirty="0"/>
          </a:p>
          <a:p>
            <a:endParaRPr lang="en-US" dirty="0"/>
          </a:p>
        </p:txBody>
      </p:sp>
    </p:spTree>
    <p:extLst>
      <p:ext uri="{BB962C8B-B14F-4D97-AF65-F5344CB8AC3E}">
        <p14:creationId xmlns:p14="http://schemas.microsoft.com/office/powerpoint/2010/main" val="2267247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Importance of Logistics in the U.S.</a:t>
            </a:r>
            <a:endParaRPr lang="en-US" dirty="0"/>
          </a:p>
        </p:txBody>
      </p:sp>
      <p:sp>
        <p:nvSpPr>
          <p:cNvPr id="5" name="TextBox 4"/>
          <p:cNvSpPr txBox="1"/>
          <p:nvPr/>
        </p:nvSpPr>
        <p:spPr>
          <a:xfrm>
            <a:off x="1130107" y="5958005"/>
            <a:ext cx="4884671" cy="523220"/>
          </a:xfrm>
          <a:prstGeom prst="rect">
            <a:avLst/>
          </a:prstGeom>
          <a:noFill/>
        </p:spPr>
        <p:txBody>
          <a:bodyPr wrap="none" rtlCol="0">
            <a:spAutoFit/>
          </a:bodyPr>
          <a:lstStyle/>
          <a:p>
            <a:r>
              <a:rPr lang="en-US" sz="1600" dirty="0" smtClean="0">
                <a:solidFill>
                  <a:srgbClr val="FFFFFF"/>
                </a:solidFill>
                <a:latin typeface="Lucida Bright" pitchFamily="18" charset="0"/>
              </a:rPr>
              <a:t>Percentage of GDP Spent on Logistics Activities</a:t>
            </a:r>
          </a:p>
          <a:p>
            <a:r>
              <a:rPr lang="en-US" sz="1200" dirty="0" smtClean="0">
                <a:solidFill>
                  <a:srgbClr val="FFFFFF"/>
                </a:solidFill>
                <a:latin typeface="Lucida Bright" pitchFamily="18" charset="0"/>
              </a:rPr>
              <a:t>Source: State of Logistics Annual Reports 2000-2012</a:t>
            </a:r>
            <a:endParaRPr lang="en-US" sz="1200" dirty="0">
              <a:solidFill>
                <a:srgbClr val="FFFFFF"/>
              </a:solidFill>
              <a:latin typeface="Lucida Bright"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432" y="1796431"/>
            <a:ext cx="7511631" cy="3892269"/>
          </a:xfrm>
          <a:prstGeom prst="rect">
            <a:avLst/>
          </a:prstGeom>
        </p:spPr>
      </p:pic>
    </p:spTree>
    <p:extLst>
      <p:ext uri="{BB962C8B-B14F-4D97-AF65-F5344CB8AC3E}">
        <p14:creationId xmlns:p14="http://schemas.microsoft.com/office/powerpoint/2010/main" val="2688001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International Logistics</a:t>
            </a:r>
            <a:endParaRPr lang="en-US" dirty="0"/>
          </a:p>
        </p:txBody>
      </p:sp>
      <p:sp>
        <p:nvSpPr>
          <p:cNvPr id="17" name="Content Placeholder 16"/>
          <p:cNvSpPr>
            <a:spLocks noGrp="1"/>
          </p:cNvSpPr>
          <p:nvPr>
            <p:ph idx="1"/>
          </p:nvPr>
        </p:nvSpPr>
        <p:spPr/>
        <p:txBody>
          <a:bodyPr/>
          <a:lstStyle/>
          <a:p>
            <a:r>
              <a:rPr lang="en-US" dirty="0" smtClean="0"/>
              <a:t>Historical </a:t>
            </a:r>
            <a:r>
              <a:rPr lang="en-US" dirty="0"/>
              <a:t>Development</a:t>
            </a:r>
          </a:p>
          <a:p>
            <a:r>
              <a:rPr lang="en-US" dirty="0" smtClean="0"/>
              <a:t>Logistics </a:t>
            </a:r>
            <a:r>
              <a:rPr lang="en-US" dirty="0"/>
              <a:t>&amp; Supply Chain Management</a:t>
            </a:r>
          </a:p>
          <a:p>
            <a:r>
              <a:rPr lang="en-US" dirty="0"/>
              <a:t>Elements of International Logistics</a:t>
            </a:r>
          </a:p>
          <a:p>
            <a:r>
              <a:rPr lang="en-US" dirty="0"/>
              <a:t>Economic Importance of </a:t>
            </a:r>
            <a:r>
              <a:rPr lang="en-US" dirty="0" smtClean="0"/>
              <a:t>Logistics</a:t>
            </a:r>
          </a:p>
          <a:p>
            <a:r>
              <a:rPr lang="en-US" dirty="0" smtClean="0"/>
              <a:t>International Reverse Logistics</a:t>
            </a:r>
            <a:endParaRPr lang="en-US" dirty="0"/>
          </a:p>
          <a:p>
            <a:endParaRPr lang="en-US" dirty="0">
              <a:latin typeface="Lucida Bright"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US" dirty="0" smtClean="0"/>
              <a:t>Economic Importance of Logistics in the World</a:t>
            </a:r>
            <a:endParaRPr lang="en-US" dirty="0"/>
          </a:p>
        </p:txBody>
      </p:sp>
      <p:sp>
        <p:nvSpPr>
          <p:cNvPr id="10" name="TextBox 9"/>
          <p:cNvSpPr txBox="1"/>
          <p:nvPr/>
        </p:nvSpPr>
        <p:spPr>
          <a:xfrm>
            <a:off x="1105467" y="6355055"/>
            <a:ext cx="2201244" cy="276999"/>
          </a:xfrm>
          <a:prstGeom prst="rect">
            <a:avLst/>
          </a:prstGeom>
          <a:noFill/>
        </p:spPr>
        <p:txBody>
          <a:bodyPr wrap="none" rtlCol="0">
            <a:spAutoFit/>
          </a:bodyPr>
          <a:lstStyle/>
          <a:p>
            <a:r>
              <a:rPr lang="en-US" sz="1200" dirty="0" smtClean="0">
                <a:solidFill>
                  <a:srgbClr val="FFFFFF"/>
                </a:solidFill>
                <a:latin typeface="Lucida Bright" pitchFamily="18" charset="0"/>
              </a:rPr>
              <a:t>Source: Supply Chain Brain</a:t>
            </a:r>
            <a:endParaRPr lang="en-US" sz="1200" dirty="0">
              <a:solidFill>
                <a:srgbClr val="FFFFFF"/>
              </a:solidFill>
              <a:latin typeface="Lucida Bright"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58" y="1869259"/>
            <a:ext cx="7409883" cy="4134354"/>
          </a:xfrm>
          <a:prstGeom prst="rect">
            <a:avLst/>
          </a:prstGeom>
        </p:spPr>
      </p:pic>
    </p:spTree>
    <p:extLst>
      <p:ext uri="{BB962C8B-B14F-4D97-AF65-F5344CB8AC3E}">
        <p14:creationId xmlns:p14="http://schemas.microsoft.com/office/powerpoint/2010/main" val="276620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Logistics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786" y="1600200"/>
            <a:ext cx="8382468" cy="4309281"/>
          </a:xfrm>
        </p:spPr>
      </p:pic>
      <p:sp>
        <p:nvSpPr>
          <p:cNvPr id="5" name="TextBox 4"/>
          <p:cNvSpPr txBox="1"/>
          <p:nvPr/>
        </p:nvSpPr>
        <p:spPr>
          <a:xfrm>
            <a:off x="1201003" y="6186480"/>
            <a:ext cx="1802096" cy="276999"/>
          </a:xfrm>
          <a:prstGeom prst="rect">
            <a:avLst/>
          </a:prstGeom>
          <a:noFill/>
        </p:spPr>
        <p:txBody>
          <a:bodyPr wrap="none" rtlCol="0">
            <a:spAutoFit/>
          </a:bodyPr>
          <a:lstStyle/>
          <a:p>
            <a:r>
              <a:rPr lang="en-US" sz="1200" dirty="0" smtClean="0">
                <a:solidFill>
                  <a:srgbClr val="FFFFFF"/>
                </a:solidFill>
                <a:latin typeface="Lucida Bright" pitchFamily="18" charset="0"/>
              </a:rPr>
              <a:t>Source: Lora </a:t>
            </a:r>
            <a:r>
              <a:rPr lang="en-US" sz="1200" dirty="0" err="1" smtClean="0">
                <a:solidFill>
                  <a:srgbClr val="FFFFFF"/>
                </a:solidFill>
                <a:latin typeface="Lucida Bright" pitchFamily="18" charset="0"/>
              </a:rPr>
              <a:t>Skarman</a:t>
            </a:r>
            <a:endParaRPr lang="en-US" sz="1200" dirty="0">
              <a:solidFill>
                <a:srgbClr val="FFFFFF"/>
              </a:solidFill>
              <a:latin typeface="Lucida Bright" pitchFamily="18" charset="0"/>
            </a:endParaRPr>
          </a:p>
        </p:txBody>
      </p:sp>
    </p:spTree>
    <p:extLst>
      <p:ext uri="{BB962C8B-B14F-4D97-AF65-F5344CB8AC3E}">
        <p14:creationId xmlns:p14="http://schemas.microsoft.com/office/powerpoint/2010/main" val="4185919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Logistics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4930" y="1327245"/>
            <a:ext cx="1978269" cy="275986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329" y="3829962"/>
            <a:ext cx="4603390" cy="2371443"/>
          </a:xfrm>
          <a:prstGeom prst="rect">
            <a:avLst/>
          </a:prstGeom>
        </p:spPr>
      </p:pic>
      <p:sp>
        <p:nvSpPr>
          <p:cNvPr id="6" name="TextBox 5"/>
          <p:cNvSpPr txBox="1"/>
          <p:nvPr/>
        </p:nvSpPr>
        <p:spPr>
          <a:xfrm>
            <a:off x="2893325" y="1828800"/>
            <a:ext cx="5267789" cy="923330"/>
          </a:xfrm>
          <a:prstGeom prst="rect">
            <a:avLst/>
          </a:prstGeom>
          <a:noFill/>
        </p:spPr>
        <p:txBody>
          <a:bodyPr wrap="none" rtlCol="0">
            <a:spAutoFit/>
          </a:bodyPr>
          <a:lstStyle/>
          <a:p>
            <a:r>
              <a:rPr lang="en-US" dirty="0" smtClean="0">
                <a:solidFill>
                  <a:srgbClr val="FFFFFF"/>
                </a:solidFill>
                <a:latin typeface="Lucida Bright" pitchFamily="18" charset="0"/>
              </a:rPr>
              <a:t>The German approach: requiring that </a:t>
            </a:r>
          </a:p>
          <a:p>
            <a:r>
              <a:rPr lang="en-US" dirty="0">
                <a:solidFill>
                  <a:srgbClr val="FFFFFF"/>
                </a:solidFill>
                <a:latin typeface="Lucida Bright" pitchFamily="18" charset="0"/>
              </a:rPr>
              <a:t>c</a:t>
            </a:r>
            <a:r>
              <a:rPr lang="en-US" dirty="0" smtClean="0">
                <a:solidFill>
                  <a:srgbClr val="FFFFFF"/>
                </a:solidFill>
                <a:latin typeface="Lucida Bright" pitchFamily="18" charset="0"/>
              </a:rPr>
              <a:t>ompanies recycle all packaging, and </a:t>
            </a:r>
          </a:p>
          <a:p>
            <a:r>
              <a:rPr lang="en-US" dirty="0">
                <a:solidFill>
                  <a:srgbClr val="FFFFFF"/>
                </a:solidFill>
                <a:latin typeface="Lucida Bright" pitchFamily="18" charset="0"/>
              </a:rPr>
              <a:t>c</a:t>
            </a:r>
            <a:r>
              <a:rPr lang="en-US" dirty="0" smtClean="0">
                <a:solidFill>
                  <a:srgbClr val="FFFFFF"/>
                </a:solidFill>
                <a:latin typeface="Lucida Bright" pitchFamily="18" charset="0"/>
              </a:rPr>
              <a:t>reating a post-consumer recycling program. </a:t>
            </a:r>
            <a:endParaRPr lang="en-US" dirty="0">
              <a:solidFill>
                <a:srgbClr val="FFFFFF"/>
              </a:solidFill>
              <a:latin typeface="Lucida Bright" pitchFamily="18" charset="0"/>
            </a:endParaRPr>
          </a:p>
        </p:txBody>
      </p:sp>
      <p:sp>
        <p:nvSpPr>
          <p:cNvPr id="7" name="TextBox 6"/>
          <p:cNvSpPr txBox="1"/>
          <p:nvPr/>
        </p:nvSpPr>
        <p:spPr>
          <a:xfrm>
            <a:off x="498474" y="4788005"/>
            <a:ext cx="2759089" cy="923330"/>
          </a:xfrm>
          <a:prstGeom prst="rect">
            <a:avLst/>
          </a:prstGeom>
          <a:noFill/>
        </p:spPr>
        <p:txBody>
          <a:bodyPr wrap="none" rtlCol="0">
            <a:spAutoFit/>
          </a:bodyPr>
          <a:lstStyle/>
          <a:p>
            <a:pPr algn="r"/>
            <a:r>
              <a:rPr lang="en-US" dirty="0" smtClean="0">
                <a:solidFill>
                  <a:srgbClr val="FFFFFF"/>
                </a:solidFill>
                <a:latin typeface="Lucida Bright" pitchFamily="18" charset="0"/>
              </a:rPr>
              <a:t>The Curitiba approach:</a:t>
            </a:r>
          </a:p>
          <a:p>
            <a:pPr algn="r"/>
            <a:r>
              <a:rPr lang="en-US" dirty="0">
                <a:solidFill>
                  <a:srgbClr val="FFFFFF"/>
                </a:solidFill>
                <a:latin typeface="Lucida Bright" pitchFamily="18" charset="0"/>
              </a:rPr>
              <a:t>u</a:t>
            </a:r>
            <a:r>
              <a:rPr lang="en-US" dirty="0" smtClean="0">
                <a:solidFill>
                  <a:srgbClr val="FFFFFF"/>
                </a:solidFill>
                <a:latin typeface="Lucida Bright" pitchFamily="18" charset="0"/>
              </a:rPr>
              <a:t>sing recycling as an</a:t>
            </a:r>
          </a:p>
          <a:p>
            <a:pPr algn="r"/>
            <a:r>
              <a:rPr lang="en-US" dirty="0" smtClean="0">
                <a:solidFill>
                  <a:srgbClr val="FFFFFF"/>
                </a:solidFill>
                <a:latin typeface="Lucida Bright" pitchFamily="18" charset="0"/>
              </a:rPr>
              <a:t>anti-poverty program.</a:t>
            </a:r>
            <a:endParaRPr lang="en-US" dirty="0">
              <a:solidFill>
                <a:srgbClr val="FFFFFF"/>
              </a:solidFill>
              <a:latin typeface="Lucida Bright" pitchFamily="18" charset="0"/>
            </a:endParaRPr>
          </a:p>
        </p:txBody>
      </p:sp>
    </p:spTree>
    <p:extLst>
      <p:ext uri="{BB962C8B-B14F-4D97-AF65-F5344CB8AC3E}">
        <p14:creationId xmlns:p14="http://schemas.microsoft.com/office/powerpoint/2010/main" val="2232665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Development</a:t>
            </a:r>
            <a:br>
              <a:rPr lang="en-US" dirty="0" smtClean="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220051">
            <a:off x="1019131" y="1431133"/>
            <a:ext cx="7287318" cy="4650634"/>
          </a:xfrm>
        </p:spPr>
      </p:pic>
      <p:graphicFrame>
        <p:nvGraphicFramePr>
          <p:cNvPr id="6" name="Diagram 5"/>
          <p:cNvGraphicFramePr/>
          <p:nvPr>
            <p:extLst>
              <p:ext uri="{D42A27DB-BD31-4B8C-83A1-F6EECF244321}">
                <p14:modId xmlns:p14="http://schemas.microsoft.com/office/powerpoint/2010/main" val="2989397341"/>
              </p:ext>
            </p:extLst>
          </p:nvPr>
        </p:nvGraphicFramePr>
        <p:xfrm>
          <a:off x="498474" y="1397000"/>
          <a:ext cx="794949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498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Early “Slow” Days</a:t>
            </a:r>
            <a:endParaRPr lang="en-US" dirty="0"/>
          </a:p>
        </p:txBody>
      </p:sp>
      <p:sp>
        <p:nvSpPr>
          <p:cNvPr id="5" name="Content Placeholder 4"/>
          <p:cNvSpPr>
            <a:spLocks noGrp="1"/>
          </p:cNvSpPr>
          <p:nvPr>
            <p:ph idx="1"/>
          </p:nvPr>
        </p:nvSpPr>
        <p:spPr>
          <a:xfrm>
            <a:off x="498474" y="1981200"/>
            <a:ext cx="7239807" cy="4144963"/>
          </a:xfrm>
        </p:spPr>
        <p:txBody>
          <a:bodyPr>
            <a:normAutofit/>
          </a:bodyPr>
          <a:lstStyle/>
          <a:p>
            <a:pPr marL="0" indent="0">
              <a:buNone/>
            </a:pPr>
            <a:r>
              <a:rPr lang="en-US" sz="2000" dirty="0"/>
              <a:t>The first international logisticians were traders on the Silk Road, a well-traveled trade route, in use for over 3,000 years, stretching from Europe to Asia and passing through the Middle East.</a:t>
            </a:r>
          </a:p>
          <a:p>
            <a:pPr marL="0" indent="0">
              <a:buNone/>
            </a:pPr>
            <a:r>
              <a:rPr lang="en-US" sz="2000" dirty="0" smtClean="0"/>
              <a:t>Early </a:t>
            </a:r>
            <a:r>
              <a:rPr lang="en-US" sz="2000" dirty="0"/>
              <a:t>modern logisticians were concerned primarily with ensuring goods arrived at their destination in good condition and at the lowest possible cost.</a:t>
            </a:r>
          </a:p>
          <a:p>
            <a:pPr marL="0" indent="0">
              <a:buNone/>
            </a:pPr>
            <a:r>
              <a:rPr lang="en-US" sz="2000" dirty="0" smtClean="0"/>
              <a:t>Following </a:t>
            </a:r>
            <a:r>
              <a:rPr lang="en-US" sz="2000" dirty="0"/>
              <a:t>World War II, logistics began to incorporate the techniques used by the military. </a:t>
            </a:r>
          </a:p>
          <a:p>
            <a:pPr marL="0" indent="0">
              <a:buNone/>
            </a:pPr>
            <a:r>
              <a:rPr lang="en-US" sz="2000" dirty="0" smtClean="0"/>
              <a:t>Logistics </a:t>
            </a:r>
            <a:r>
              <a:rPr lang="en-US" sz="2000" dirty="0"/>
              <a:t>began to refer to not just the movement of goods but also to sales, the procurement of supplies, and the management of supplier and customer relationships.</a:t>
            </a:r>
          </a:p>
          <a:p>
            <a:endParaRPr lang="en-US" dirty="0"/>
          </a:p>
        </p:txBody>
      </p:sp>
    </p:spTree>
    <p:extLst>
      <p:ext uri="{BB962C8B-B14F-4D97-AF65-F5344CB8AC3E}">
        <p14:creationId xmlns:p14="http://schemas.microsoft.com/office/powerpoint/2010/main" val="38087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Move Toward Speed</a:t>
            </a:r>
            <a:endParaRPr lang="en-US" dirty="0"/>
          </a:p>
        </p:txBody>
      </p:sp>
      <p:sp>
        <p:nvSpPr>
          <p:cNvPr id="3" name="Content Placeholder 2"/>
          <p:cNvSpPr>
            <a:spLocks noGrp="1"/>
          </p:cNvSpPr>
          <p:nvPr>
            <p:ph idx="1"/>
          </p:nvPr>
        </p:nvSpPr>
        <p:spPr>
          <a:xfrm>
            <a:off x="498474" y="1981200"/>
            <a:ext cx="7444523" cy="4144963"/>
          </a:xfrm>
        </p:spPr>
        <p:txBody>
          <a:bodyPr>
            <a:normAutofit/>
          </a:bodyPr>
          <a:lstStyle/>
          <a:p>
            <a:pPr marL="0" indent="0">
              <a:buNone/>
            </a:pPr>
            <a:r>
              <a:rPr lang="en-US" sz="2000" dirty="0"/>
              <a:t>The introduction of containers (or “boxes”) in the late 1950s, and their eventual widespread adoption, made shipping much more efficient as well as cheaper and faster</a:t>
            </a:r>
            <a:r>
              <a:rPr lang="en-US" sz="2000" dirty="0" smtClean="0"/>
              <a:t>.</a:t>
            </a:r>
            <a:endParaRPr lang="en-US" sz="2000" dirty="0"/>
          </a:p>
          <a:p>
            <a:pPr marL="0" indent="0">
              <a:buNone/>
            </a:pPr>
            <a:r>
              <a:rPr lang="en-US" sz="2000" dirty="0"/>
              <a:t>In the 1970s, new companies, like FedEx and DHL, introduced time-defined air shipping services, and gained a large market share in domestic shipments. </a:t>
            </a:r>
          </a:p>
          <a:p>
            <a:pPr marL="0" indent="0">
              <a:buNone/>
            </a:pPr>
            <a:r>
              <a:rPr lang="en-US" sz="2000" dirty="0" smtClean="0"/>
              <a:t>In </a:t>
            </a:r>
            <a:r>
              <a:rPr lang="en-US" sz="2000" dirty="0"/>
              <a:t>the 1980s, international air shipments grew as costs came down and the number of destinations increased. Air transport became cost-competitive with ocean transport for many products. </a:t>
            </a:r>
          </a:p>
          <a:p>
            <a:endParaRPr lang="en-US" dirty="0"/>
          </a:p>
        </p:txBody>
      </p:sp>
    </p:spTree>
    <p:extLst>
      <p:ext uri="{BB962C8B-B14F-4D97-AF65-F5344CB8AC3E}">
        <p14:creationId xmlns:p14="http://schemas.microsoft.com/office/powerpoint/2010/main" val="92028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Emphasis on Customer Satisfaction</a:t>
            </a:r>
            <a:endParaRPr lang="en-US" dirty="0"/>
          </a:p>
        </p:txBody>
      </p:sp>
      <p:sp>
        <p:nvSpPr>
          <p:cNvPr id="5" name="Content Placeholder 4"/>
          <p:cNvSpPr>
            <a:spLocks noGrp="1"/>
          </p:cNvSpPr>
          <p:nvPr>
            <p:ph idx="1"/>
          </p:nvPr>
        </p:nvSpPr>
        <p:spPr>
          <a:xfrm>
            <a:off x="498474" y="1981200"/>
            <a:ext cx="7239807" cy="4144963"/>
          </a:xfrm>
        </p:spPr>
        <p:txBody>
          <a:bodyPr>
            <a:normAutofit/>
          </a:bodyPr>
          <a:lstStyle/>
          <a:p>
            <a:pPr marL="0" indent="0">
              <a:buNone/>
            </a:pPr>
            <a:r>
              <a:rPr lang="en-US" sz="2000" dirty="0"/>
              <a:t>The very high interest rates of the 1980s led companies to reduce inventory levels</a:t>
            </a:r>
            <a:r>
              <a:rPr lang="en-US" sz="2000" dirty="0" smtClean="0"/>
              <a:t>.</a:t>
            </a:r>
            <a:endParaRPr lang="en-US" sz="2000" dirty="0"/>
          </a:p>
          <a:p>
            <a:pPr marL="0" indent="0">
              <a:buNone/>
            </a:pPr>
            <a:r>
              <a:rPr lang="en-US" sz="2000" dirty="0"/>
              <a:t>New inventory management techniques were created to reduce inventory costs. Those techniques included</a:t>
            </a:r>
            <a:r>
              <a:rPr lang="en-US" sz="2000" dirty="0" smtClean="0"/>
              <a:t>:</a:t>
            </a:r>
          </a:p>
          <a:p>
            <a:pPr marL="623888" lvl="1" indent="-166688">
              <a:buFont typeface="Arial" pitchFamily="34" charset="0"/>
              <a:buChar char="•"/>
            </a:pPr>
            <a:r>
              <a:rPr lang="en-US" sz="2000" dirty="0" smtClean="0"/>
              <a:t>Just-in-time (JIT)</a:t>
            </a:r>
          </a:p>
          <a:p>
            <a:pPr marL="623888" lvl="1" indent="-166688">
              <a:buFont typeface="Arial" pitchFamily="34" charset="0"/>
              <a:buChar char="•"/>
            </a:pPr>
            <a:r>
              <a:rPr lang="en-US" sz="2000" dirty="0" smtClean="0"/>
              <a:t>Materials Requirement Planning (MRP)</a:t>
            </a:r>
          </a:p>
          <a:p>
            <a:pPr marL="623888" lvl="1" indent="-166688">
              <a:buFont typeface="Arial" pitchFamily="34" charset="0"/>
              <a:buChar char="•"/>
            </a:pPr>
            <a:r>
              <a:rPr lang="en-US" sz="2000" dirty="0" smtClean="0"/>
              <a:t>Manufacturing Resources Planning (MRP II)</a:t>
            </a:r>
          </a:p>
          <a:p>
            <a:pPr marL="623888" lvl="1" indent="-166688">
              <a:buFont typeface="Arial" pitchFamily="34" charset="0"/>
              <a:buChar char="•"/>
            </a:pPr>
            <a:r>
              <a:rPr lang="en-US" sz="2000" dirty="0" smtClean="0"/>
              <a:t>Distribution Resources Planning (DRP)</a:t>
            </a:r>
            <a:endParaRPr lang="en-US" sz="2000" dirty="0"/>
          </a:p>
          <a:p>
            <a:pPr marL="0" indent="0">
              <a:buNone/>
            </a:pPr>
            <a:r>
              <a:rPr lang="en-US" sz="2000" dirty="0"/>
              <a:t>Since these techniques relied on rapid and reliable deliveries, logistics firms provided reduced shipping times and time-defined deliveries.</a:t>
            </a:r>
          </a:p>
        </p:txBody>
      </p:sp>
    </p:spTree>
    <p:extLst>
      <p:ext uri="{BB962C8B-B14F-4D97-AF65-F5344CB8AC3E}">
        <p14:creationId xmlns:p14="http://schemas.microsoft.com/office/powerpoint/2010/main" val="163475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Just-In-Time Techniques</a:t>
            </a:r>
            <a:endParaRPr lang="en-US" dirty="0"/>
          </a:p>
        </p:txBody>
      </p:sp>
      <p:sp>
        <p:nvSpPr>
          <p:cNvPr id="3" name="Content Placeholder 2"/>
          <p:cNvSpPr>
            <a:spLocks noGrp="1"/>
          </p:cNvSpPr>
          <p:nvPr>
            <p:ph idx="1"/>
          </p:nvPr>
        </p:nvSpPr>
        <p:spPr>
          <a:xfrm>
            <a:off x="498475" y="1981200"/>
            <a:ext cx="7185215" cy="4144963"/>
          </a:xfrm>
        </p:spPr>
        <p:txBody>
          <a:bodyPr>
            <a:normAutofit/>
          </a:bodyPr>
          <a:lstStyle/>
          <a:p>
            <a:pPr marL="0" indent="0">
              <a:buNone/>
            </a:pPr>
            <a:r>
              <a:rPr lang="en-US" sz="2000" dirty="0"/>
              <a:t>Just-in-time manufacturing is a process that plans for parts to arrive on the assembly line just before they are needed. The goal of this technique is to reduce or eliminate the need for inventory. </a:t>
            </a:r>
          </a:p>
          <a:p>
            <a:pPr marL="0" indent="0">
              <a:buNone/>
            </a:pPr>
            <a:r>
              <a:rPr lang="en-US" sz="2000" dirty="0"/>
              <a:t>It now includes the delivery of parts to the assembly plant just before they are needed, and the delivery of finished goods just as the retail store is running out. </a:t>
            </a:r>
          </a:p>
          <a:p>
            <a:pPr marL="0" indent="0">
              <a:buNone/>
            </a:pPr>
            <a:r>
              <a:rPr lang="en-US" sz="2000" dirty="0" smtClean="0"/>
              <a:t>JIT </a:t>
            </a:r>
            <a:r>
              <a:rPr lang="en-US" sz="2000" dirty="0"/>
              <a:t>has become part of standard operations management practices in most manufacturing facilities. </a:t>
            </a:r>
          </a:p>
          <a:p>
            <a:pPr marL="0" indent="0">
              <a:buNone/>
            </a:pPr>
            <a:r>
              <a:rPr lang="en-US" sz="2000" dirty="0" smtClean="0"/>
              <a:t>JIT </a:t>
            </a:r>
            <a:r>
              <a:rPr lang="en-US" sz="2000" dirty="0"/>
              <a:t>involves a risk if the supply chain is disrupted as production may have to shut down due to lack of materials. </a:t>
            </a:r>
          </a:p>
          <a:p>
            <a:endParaRPr lang="en-US" dirty="0"/>
          </a:p>
        </p:txBody>
      </p:sp>
    </p:spTree>
    <p:extLst>
      <p:ext uri="{BB962C8B-B14F-4D97-AF65-F5344CB8AC3E}">
        <p14:creationId xmlns:p14="http://schemas.microsoft.com/office/powerpoint/2010/main" val="136343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Computer-Based Tools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Materials Requirement Planning (MRP) and Manufacturing Resources Planning (MRP II) are tools that allow manufacturing firms to determine what to produce (or order from suppliers), and in which quantity, in function of their sales forecasts and pending customer orders.  </a:t>
            </a:r>
          </a:p>
          <a:p>
            <a:pPr marL="0" indent="0">
              <a:buNone/>
            </a:pPr>
            <a:r>
              <a:rPr lang="en-US" sz="2000" dirty="0"/>
              <a:t>Distribution Resources Planning (DRP) is a tool that allows a retail firm to determine what to order from its suppliers, in which quantity, and when, in function of what it sells </a:t>
            </a:r>
            <a:r>
              <a:rPr lang="en-US" sz="2000" dirty="0" smtClean="0"/>
              <a:t>to  </a:t>
            </a:r>
            <a:r>
              <a:rPr lang="en-US" sz="2000" dirty="0"/>
              <a:t>retail customers.</a:t>
            </a:r>
          </a:p>
          <a:p>
            <a:pPr marL="0" indent="0">
              <a:buNone/>
            </a:pPr>
            <a:r>
              <a:rPr lang="en-US" sz="2000" dirty="0" smtClean="0"/>
              <a:t>These </a:t>
            </a:r>
            <a:r>
              <a:rPr lang="en-US" sz="2000" dirty="0"/>
              <a:t>tools are dependent on the reliable, efficient </a:t>
            </a:r>
            <a:r>
              <a:rPr lang="en-US" sz="2000" dirty="0" smtClean="0"/>
              <a:t>delivery  </a:t>
            </a:r>
            <a:r>
              <a:rPr lang="en-US" sz="2000" dirty="0"/>
              <a:t>of relatively small shipments.</a:t>
            </a:r>
          </a:p>
          <a:p>
            <a:endParaRPr lang="en-US" dirty="0"/>
          </a:p>
        </p:txBody>
      </p:sp>
    </p:spTree>
    <p:extLst>
      <p:ext uri="{BB962C8B-B14F-4D97-AF65-F5344CB8AC3E}">
        <p14:creationId xmlns:p14="http://schemas.microsoft.com/office/powerpoint/2010/main" val="296586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Transformation into a Strategic Advantage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International Logistics management has become a strategic advantage for the firms that are capable of</a:t>
            </a:r>
            <a:r>
              <a:rPr lang="en-US" sz="2000" dirty="0" smtClean="0"/>
              <a:t>:</a:t>
            </a:r>
            <a:endParaRPr lang="en-US" sz="2000" dirty="0"/>
          </a:p>
          <a:p>
            <a:pPr marL="623888" lvl="1" indent="-166688">
              <a:buFont typeface="Arial" pitchFamily="34" charset="0"/>
              <a:buChar char="•"/>
            </a:pPr>
            <a:r>
              <a:rPr lang="en-US" sz="2000" dirty="0"/>
              <a:t>Containing the costs of shipping, in view of increased fuel costs</a:t>
            </a:r>
          </a:p>
          <a:p>
            <a:pPr marL="623888" lvl="1" indent="-166688">
              <a:buFont typeface="Arial" pitchFamily="34" charset="0"/>
              <a:buChar char="•"/>
            </a:pPr>
            <a:r>
              <a:rPr lang="en-US" sz="2000" dirty="0" smtClean="0"/>
              <a:t>Providing </a:t>
            </a:r>
            <a:r>
              <a:rPr lang="en-US" sz="2000" dirty="0"/>
              <a:t>“visibility” in the supply chain, or the ability to determine where a particular shipment is located, at any time</a:t>
            </a:r>
          </a:p>
          <a:p>
            <a:pPr marL="623888" lvl="1" indent="-166688">
              <a:buFont typeface="Arial" pitchFamily="34" charset="0"/>
              <a:buChar char="•"/>
            </a:pPr>
            <a:r>
              <a:rPr lang="en-US" sz="2000" dirty="0" smtClean="0"/>
              <a:t>Providing </a:t>
            </a:r>
            <a:r>
              <a:rPr lang="en-US" sz="2000" dirty="0"/>
              <a:t>reliable, dependable deliveries</a:t>
            </a:r>
          </a:p>
          <a:p>
            <a:pPr marL="623888" lvl="1" indent="-166688">
              <a:buFont typeface="Arial" pitchFamily="34" charset="0"/>
              <a:buChar char="•"/>
            </a:pPr>
            <a:r>
              <a:rPr lang="en-US" sz="2000" dirty="0" smtClean="0"/>
              <a:t>Ensuring </a:t>
            </a:r>
            <a:r>
              <a:rPr lang="en-US" sz="2000" dirty="0"/>
              <a:t>the security of the goods while they are in transit</a:t>
            </a:r>
          </a:p>
          <a:p>
            <a:pPr marL="623888" lvl="1" indent="-166688">
              <a:buFont typeface="Arial" pitchFamily="34" charset="0"/>
              <a:buChar char="•"/>
            </a:pPr>
            <a:r>
              <a:rPr lang="en-US" sz="2000" dirty="0" smtClean="0"/>
              <a:t>Engaging </a:t>
            </a:r>
            <a:r>
              <a:rPr lang="en-US" sz="2000" dirty="0"/>
              <a:t>in sustainable practices</a:t>
            </a:r>
          </a:p>
          <a:p>
            <a:endParaRPr lang="en-US" dirty="0"/>
          </a:p>
        </p:txBody>
      </p:sp>
    </p:spTree>
    <p:extLst>
      <p:ext uri="{BB962C8B-B14F-4D97-AF65-F5344CB8AC3E}">
        <p14:creationId xmlns:p14="http://schemas.microsoft.com/office/powerpoint/2010/main" val="3136314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1.potx" id="{C0183AC0-7387-42D6-A8F3-7F1365650C2B}" vid="{60325344-8E60-4DA8-8CF8-603F38F5CCD7}"/>
    </a:ext>
  </a:extLst>
</a:theme>
</file>

<file path=docProps/app.xml><?xml version="1.0" encoding="utf-8"?>
<Properties xmlns="http://schemas.openxmlformats.org/officeDocument/2006/extended-properties" xmlns:vt="http://schemas.openxmlformats.org/officeDocument/2006/docPropsVTypes">
  <Template/>
  <TotalTime>1531</TotalTime>
  <Words>1078</Words>
  <Application>Microsoft Office PowerPoint</Application>
  <PresentationFormat>On-screen Show (4:3)</PresentationFormat>
  <Paragraphs>97</Paragraphs>
  <Slides>22</Slides>
  <Notes>0</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Lucida Bright</vt:lpstr>
      <vt:lpstr>Office Theme</vt:lpstr>
      <vt:lpstr>Office Theme</vt:lpstr>
      <vt:lpstr>Office Theme</vt:lpstr>
      <vt:lpstr>Office Theme</vt:lpstr>
      <vt:lpstr>chapter2</vt:lpstr>
      <vt:lpstr>Document</vt:lpstr>
      <vt:lpstr>Chapter 2 International Logistics</vt:lpstr>
      <vt:lpstr>International Logistics</vt:lpstr>
      <vt:lpstr>Historical Development </vt:lpstr>
      <vt:lpstr>The Early “Slow” Days</vt:lpstr>
      <vt:lpstr>The Move Toward Speed</vt:lpstr>
      <vt:lpstr>The Emphasis on Customer Satisfaction</vt:lpstr>
      <vt:lpstr>Just-In-Time Techniques</vt:lpstr>
      <vt:lpstr>Computer-Based Tools</vt:lpstr>
      <vt:lpstr>The Transformation into a Strategic Advantage</vt:lpstr>
      <vt:lpstr>The Current State of Affairs</vt:lpstr>
      <vt:lpstr>Sustainable Practices</vt:lpstr>
      <vt:lpstr>Definitions</vt:lpstr>
      <vt:lpstr>Logistics </vt:lpstr>
      <vt:lpstr>Supply Chain Management</vt:lpstr>
      <vt:lpstr>Evolution of Logistics </vt:lpstr>
      <vt:lpstr>Logistics, International Logistics, and SCM</vt:lpstr>
      <vt:lpstr>Elements of International Logistics (I)</vt:lpstr>
      <vt:lpstr>Elements of International Logistics (II)</vt:lpstr>
      <vt:lpstr>Economic Importance of Logistics in the U.S.</vt:lpstr>
      <vt:lpstr>Economic Importance of Logistics in the World</vt:lpstr>
      <vt:lpstr>Reverse Logistics</vt:lpstr>
      <vt:lpstr>Reverse Logistics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David</cp:lastModifiedBy>
  <cp:revision>31</cp:revision>
  <dcterms:created xsi:type="dcterms:W3CDTF">2013-08-01T19:16:32Z</dcterms:created>
  <dcterms:modified xsi:type="dcterms:W3CDTF">2017-06-01T17:32:17Z</dcterms:modified>
</cp:coreProperties>
</file>