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notesMasterIdLst>
    <p:notesMasterId r:id="rId29"/>
  </p:notesMasterIdLst>
  <p:sldIdLst>
    <p:sldId id="256" r:id="rId6"/>
    <p:sldId id="257" r:id="rId7"/>
    <p:sldId id="260" r:id="rId8"/>
    <p:sldId id="259" r:id="rId9"/>
    <p:sldId id="261" r:id="rId10"/>
    <p:sldId id="262" r:id="rId11"/>
    <p:sldId id="263" r:id="rId12"/>
    <p:sldId id="265" r:id="rId13"/>
    <p:sldId id="276" r:id="rId14"/>
    <p:sldId id="277" r:id="rId15"/>
    <p:sldId id="278" r:id="rId16"/>
    <p:sldId id="266" r:id="rId17"/>
    <p:sldId id="279" r:id="rId18"/>
    <p:sldId id="267" r:id="rId19"/>
    <p:sldId id="264" r:id="rId20"/>
    <p:sldId id="268" r:id="rId21"/>
    <p:sldId id="269" r:id="rId22"/>
    <p:sldId id="270" r:id="rId23"/>
    <p:sldId id="271" r:id="rId24"/>
    <p:sldId id="272" r:id="rId25"/>
    <p:sldId id="273" r:id="rId26"/>
    <p:sldId id="274"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39B91-B86E-47A5-992F-D100E9C03DE7}" type="datetimeFigureOut">
              <a:rPr lang="en-US" smtClean="0"/>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C38A1-73A6-41DB-9020-20CE5A3B978A}" type="slidenum">
              <a:rPr lang="en-US" smtClean="0"/>
              <a:t>‹#›</a:t>
            </a:fld>
            <a:endParaRPr lang="en-US"/>
          </a:p>
        </p:txBody>
      </p:sp>
    </p:spTree>
    <p:extLst>
      <p:ext uri="{BB962C8B-B14F-4D97-AF65-F5344CB8AC3E}">
        <p14:creationId xmlns:p14="http://schemas.microsoft.com/office/powerpoint/2010/main" val="194161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C38A1-73A6-41DB-9020-20CE5A3B978A}" type="slidenum">
              <a:rPr lang="en-US" smtClean="0"/>
              <a:t>23</a:t>
            </a:fld>
            <a:endParaRPr lang="en-US"/>
          </a:p>
        </p:txBody>
      </p:sp>
    </p:spTree>
    <p:extLst>
      <p:ext uri="{BB962C8B-B14F-4D97-AF65-F5344CB8AC3E}">
        <p14:creationId xmlns:p14="http://schemas.microsoft.com/office/powerpoint/2010/main" val="53858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743277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570988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1442567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6213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505851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865358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612269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3289138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395886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39278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712777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5/30/2017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68570612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jpg"/><Relationship Id="rId7" Type="http://schemas.openxmlformats.org/officeDocument/2006/relationships/image" Target="../media/image5.wmf"/><Relationship Id="rId2" Type="http://schemas.openxmlformats.org/officeDocument/2006/relationships/slideLayout" Target="../slideLayouts/slideLayout4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lumMod val="20000"/>
                    <a:lumOff val="80000"/>
                  </a:schemeClr>
                </a:solidFill>
              </a:rPr>
              <a:t>Chapter 1</a:t>
            </a:r>
            <a:r>
              <a:rPr lang="en-US" dirty="0" smtClean="0">
                <a:solidFill>
                  <a:schemeClr val="bg1">
                    <a:lumMod val="20000"/>
                    <a:lumOff val="80000"/>
                  </a:schemeClr>
                </a:solidFill>
              </a:rPr>
              <a:t/>
            </a:r>
            <a:br>
              <a:rPr lang="en-US" dirty="0" smtClean="0">
                <a:solidFill>
                  <a:schemeClr val="bg1">
                    <a:lumMod val="20000"/>
                    <a:lumOff val="80000"/>
                  </a:schemeClr>
                </a:solidFill>
              </a:rPr>
            </a:br>
            <a:r>
              <a:rPr lang="en-US" dirty="0" smtClean="0">
                <a:solidFill>
                  <a:schemeClr val="bg1">
                    <a:lumMod val="20000"/>
                    <a:lumOff val="80000"/>
                  </a:schemeClr>
                </a:solidFill>
              </a:rPr>
              <a:t>International Trade</a:t>
            </a:r>
            <a:endParaRPr lang="en-US"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Production Countries (2015) </a:t>
            </a:r>
            <a:r>
              <a:rPr lang="en-US" dirty="0" smtClean="0"/>
              <a:t/>
            </a:r>
            <a:br>
              <a:rPr lang="en-US" dirty="0" smtClean="0"/>
            </a:b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879098"/>
              </p:ext>
            </p:extLst>
          </p:nvPr>
        </p:nvGraphicFramePr>
        <p:xfrm>
          <a:off x="2023009" y="1316613"/>
          <a:ext cx="3807493" cy="4288518"/>
        </p:xfrm>
        <a:graphic>
          <a:graphicData uri="http://schemas.openxmlformats.org/drawingml/2006/table">
            <a:tbl>
              <a:tblPr firstRow="1" bandRow="1">
                <a:tableStyleId>{073A0DAA-6AF3-43AB-8588-CEC1D06C72B9}</a:tableStyleId>
              </a:tblPr>
              <a:tblGrid>
                <a:gridCol w="1897931">
                  <a:extLst>
                    <a:ext uri="{9D8B030D-6E8A-4147-A177-3AD203B41FA5}">
                      <a16:colId xmlns:a16="http://schemas.microsoft.com/office/drawing/2014/main" val="20000"/>
                    </a:ext>
                  </a:extLst>
                </a:gridCol>
                <a:gridCol w="1909562">
                  <a:extLst>
                    <a:ext uri="{9D8B030D-6E8A-4147-A177-3AD203B41FA5}">
                      <a16:colId xmlns:a16="http://schemas.microsoft.com/office/drawing/2014/main" val="20001"/>
                    </a:ext>
                  </a:extLst>
                </a:gridCol>
              </a:tblGrid>
              <a:tr h="238251">
                <a:tc>
                  <a:txBody>
                    <a:bodyPr/>
                    <a:lstStyle/>
                    <a:p>
                      <a:pPr algn="l" fontAlgn="b"/>
                      <a:r>
                        <a:rPr lang="en-US" sz="1400" u="none" strike="noStrike" baseline="0" dirty="0" smtClean="0">
                          <a:effectLst/>
                        </a:rPr>
                        <a:t>Country</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Vehicles Produced</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38251">
                <a:tc>
                  <a:txBody>
                    <a:bodyPr/>
                    <a:lstStyle/>
                    <a:p>
                      <a:pPr algn="l" fontAlgn="b"/>
                      <a:r>
                        <a:rPr lang="en-US" sz="1400" b="0" i="0" u="none" strike="noStrike" baseline="0" dirty="0" smtClean="0">
                          <a:solidFill>
                            <a:schemeClr val="dk1"/>
                          </a:solidFill>
                          <a:effectLst/>
                          <a:latin typeface="+mn-lt"/>
                        </a:rPr>
                        <a:t>China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rgbClr val="000000"/>
                          </a:solidFill>
                          <a:effectLst/>
                          <a:latin typeface="Calibri"/>
                        </a:rPr>
                        <a:t>24,503,000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38251">
                <a:tc>
                  <a:txBody>
                    <a:bodyPr/>
                    <a:lstStyle/>
                    <a:p>
                      <a:pPr algn="l" fontAlgn="b"/>
                      <a:r>
                        <a:rPr lang="en-US" sz="1400" b="0" i="0" u="none" strike="noStrike" baseline="0" dirty="0" smtClean="0">
                          <a:solidFill>
                            <a:schemeClr val="dk1"/>
                          </a:solidFill>
                          <a:effectLst/>
                          <a:latin typeface="+mn-lt"/>
                        </a:rPr>
                        <a:t>United States</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12,100,000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38251">
                <a:tc>
                  <a:txBody>
                    <a:bodyPr/>
                    <a:lstStyle/>
                    <a:p>
                      <a:pPr algn="l" fontAlgn="b"/>
                      <a:r>
                        <a:rPr lang="en-US" sz="1400" b="0" i="0" u="none" strike="noStrike" baseline="0" dirty="0" smtClean="0">
                          <a:solidFill>
                            <a:schemeClr val="dk1"/>
                          </a:solidFill>
                          <a:effectLst/>
                          <a:latin typeface="+mn-lt"/>
                        </a:rPr>
                        <a:t>Japan</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9,278,000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38251">
                <a:tc>
                  <a:txBody>
                    <a:bodyPr/>
                    <a:lstStyle/>
                    <a:p>
                      <a:pPr algn="l" fontAlgn="b"/>
                      <a:r>
                        <a:rPr lang="en-US" sz="1400" b="0" i="0" u="none" strike="noStrike" baseline="0" dirty="0" smtClean="0">
                          <a:solidFill>
                            <a:schemeClr val="dk1"/>
                          </a:solidFill>
                          <a:effectLst/>
                          <a:latin typeface="+mn-lt"/>
                        </a:rPr>
                        <a:t>Germany</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6,033,000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38251">
                <a:tc>
                  <a:txBody>
                    <a:bodyPr/>
                    <a:lstStyle/>
                    <a:p>
                      <a:pPr algn="l" fontAlgn="b"/>
                      <a:r>
                        <a:rPr lang="en-US" sz="1400" b="0" i="0" u="none" strike="noStrike" baseline="0" dirty="0" smtClean="0">
                          <a:solidFill>
                            <a:schemeClr val="dk1"/>
                          </a:solidFill>
                          <a:effectLst/>
                          <a:latin typeface="+mn-lt"/>
                        </a:rPr>
                        <a:t>South Korea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4,556,000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38251">
                <a:tc>
                  <a:txBody>
                    <a:bodyPr/>
                    <a:lstStyle/>
                    <a:p>
                      <a:pPr algn="l" fontAlgn="b"/>
                      <a:r>
                        <a:rPr lang="en-US" sz="1400" b="0" i="0" u="none" strike="noStrike" baseline="0" dirty="0" smtClean="0">
                          <a:solidFill>
                            <a:schemeClr val="dk1"/>
                          </a:solidFill>
                          <a:effectLst/>
                          <a:latin typeface="+mn-lt"/>
                        </a:rPr>
                        <a:t>India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4,126,000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38251">
                <a:tc>
                  <a:txBody>
                    <a:bodyPr/>
                    <a:lstStyle/>
                    <a:p>
                      <a:pPr algn="l" fontAlgn="b"/>
                      <a:r>
                        <a:rPr lang="en-US" sz="1400" b="0" i="0" u="none" strike="noStrike" baseline="0" dirty="0" smtClean="0">
                          <a:solidFill>
                            <a:schemeClr val="dk1"/>
                          </a:solidFill>
                          <a:effectLst/>
                          <a:latin typeface="+mn-lt"/>
                        </a:rPr>
                        <a:t>Mexico</a:t>
                      </a:r>
                      <a:endParaRPr lang="en-US" sz="1400" b="0" i="0" u="none" strike="noStrike" baseline="0" dirty="0">
                        <a:solidFill>
                          <a:srgbClr val="000000"/>
                        </a:solidFill>
                        <a:effectLst/>
                        <a:latin typeface="+mn-lt"/>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3,565,000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38251">
                <a:tc>
                  <a:txBody>
                    <a:bodyPr/>
                    <a:lstStyle/>
                    <a:p>
                      <a:pPr algn="l" fontAlgn="b"/>
                      <a:r>
                        <a:rPr lang="en-US" sz="1400" b="0" i="0" u="none" strike="noStrike" baseline="0" dirty="0" smtClean="0">
                          <a:solidFill>
                            <a:srgbClr val="000000"/>
                          </a:solidFill>
                          <a:effectLst/>
                          <a:latin typeface="Calibri"/>
                        </a:rPr>
                        <a:t>Spain</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2,733,000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38251">
                <a:tc>
                  <a:txBody>
                    <a:bodyPr/>
                    <a:lstStyle/>
                    <a:p>
                      <a:pPr algn="l" fontAlgn="b"/>
                      <a:r>
                        <a:rPr lang="en-US" sz="1400" b="0" i="0" u="none" strike="noStrike" baseline="0" dirty="0" smtClean="0">
                          <a:solidFill>
                            <a:schemeClr val="dk1"/>
                          </a:solidFill>
                          <a:effectLst/>
                          <a:latin typeface="+mn-lt"/>
                        </a:rPr>
                        <a:t>Brazil</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2,429,000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38251">
                <a:tc>
                  <a:txBody>
                    <a:bodyPr/>
                    <a:lstStyle/>
                    <a:p>
                      <a:pPr algn="l" fontAlgn="b"/>
                      <a:r>
                        <a:rPr lang="en-US" sz="1400" b="0" i="0" u="none" strike="noStrike" baseline="0" dirty="0" smtClean="0">
                          <a:solidFill>
                            <a:schemeClr val="dk1"/>
                          </a:solidFill>
                          <a:effectLst/>
                          <a:latin typeface="+mn-lt"/>
                        </a:rPr>
                        <a:t>Canada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2,283,000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38251">
                <a:tc>
                  <a:txBody>
                    <a:bodyPr/>
                    <a:lstStyle/>
                    <a:p>
                      <a:pPr algn="l" fontAlgn="b"/>
                      <a:r>
                        <a:rPr lang="en-US" sz="1400" b="0" i="0" u="none" strike="noStrike" baseline="0" dirty="0" smtClean="0">
                          <a:solidFill>
                            <a:schemeClr val="dk1"/>
                          </a:solidFill>
                          <a:effectLst/>
                          <a:latin typeface="+mn-lt"/>
                        </a:rPr>
                        <a:t>France</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1,970,000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38251">
                <a:tc>
                  <a:txBody>
                    <a:bodyPr/>
                    <a:lstStyle/>
                    <a:p>
                      <a:pPr algn="l" fontAlgn="b"/>
                      <a:r>
                        <a:rPr lang="en-US" sz="1400" b="0" i="0" u="none" strike="noStrike" baseline="0" dirty="0" smtClean="0">
                          <a:solidFill>
                            <a:schemeClr val="dk1"/>
                          </a:solidFill>
                          <a:effectLst/>
                          <a:latin typeface="+mn-lt"/>
                        </a:rPr>
                        <a:t>Thailand</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1,915,000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38251">
                <a:tc>
                  <a:txBody>
                    <a:bodyPr/>
                    <a:lstStyle/>
                    <a:p>
                      <a:pPr algn="l" fontAlgn="b"/>
                      <a:r>
                        <a:rPr lang="en-US" sz="1400" b="0" i="0" u="none" strike="noStrike" baseline="0" dirty="0" smtClean="0">
                          <a:solidFill>
                            <a:schemeClr val="dk1"/>
                          </a:solidFill>
                          <a:effectLst/>
                          <a:latin typeface="+mn-lt"/>
                        </a:rPr>
                        <a:t>United Kingdom</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1,464,000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38251">
                <a:tc>
                  <a:txBody>
                    <a:bodyPr/>
                    <a:lstStyle/>
                    <a:p>
                      <a:pPr algn="l" fontAlgn="b"/>
                      <a:r>
                        <a:rPr lang="en-US" sz="1400" b="0" i="0" u="none" strike="noStrike" baseline="0" dirty="0" smtClean="0">
                          <a:solidFill>
                            <a:schemeClr val="dk1"/>
                          </a:solidFill>
                          <a:effectLst/>
                          <a:latin typeface="+mn-lt"/>
                        </a:rPr>
                        <a:t>Russia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1,458,000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38251">
                <a:tc>
                  <a:txBody>
                    <a:bodyPr/>
                    <a:lstStyle/>
                    <a:p>
                      <a:pPr algn="l" fontAlgn="b"/>
                      <a:r>
                        <a:rPr lang="en-US" sz="1400" b="0" i="0" u="none" strike="noStrike" baseline="0" dirty="0" smtClean="0">
                          <a:solidFill>
                            <a:schemeClr val="dk1"/>
                          </a:solidFill>
                          <a:effectLst/>
                          <a:latin typeface="+mn-lt"/>
                        </a:rPr>
                        <a:t>Turkey</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1,359,000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238251">
                <a:tc>
                  <a:txBody>
                    <a:bodyPr/>
                    <a:lstStyle/>
                    <a:p>
                      <a:pPr algn="l" fontAlgn="b"/>
                      <a:r>
                        <a:rPr lang="en-US" sz="1400" b="0" i="0" u="none" strike="noStrike" baseline="0" dirty="0" smtClean="0">
                          <a:solidFill>
                            <a:srgbClr val="000000"/>
                          </a:solidFill>
                          <a:effectLst/>
                          <a:latin typeface="Calibri"/>
                        </a:rPr>
                        <a:t>Rest of the World</a:t>
                      </a:r>
                    </a:p>
                  </a:txBody>
                  <a:tcPr marL="9525" marR="9525" marT="9525" marB="0" anchor="b"/>
                </a:tc>
                <a:tc>
                  <a:txBody>
                    <a:bodyPr/>
                    <a:lstStyle/>
                    <a:p>
                      <a:pPr algn="ctr" fontAlgn="b"/>
                      <a:r>
                        <a:rPr lang="en-US" sz="1400" b="0" i="0" u="none" strike="noStrike" baseline="0" dirty="0" smtClean="0">
                          <a:solidFill>
                            <a:srgbClr val="000000"/>
                          </a:solidFill>
                          <a:effectLst/>
                          <a:latin typeface="Calibri"/>
                        </a:rPr>
                        <a:t>10,862,000</a:t>
                      </a:r>
                    </a:p>
                  </a:txBody>
                  <a:tcPr marL="9525" marR="9525" marT="9525" marB="0" anchor="b"/>
                </a:tc>
                <a:extLst>
                  <a:ext uri="{0D108BD9-81ED-4DB2-BD59-A6C34878D82A}">
                    <a16:rowId xmlns:a16="http://schemas.microsoft.com/office/drawing/2014/main" val="1993080883"/>
                  </a:ext>
                </a:extLst>
              </a:tr>
              <a:tr h="238251">
                <a:tc>
                  <a:txBody>
                    <a:bodyPr/>
                    <a:lstStyle/>
                    <a:p>
                      <a:pPr algn="l" fontAlgn="b"/>
                      <a:r>
                        <a:rPr lang="en-US" sz="1400" b="0" i="0" u="none" strike="noStrike" baseline="0" dirty="0" smtClean="0">
                          <a:solidFill>
                            <a:srgbClr val="000000"/>
                          </a:solidFill>
                          <a:effectLst/>
                          <a:latin typeface="Calibri"/>
                        </a:rPr>
                        <a:t>Total</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rgbClr val="000000"/>
                          </a:solidFill>
                          <a:effectLst/>
                          <a:latin typeface="Calibri"/>
                        </a:rPr>
                        <a:t>90,781,000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262076610"/>
                  </a:ext>
                </a:extLst>
              </a:tr>
            </a:tbl>
          </a:graphicData>
        </a:graphic>
      </p:graphicFrame>
    </p:spTree>
    <p:extLst>
      <p:ext uri="{BB962C8B-B14F-4D97-AF65-F5344CB8AC3E}">
        <p14:creationId xmlns:p14="http://schemas.microsoft.com/office/powerpoint/2010/main" val="51755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Competition </a:t>
            </a:r>
            <a:r>
              <a:rPr lang="en-US" dirty="0" smtClean="0"/>
              <a:t>Drivers</a:t>
            </a:r>
            <a:endParaRPr lang="en-US" dirty="0"/>
          </a:p>
        </p:txBody>
      </p:sp>
      <p:sp>
        <p:nvSpPr>
          <p:cNvPr id="5" name="Content Placeholder 4"/>
          <p:cNvSpPr>
            <a:spLocks noGrp="1"/>
          </p:cNvSpPr>
          <p:nvPr>
            <p:ph idx="1"/>
          </p:nvPr>
        </p:nvSpPr>
        <p:spPr/>
        <p:txBody>
          <a:bodyPr>
            <a:normAutofit/>
          </a:bodyPr>
          <a:lstStyle/>
          <a:p>
            <a:pPr marL="0" indent="0">
              <a:buNone/>
            </a:pPr>
            <a:r>
              <a:rPr lang="en-US" sz="2000" dirty="0" smtClean="0"/>
              <a:t>Companies that see themselves as global players seek to counter their competitors’ international moves in order to retain global market share.</a:t>
            </a:r>
          </a:p>
          <a:p>
            <a:pPr marL="0" indent="0">
              <a:buNone/>
            </a:pPr>
            <a:r>
              <a:rPr lang="en-US" sz="2000" dirty="0" smtClean="0"/>
              <a:t>Every move by one of the players is met with some retaliatory measure:</a:t>
            </a:r>
          </a:p>
          <a:p>
            <a:r>
              <a:rPr lang="en-US" sz="2000" dirty="0" smtClean="0"/>
              <a:t>When Benetton—an </a:t>
            </a:r>
            <a:r>
              <a:rPr lang="en-US" sz="2000" dirty="0"/>
              <a:t>Italian company—, </a:t>
            </a:r>
            <a:r>
              <a:rPr lang="en-US" sz="2000" dirty="0" smtClean="0"/>
              <a:t>entered the U.S. market, </a:t>
            </a:r>
            <a:r>
              <a:rPr lang="en-US" sz="2000" dirty="0"/>
              <a:t>The </a:t>
            </a:r>
            <a:r>
              <a:rPr lang="en-US" sz="2000" dirty="0" smtClean="0"/>
              <a:t>Gap—an American company—, retaliated by entering the Italian market.</a:t>
            </a:r>
          </a:p>
          <a:p>
            <a:r>
              <a:rPr lang="en-US" sz="2000" dirty="0"/>
              <a:t>When </a:t>
            </a:r>
            <a:r>
              <a:rPr lang="en-US" sz="2000" dirty="0" smtClean="0"/>
              <a:t>Carrefour—a French retailer—enters a market, Walmart enters another. And when Walmart enters a  market, Carrefour does as well.</a:t>
            </a:r>
            <a:endParaRPr lang="en-US" sz="2000" dirty="0"/>
          </a:p>
        </p:txBody>
      </p:sp>
    </p:spTree>
    <p:extLst>
      <p:ext uri="{BB962C8B-B14F-4D97-AF65-F5344CB8AC3E}">
        <p14:creationId xmlns:p14="http://schemas.microsoft.com/office/powerpoint/2010/main" val="1222057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Competition Drivers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5184459"/>
              </p:ext>
            </p:extLst>
          </p:nvPr>
        </p:nvGraphicFramePr>
        <p:xfrm>
          <a:off x="628650" y="1542404"/>
          <a:ext cx="6921219" cy="4511040"/>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20000"/>
                    </a:ext>
                  </a:extLst>
                </a:gridCol>
                <a:gridCol w="2977869">
                  <a:extLst>
                    <a:ext uri="{9D8B030D-6E8A-4147-A177-3AD203B41FA5}">
                      <a16:colId xmlns:a16="http://schemas.microsoft.com/office/drawing/2014/main" val="20001"/>
                    </a:ext>
                  </a:extLst>
                </a:gridCol>
              </a:tblGrid>
              <a:tr h="370840">
                <a:tc gridSpan="2">
                  <a:txBody>
                    <a:bodyPr/>
                    <a:lstStyle/>
                    <a:p>
                      <a:pPr algn="ctr"/>
                      <a:r>
                        <a:rPr lang="en-US" sz="2000" baseline="0" dirty="0" smtClean="0"/>
                        <a:t>The way Carrefour and </a:t>
                      </a:r>
                      <a:r>
                        <a:rPr lang="en-US" sz="2000" baseline="0" dirty="0" smtClean="0"/>
                        <a:t>Walmart </a:t>
                      </a:r>
                      <a:r>
                        <a:rPr lang="en-US" sz="2000" baseline="0" dirty="0" smtClean="0"/>
                        <a:t>split the </a:t>
                      </a:r>
                      <a:r>
                        <a:rPr lang="en-US" sz="2000" baseline="0" dirty="0" smtClean="0"/>
                        <a:t>world (2017)</a:t>
                      </a:r>
                      <a:endParaRPr lang="en-US" sz="2000" dirty="0">
                        <a:solidFill>
                          <a:schemeClr val="tx1"/>
                        </a:solidFill>
                        <a:latin typeface="Calibri" pitchFamily="34" charset="0"/>
                      </a:endParaRPr>
                    </a:p>
                  </a:txBody>
                  <a:tcPr marL="95436" marR="95436"/>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smtClean="0"/>
                        <a:t>Countries in which</a:t>
                      </a:r>
                      <a:r>
                        <a:rPr lang="en-US" sz="1400" baseline="0" dirty="0" smtClean="0"/>
                        <a:t> both are present</a:t>
                      </a:r>
                      <a:endParaRPr lang="en-US" sz="1400" baseline="0" dirty="0" smtClean="0">
                        <a:latin typeface="Calibri" pitchFamily="34" charset="0"/>
                      </a:endParaRPr>
                    </a:p>
                  </a:txBody>
                  <a:tcPr marL="95436" marR="95436"/>
                </a:tc>
                <a:tc>
                  <a:txBody>
                    <a:bodyPr/>
                    <a:lstStyle/>
                    <a:p>
                      <a:r>
                        <a:rPr lang="en-US" sz="1400" dirty="0" smtClean="0"/>
                        <a:t>Argentina,</a:t>
                      </a:r>
                      <a:r>
                        <a:rPr lang="en-US" sz="1400" baseline="0" dirty="0" smtClean="0"/>
                        <a:t> Brazil, China, India, </a:t>
                      </a:r>
                      <a:r>
                        <a:rPr lang="en-US" sz="1400" baseline="0" dirty="0" smtClean="0"/>
                        <a:t>Japan, Kenya, United Kingdom.</a:t>
                      </a:r>
                      <a:endParaRPr lang="en-US" sz="1400" dirty="0">
                        <a:latin typeface="Calibri" pitchFamily="34" charset="0"/>
                      </a:endParaRPr>
                    </a:p>
                  </a:txBody>
                  <a:tcPr marL="95436" marR="95436"/>
                </a:tc>
                <a:extLst>
                  <a:ext uri="{0D108BD9-81ED-4DB2-BD59-A6C34878D82A}">
                    <a16:rowId xmlns:a16="http://schemas.microsoft.com/office/drawing/2014/main" val="10001"/>
                  </a:ext>
                </a:extLst>
              </a:tr>
              <a:tr h="370840">
                <a:tc>
                  <a:txBody>
                    <a:bodyPr/>
                    <a:lstStyle/>
                    <a:p>
                      <a:r>
                        <a:rPr lang="en-US" sz="1400" dirty="0" smtClean="0"/>
                        <a:t>Countries in which only Carrefour</a:t>
                      </a:r>
                      <a:r>
                        <a:rPr lang="en-US" sz="1400" baseline="0" dirty="0" smtClean="0"/>
                        <a:t> is present</a:t>
                      </a:r>
                      <a:endParaRPr lang="en-US" sz="1400" baseline="0" dirty="0" smtClean="0">
                        <a:latin typeface="Calibri" pitchFamily="34" charset="0"/>
                      </a:endParaRPr>
                    </a:p>
                  </a:txBody>
                  <a:tcPr marL="95436" marR="95436"/>
                </a:tc>
                <a:tc>
                  <a:txBody>
                    <a:bodyPr/>
                    <a:lstStyle/>
                    <a:p>
                      <a:r>
                        <a:rPr lang="en-US" sz="1400" dirty="0" smtClean="0"/>
                        <a:t>Albania, </a:t>
                      </a:r>
                      <a:r>
                        <a:rPr lang="en-US" sz="1400" dirty="0" smtClean="0"/>
                        <a:t>Armenia, Austria, Bahrain</a:t>
                      </a:r>
                      <a:r>
                        <a:rPr lang="en-US" sz="1400" dirty="0" smtClean="0"/>
                        <a:t>, Belgium, Bulgaria, Cyprus,</a:t>
                      </a:r>
                      <a:r>
                        <a:rPr lang="en-US" sz="1400" baseline="0" dirty="0" smtClean="0"/>
                        <a:t> </a:t>
                      </a:r>
                      <a:r>
                        <a:rPr lang="en-US" sz="1400" dirty="0" smtClean="0"/>
                        <a:t>Egypt, France,</a:t>
                      </a:r>
                      <a:r>
                        <a:rPr lang="en-US" sz="1400" baseline="0" dirty="0" smtClean="0"/>
                        <a:t> Georgia, Greece, </a:t>
                      </a:r>
                      <a:r>
                        <a:rPr lang="en-US" sz="1400" baseline="0" dirty="0" smtClean="0"/>
                        <a:t>Indonesia</a:t>
                      </a:r>
                      <a:r>
                        <a:rPr lang="en-US" sz="1400" baseline="0" dirty="0" smtClean="0"/>
                        <a:t>, Iran, Iraq,  Italy, Jordan, </a:t>
                      </a:r>
                      <a:r>
                        <a:rPr lang="en-US" sz="1400" baseline="0" dirty="0" smtClean="0"/>
                        <a:t>Kazakhstan, Kuwait</a:t>
                      </a:r>
                      <a:r>
                        <a:rPr lang="en-US" sz="1400" baseline="0" dirty="0" smtClean="0"/>
                        <a:t>, Lebanon, Macedonia, Monaco, Malaysia, Morocco, Oman, Pakistan, Poland, Portugal ,Qatar, Romania, Saudi Arabia, Spain, Slovakia, Slovenia, Syria, Taiwan, Tunisia, Turkey, United Arab Emirates. </a:t>
                      </a:r>
                      <a:endParaRPr lang="en-US" sz="1400" dirty="0">
                        <a:latin typeface="Calibri" pitchFamily="34" charset="0"/>
                      </a:endParaRPr>
                    </a:p>
                  </a:txBody>
                  <a:tcPr marL="95436" marR="95436"/>
                </a:tc>
                <a:extLst>
                  <a:ext uri="{0D108BD9-81ED-4DB2-BD59-A6C34878D82A}">
                    <a16:rowId xmlns:a16="http://schemas.microsoft.com/office/drawing/2014/main" val="10002"/>
                  </a:ext>
                </a:extLst>
              </a:tr>
              <a:tr h="370840">
                <a:tc>
                  <a:txBody>
                    <a:bodyPr/>
                    <a:lstStyle/>
                    <a:p>
                      <a:r>
                        <a:rPr lang="en-US" sz="1400" dirty="0" smtClean="0"/>
                        <a:t>Countries in which only</a:t>
                      </a:r>
                      <a:r>
                        <a:rPr lang="en-US" sz="1400" baseline="0" dirty="0" smtClean="0"/>
                        <a:t> </a:t>
                      </a:r>
                      <a:r>
                        <a:rPr lang="en-US" sz="1400" baseline="0" dirty="0" smtClean="0"/>
                        <a:t>Walmart </a:t>
                      </a:r>
                      <a:r>
                        <a:rPr lang="en-US" sz="1400" baseline="0" dirty="0" smtClean="0"/>
                        <a:t>is present</a:t>
                      </a:r>
                      <a:endParaRPr lang="en-US" sz="1400" dirty="0">
                        <a:latin typeface="Calibri" pitchFamily="34" charset="0"/>
                      </a:endParaRPr>
                    </a:p>
                  </a:txBody>
                  <a:tcPr marL="95436" marR="95436"/>
                </a:tc>
                <a:tc>
                  <a:txBody>
                    <a:bodyPr/>
                    <a:lstStyle/>
                    <a:p>
                      <a:r>
                        <a:rPr lang="en-US" sz="1400" dirty="0" smtClean="0"/>
                        <a:t>Botswana, Canada, Chile, Costa Rica, Ghana, Guatemala,</a:t>
                      </a:r>
                      <a:r>
                        <a:rPr lang="en-US" sz="1400" baseline="0" dirty="0" smtClean="0"/>
                        <a:t> Honduras, Lesotho,</a:t>
                      </a:r>
                      <a:r>
                        <a:rPr lang="en-US" sz="1400" dirty="0" smtClean="0"/>
                        <a:t> Malawi,</a:t>
                      </a:r>
                      <a:r>
                        <a:rPr lang="en-US" sz="1400" baseline="0" dirty="0" smtClean="0"/>
                        <a:t> </a:t>
                      </a:r>
                      <a:r>
                        <a:rPr lang="en-US" sz="1400" dirty="0" smtClean="0"/>
                        <a:t>Mexico, Mozambique, Namibia, Nicaragua, Nigeria, South Africa,</a:t>
                      </a:r>
                      <a:r>
                        <a:rPr lang="en-US" sz="1400" baseline="0" dirty="0" smtClean="0"/>
                        <a:t> Tanzania, Uganda</a:t>
                      </a:r>
                      <a:r>
                        <a:rPr lang="en-US" sz="1400" baseline="0" dirty="0" smtClean="0"/>
                        <a:t>, </a:t>
                      </a:r>
                      <a:r>
                        <a:rPr lang="en-US" sz="1400" baseline="0" dirty="0" smtClean="0"/>
                        <a:t>United States,  Zambia.</a:t>
                      </a:r>
                      <a:endParaRPr lang="en-US" sz="1400" dirty="0">
                        <a:latin typeface="Calibri" pitchFamily="34" charset="0"/>
                      </a:endParaRPr>
                    </a:p>
                  </a:txBody>
                  <a:tcPr marL="95436" marR="9543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50286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a:t>
            </a:r>
            <a:r>
              <a:rPr lang="en-US" dirty="0" smtClean="0"/>
              <a:t>Drivers</a:t>
            </a:r>
            <a:endParaRPr lang="en-US" dirty="0"/>
          </a:p>
        </p:txBody>
      </p:sp>
      <p:sp>
        <p:nvSpPr>
          <p:cNvPr id="5" name="Content Placeholder 4"/>
          <p:cNvSpPr>
            <a:spLocks noGrp="1"/>
          </p:cNvSpPr>
          <p:nvPr>
            <p:ph idx="1"/>
          </p:nvPr>
        </p:nvSpPr>
        <p:spPr/>
        <p:txBody>
          <a:bodyPr>
            <a:normAutofit/>
          </a:bodyPr>
          <a:lstStyle/>
          <a:p>
            <a:pPr marL="0" indent="0">
              <a:buNone/>
            </a:pPr>
            <a:r>
              <a:rPr lang="en-US" sz="2000" dirty="0" smtClean="0"/>
              <a:t>Companies in industries where customers travel will follow these customers internationally:</a:t>
            </a:r>
          </a:p>
          <a:p>
            <a:pPr marL="0" indent="0">
              <a:buNone/>
            </a:pPr>
            <a:endParaRPr lang="en-US" sz="2000" dirty="0" smtClean="0"/>
          </a:p>
          <a:p>
            <a:r>
              <a:rPr lang="en-US" sz="2000" dirty="0" smtClean="0"/>
              <a:t>Hotel chains were first to offer a standardized experience worldwide.</a:t>
            </a:r>
            <a:endParaRPr lang="en-US" sz="2000" dirty="0" smtClean="0"/>
          </a:p>
          <a:p>
            <a:r>
              <a:rPr lang="en-US" sz="2000" dirty="0" smtClean="0"/>
              <a:t>Fast-food restaurants followed their customers abroad (McDonald’s first foreign ventures followed U.S. military personnel in Germany and Japan).</a:t>
            </a:r>
          </a:p>
          <a:p>
            <a:endParaRPr lang="en-US" sz="2000" dirty="0"/>
          </a:p>
        </p:txBody>
      </p:sp>
    </p:spTree>
    <p:extLst>
      <p:ext uri="{BB962C8B-B14F-4D97-AF65-F5344CB8AC3E}">
        <p14:creationId xmlns:p14="http://schemas.microsoft.com/office/powerpoint/2010/main" val="1735150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Drivers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7933357"/>
              </p:ext>
            </p:extLst>
          </p:nvPr>
        </p:nvGraphicFramePr>
        <p:xfrm>
          <a:off x="1569493" y="1981200"/>
          <a:ext cx="5036023" cy="2926080"/>
        </p:xfrm>
        <a:graphic>
          <a:graphicData uri="http://schemas.openxmlformats.org/drawingml/2006/table">
            <a:tbl>
              <a:tblPr firstRow="1" bandRow="1">
                <a:tableStyleId>{073A0DAA-6AF3-43AB-8588-CEC1D06C72B9}</a:tableStyleId>
              </a:tblPr>
              <a:tblGrid>
                <a:gridCol w="3184907">
                  <a:extLst>
                    <a:ext uri="{9D8B030D-6E8A-4147-A177-3AD203B41FA5}">
                      <a16:colId xmlns:a16="http://schemas.microsoft.com/office/drawing/2014/main" val="20000"/>
                    </a:ext>
                  </a:extLst>
                </a:gridCol>
                <a:gridCol w="1851116">
                  <a:extLst>
                    <a:ext uri="{9D8B030D-6E8A-4147-A177-3AD203B41FA5}">
                      <a16:colId xmlns:a16="http://schemas.microsoft.com/office/drawing/2014/main" val="20001"/>
                    </a:ext>
                  </a:extLst>
                </a:gridCol>
              </a:tblGrid>
              <a:tr h="370840">
                <a:tc gridSpan="2">
                  <a:txBody>
                    <a:bodyPr/>
                    <a:lstStyle/>
                    <a:p>
                      <a:pPr algn="ctr"/>
                      <a:r>
                        <a:rPr lang="en-US" sz="2000" dirty="0" smtClean="0"/>
                        <a:t>Number of countries in which selected companies are </a:t>
                      </a:r>
                      <a:r>
                        <a:rPr lang="en-US" sz="2000" dirty="0" smtClean="0"/>
                        <a:t>present*</a:t>
                      </a:r>
                      <a:endParaRPr lang="en-US" sz="2000" dirty="0">
                        <a:solidFill>
                          <a:schemeClr val="tx1"/>
                        </a:solidFill>
                        <a:latin typeface="Calibri"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McDonald’s Restaurants</a:t>
                      </a:r>
                      <a:endParaRPr lang="en-US" dirty="0"/>
                    </a:p>
                  </a:txBody>
                  <a:tcPr/>
                </a:tc>
                <a:tc>
                  <a:txBody>
                    <a:bodyPr/>
                    <a:lstStyle/>
                    <a:p>
                      <a:pPr algn="ctr"/>
                      <a:r>
                        <a:rPr lang="en-US" dirty="0" smtClean="0"/>
                        <a:t>121</a:t>
                      </a:r>
                      <a:endParaRPr lang="en-US" dirty="0"/>
                    </a:p>
                  </a:txBody>
                  <a:tcPr/>
                </a:tc>
                <a:extLst>
                  <a:ext uri="{0D108BD9-81ED-4DB2-BD59-A6C34878D82A}">
                    <a16:rowId xmlns:a16="http://schemas.microsoft.com/office/drawing/2014/main" val="10001"/>
                  </a:ext>
                </a:extLst>
              </a:tr>
              <a:tr h="370840">
                <a:tc>
                  <a:txBody>
                    <a:bodyPr/>
                    <a:lstStyle/>
                    <a:p>
                      <a:r>
                        <a:rPr lang="en-US" dirty="0" smtClean="0"/>
                        <a:t>Hilton Hotels</a:t>
                      </a:r>
                      <a:endParaRPr lang="en-US" dirty="0"/>
                    </a:p>
                  </a:txBody>
                  <a:tcPr/>
                </a:tc>
                <a:tc>
                  <a:txBody>
                    <a:bodyPr/>
                    <a:lstStyle/>
                    <a:p>
                      <a:pPr algn="ctr"/>
                      <a:r>
                        <a:rPr lang="en-US" dirty="0" smtClean="0"/>
                        <a:t>91</a:t>
                      </a:r>
                      <a:endParaRPr lang="en-US" dirty="0"/>
                    </a:p>
                  </a:txBody>
                  <a:tcPr/>
                </a:tc>
                <a:extLst>
                  <a:ext uri="{0D108BD9-81ED-4DB2-BD59-A6C34878D82A}">
                    <a16:rowId xmlns:a16="http://schemas.microsoft.com/office/drawing/2014/main" val="10002"/>
                  </a:ext>
                </a:extLst>
              </a:tr>
              <a:tr h="370840">
                <a:tc>
                  <a:txBody>
                    <a:bodyPr/>
                    <a:lstStyle/>
                    <a:p>
                      <a:r>
                        <a:rPr lang="en-US" dirty="0" smtClean="0"/>
                        <a:t>Benetton Stores</a:t>
                      </a:r>
                      <a:endParaRPr lang="en-US" dirty="0"/>
                    </a:p>
                  </a:txBody>
                  <a:tcPr/>
                </a:tc>
                <a:tc>
                  <a:txBody>
                    <a:bodyPr/>
                    <a:lstStyle/>
                    <a:p>
                      <a:pPr algn="ctr"/>
                      <a:r>
                        <a:rPr lang="en-US" dirty="0" smtClean="0"/>
                        <a:t>120</a:t>
                      </a:r>
                      <a:endParaRPr lang="en-US" dirty="0"/>
                    </a:p>
                  </a:txBody>
                  <a:tcPr/>
                </a:tc>
                <a:extLst>
                  <a:ext uri="{0D108BD9-81ED-4DB2-BD59-A6C34878D82A}">
                    <a16:rowId xmlns:a16="http://schemas.microsoft.com/office/drawing/2014/main" val="10003"/>
                  </a:ext>
                </a:extLst>
              </a:tr>
              <a:tr h="370840">
                <a:tc>
                  <a:txBody>
                    <a:bodyPr/>
                    <a:lstStyle/>
                    <a:p>
                      <a:r>
                        <a:rPr lang="en-US" dirty="0" smtClean="0"/>
                        <a:t>Cartier Jewelry Stores</a:t>
                      </a:r>
                      <a:endParaRPr lang="en-US" dirty="0"/>
                    </a:p>
                  </a:txBody>
                  <a:tcPr/>
                </a:tc>
                <a:tc>
                  <a:txBody>
                    <a:bodyPr/>
                    <a:lstStyle/>
                    <a:p>
                      <a:pPr algn="ctr"/>
                      <a:r>
                        <a:rPr lang="en-US" dirty="0" smtClean="0"/>
                        <a:t>125</a:t>
                      </a:r>
                      <a:endParaRPr lang="en-US" dirty="0"/>
                    </a:p>
                  </a:txBody>
                  <a:tcPr/>
                </a:tc>
                <a:extLst>
                  <a:ext uri="{0D108BD9-81ED-4DB2-BD59-A6C34878D82A}">
                    <a16:rowId xmlns:a16="http://schemas.microsoft.com/office/drawing/2014/main" val="10004"/>
                  </a:ext>
                </a:extLst>
              </a:tr>
              <a:tr h="370840">
                <a:tc>
                  <a:txBody>
                    <a:bodyPr/>
                    <a:lstStyle/>
                    <a:p>
                      <a:r>
                        <a:rPr lang="en-US" dirty="0" smtClean="0"/>
                        <a:t>Accor Hotels</a:t>
                      </a:r>
                    </a:p>
                  </a:txBody>
                  <a:tcPr/>
                </a:tc>
                <a:tc>
                  <a:txBody>
                    <a:bodyPr/>
                    <a:lstStyle/>
                    <a:p>
                      <a:pPr algn="ctr"/>
                      <a:r>
                        <a:rPr lang="en-US" dirty="0" smtClean="0"/>
                        <a:t>92</a:t>
                      </a:r>
                      <a:endParaRPr lang="en-US" dirty="0"/>
                    </a:p>
                  </a:txBody>
                  <a:tcPr/>
                </a:tc>
                <a:extLst>
                  <a:ext uri="{0D108BD9-81ED-4DB2-BD59-A6C34878D82A}">
                    <a16:rowId xmlns:a16="http://schemas.microsoft.com/office/drawing/2014/main" val="10005"/>
                  </a:ext>
                </a:extLst>
              </a:tr>
              <a:tr h="370840">
                <a:tc>
                  <a:txBody>
                    <a:bodyPr/>
                    <a:lstStyle/>
                    <a:p>
                      <a:r>
                        <a:rPr lang="en-US" dirty="0" smtClean="0"/>
                        <a:t>Exxon-Mobil Gas Stations</a:t>
                      </a:r>
                      <a:endParaRPr lang="en-US" dirty="0"/>
                    </a:p>
                  </a:txBody>
                  <a:tcPr/>
                </a:tc>
                <a:tc>
                  <a:txBody>
                    <a:bodyPr/>
                    <a:lstStyle/>
                    <a:p>
                      <a:pPr algn="ctr"/>
                      <a:r>
                        <a:rPr lang="en-US" dirty="0" smtClean="0"/>
                        <a:t>100</a:t>
                      </a:r>
                      <a:r>
                        <a:rPr lang="en-US" dirty="0" smtClean="0"/>
                        <a:t>+</a:t>
                      </a:r>
                      <a:endParaRPr lang="en-US"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707419" y="5031376"/>
            <a:ext cx="4637808" cy="553998"/>
          </a:xfrm>
          <a:prstGeom prst="rect">
            <a:avLst/>
          </a:prstGeom>
          <a:noFill/>
        </p:spPr>
        <p:txBody>
          <a:bodyPr wrap="none" rtlCol="0">
            <a:spAutoFit/>
          </a:bodyPr>
          <a:lstStyle/>
          <a:p>
            <a:r>
              <a:rPr lang="en-US" sz="1000" dirty="0" smtClean="0">
                <a:solidFill>
                  <a:schemeClr val="bg1"/>
                </a:solidFill>
                <a:latin typeface="Lucida Bright" panose="02040602050505020304" pitchFamily="18" charset="0"/>
              </a:rPr>
              <a:t>* Some companies have a very “broad” definition of countries, counting</a:t>
            </a:r>
          </a:p>
          <a:p>
            <a:r>
              <a:rPr lang="en-US" sz="1000" dirty="0" smtClean="0">
                <a:solidFill>
                  <a:schemeClr val="bg1"/>
                </a:solidFill>
                <a:latin typeface="Lucida Bright" panose="02040602050505020304" pitchFamily="18" charset="0"/>
              </a:rPr>
              <a:t>Puerto Rico, Martinique, and Jersey as separate countries. The tallies in </a:t>
            </a:r>
          </a:p>
          <a:p>
            <a:r>
              <a:rPr lang="en-US" sz="1000" dirty="0" smtClean="0">
                <a:solidFill>
                  <a:schemeClr val="bg1"/>
                </a:solidFill>
                <a:latin typeface="Lucida Bright" panose="02040602050505020304" pitchFamily="18" charset="0"/>
              </a:rPr>
              <a:t>this table are self reported.</a:t>
            </a:r>
            <a:endParaRPr lang="en-US" sz="100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2508454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Theories</a:t>
            </a:r>
            <a:br>
              <a:rPr lang="en-US" dirty="0" smtClean="0"/>
            </a:br>
            <a:endParaRPr lang="en-US" dirty="0"/>
          </a:p>
        </p:txBody>
      </p:sp>
      <p:sp>
        <p:nvSpPr>
          <p:cNvPr id="3" name="Content Placeholder 2"/>
          <p:cNvSpPr>
            <a:spLocks noGrp="1"/>
          </p:cNvSpPr>
          <p:nvPr>
            <p:ph idx="1"/>
          </p:nvPr>
        </p:nvSpPr>
        <p:spPr/>
        <p:txBody>
          <a:bodyPr/>
          <a:lstStyle/>
          <a:p>
            <a:r>
              <a:rPr lang="en-US" dirty="0" smtClean="0"/>
              <a:t>Adam Smith’s Theory of Absolute Advantage</a:t>
            </a:r>
          </a:p>
          <a:p>
            <a:r>
              <a:rPr lang="en-US" dirty="0" smtClean="0"/>
              <a:t>David Ricardo’s Theory of Comparative Advantage</a:t>
            </a:r>
          </a:p>
          <a:p>
            <a:r>
              <a:rPr lang="en-US" dirty="0" smtClean="0"/>
              <a:t>Eli </a:t>
            </a:r>
            <a:r>
              <a:rPr lang="en-US" dirty="0" err="1" smtClean="0"/>
              <a:t>Hecksher</a:t>
            </a:r>
            <a:r>
              <a:rPr lang="en-US" dirty="0" smtClean="0"/>
              <a:t> and </a:t>
            </a:r>
            <a:r>
              <a:rPr lang="en-US" dirty="0" err="1" smtClean="0"/>
              <a:t>Bertil</a:t>
            </a:r>
            <a:r>
              <a:rPr lang="en-US" dirty="0" smtClean="0"/>
              <a:t> Ohlin’s Factor Endowment Theory</a:t>
            </a:r>
          </a:p>
          <a:p>
            <a:r>
              <a:rPr lang="en-US" dirty="0" smtClean="0"/>
              <a:t>Raymond Vernon’s International Product Life Cycle Theory</a:t>
            </a:r>
          </a:p>
          <a:p>
            <a:r>
              <a:rPr lang="en-US" dirty="0" smtClean="0"/>
              <a:t>Michael Porter’s Cluster Theory</a:t>
            </a:r>
          </a:p>
          <a:p>
            <a:r>
              <a:rPr lang="en-US" dirty="0" smtClean="0"/>
              <a:t>Yossi </a:t>
            </a:r>
            <a:r>
              <a:rPr lang="en-US" dirty="0" err="1" smtClean="0"/>
              <a:t>Sheffi’s</a:t>
            </a:r>
            <a:r>
              <a:rPr lang="en-US" dirty="0" smtClean="0"/>
              <a:t> Logistics Cluster Theory</a:t>
            </a:r>
          </a:p>
          <a:p>
            <a:endParaRPr lang="en-US" dirty="0"/>
          </a:p>
        </p:txBody>
      </p:sp>
    </p:spTree>
    <p:extLst>
      <p:ext uri="{BB962C8B-B14F-4D97-AF65-F5344CB8AC3E}">
        <p14:creationId xmlns:p14="http://schemas.microsoft.com/office/powerpoint/2010/main" val="117791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Absolute Advantage</a:t>
            </a:r>
            <a:endParaRPr lang="en-US" dirty="0"/>
          </a:p>
        </p:txBody>
      </p:sp>
      <p:sp>
        <p:nvSpPr>
          <p:cNvPr id="5" name="Content Placeholder 4"/>
          <p:cNvSpPr>
            <a:spLocks noGrp="1"/>
          </p:cNvSpPr>
          <p:nvPr>
            <p:ph idx="1"/>
          </p:nvPr>
        </p:nvSpPr>
        <p:spPr/>
        <p:txBody>
          <a:bodyPr>
            <a:normAutofit/>
          </a:bodyPr>
          <a:lstStyle/>
          <a:p>
            <a:pPr marL="0" indent="0">
              <a:buNone/>
            </a:pPr>
            <a:r>
              <a:rPr lang="en-US" sz="2000" dirty="0" smtClean="0"/>
              <a:t>If a country can produce a certain good more efficiently than other countries, it will trade with countries that produce other goods more efficiently.</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In </a:t>
            </a:r>
            <a:r>
              <a:rPr lang="en-US" sz="2000" dirty="0" smtClean="0"/>
              <a:t>this case, both countries are using the same amount of labor to produce these alternatives. France will </a:t>
            </a:r>
            <a:r>
              <a:rPr lang="en-US" sz="2000" dirty="0" smtClean="0"/>
              <a:t>specialize     </a:t>
            </a:r>
            <a:r>
              <a:rPr lang="en-US" sz="2000" dirty="0" smtClean="0"/>
              <a:t>in making wine, and Germany will specialize in making machinery.</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1885936747"/>
              </p:ext>
            </p:extLst>
          </p:nvPr>
        </p:nvGraphicFramePr>
        <p:xfrm>
          <a:off x="1196453" y="2952724"/>
          <a:ext cx="6096000" cy="11125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solidFill>
                          <a:srgbClr val="000000"/>
                        </a:solidFill>
                      </a:endParaRPr>
                    </a:p>
                  </a:txBody>
                  <a:tcPr/>
                </a:tc>
                <a:tc>
                  <a:txBody>
                    <a:bodyPr/>
                    <a:lstStyle/>
                    <a:p>
                      <a:pPr algn="ctr"/>
                      <a:r>
                        <a:rPr lang="en-US" dirty="0" smtClean="0"/>
                        <a:t>Wine</a:t>
                      </a:r>
                      <a:endParaRPr lang="en-US" dirty="0">
                        <a:solidFill>
                          <a:srgbClr val="000000"/>
                        </a:solidFill>
                      </a:endParaRPr>
                    </a:p>
                  </a:txBody>
                  <a:tcPr/>
                </a:tc>
                <a:tc>
                  <a:txBody>
                    <a:bodyPr/>
                    <a:lstStyle/>
                    <a:p>
                      <a:pPr algn="ctr"/>
                      <a:r>
                        <a:rPr lang="en-US" dirty="0" smtClean="0"/>
                        <a:t>Machinery</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smtClean="0"/>
                        <a:t>France</a:t>
                      </a:r>
                      <a:endParaRPr lang="en-US" dirty="0">
                        <a:solidFill>
                          <a:srgbClr val="000000"/>
                        </a:solidFill>
                      </a:endParaRPr>
                    </a:p>
                  </a:txBody>
                  <a:tcPr/>
                </a:tc>
                <a:tc>
                  <a:txBody>
                    <a:bodyPr/>
                    <a:lstStyle/>
                    <a:p>
                      <a:pPr algn="ctr"/>
                      <a:r>
                        <a:rPr lang="en-US" dirty="0" smtClean="0"/>
                        <a:t>20,000</a:t>
                      </a:r>
                      <a:endParaRPr lang="en-US" dirty="0">
                        <a:solidFill>
                          <a:srgbClr val="000000"/>
                        </a:solidFill>
                      </a:endParaRPr>
                    </a:p>
                  </a:txBody>
                  <a:tcPr/>
                </a:tc>
                <a:tc>
                  <a:txBody>
                    <a:bodyPr/>
                    <a:lstStyle/>
                    <a:p>
                      <a:pPr algn="ctr"/>
                      <a:r>
                        <a:rPr lang="en-US" dirty="0" smtClean="0"/>
                        <a:t>2</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dirty="0" smtClean="0"/>
                        <a:t>Germany</a:t>
                      </a:r>
                      <a:endParaRPr lang="en-US" dirty="0">
                        <a:solidFill>
                          <a:srgbClr val="000000"/>
                        </a:solidFill>
                      </a:endParaRPr>
                    </a:p>
                  </a:txBody>
                  <a:tcPr/>
                </a:tc>
                <a:tc>
                  <a:txBody>
                    <a:bodyPr/>
                    <a:lstStyle/>
                    <a:p>
                      <a:pPr algn="ctr"/>
                      <a:r>
                        <a:rPr lang="en-US" dirty="0" smtClean="0"/>
                        <a:t>15,000</a:t>
                      </a:r>
                      <a:endParaRPr lang="en-US" dirty="0">
                        <a:solidFill>
                          <a:srgbClr val="000000"/>
                        </a:solidFill>
                      </a:endParaRPr>
                    </a:p>
                  </a:txBody>
                  <a:tcPr/>
                </a:tc>
                <a:tc>
                  <a:txBody>
                    <a:bodyPr/>
                    <a:lstStyle/>
                    <a:p>
                      <a:pPr algn="ctr"/>
                      <a:r>
                        <a:rPr lang="en-US" dirty="0" smtClean="0"/>
                        <a:t>3</a:t>
                      </a:r>
                      <a:endParaRPr lang="en-US" dirty="0">
                        <a:solidFill>
                          <a:srgbClr val="00000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191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4"/>
            <a:ext cx="8290684" cy="1116106"/>
          </a:xfrm>
        </p:spPr>
        <p:txBody>
          <a:bodyPr/>
          <a:lstStyle/>
          <a:p>
            <a:r>
              <a:rPr lang="en-US" dirty="0" smtClean="0"/>
              <a:t>Theory of Comparative Advantage</a:t>
            </a:r>
            <a:endParaRPr lang="en-US" dirty="0"/>
          </a:p>
        </p:txBody>
      </p:sp>
      <p:sp>
        <p:nvSpPr>
          <p:cNvPr id="5" name="Content Placeholder 4"/>
          <p:cNvSpPr>
            <a:spLocks noGrp="1"/>
          </p:cNvSpPr>
          <p:nvPr>
            <p:ph idx="1"/>
          </p:nvPr>
        </p:nvSpPr>
        <p:spPr/>
        <p:txBody>
          <a:bodyPr>
            <a:noAutofit/>
          </a:bodyPr>
          <a:lstStyle/>
          <a:p>
            <a:pPr marL="0" indent="0">
              <a:buNone/>
            </a:pPr>
            <a:r>
              <a:rPr lang="en-US" sz="2000" dirty="0" smtClean="0"/>
              <a:t>Nations </a:t>
            </a:r>
            <a:r>
              <a:rPr lang="en-US" sz="2000" dirty="0"/>
              <a:t>will trade with one another as long as they can produce certain goods relatively more efficiently than one </a:t>
            </a:r>
            <a:r>
              <a:rPr lang="en-US" sz="2000" dirty="0" smtClean="0"/>
              <a:t>another</a:t>
            </a:r>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800" dirty="0" smtClean="0"/>
          </a:p>
          <a:p>
            <a:pPr marL="0" indent="0">
              <a:buNone/>
            </a:pPr>
            <a:r>
              <a:rPr lang="en-US" sz="2000" dirty="0" smtClean="0"/>
              <a:t>The </a:t>
            </a:r>
            <a:r>
              <a:rPr lang="en-US" sz="2000" dirty="0"/>
              <a:t>UK has an absolute advantage</a:t>
            </a:r>
            <a:r>
              <a:rPr lang="en-US" sz="2000" b="1" dirty="0"/>
              <a:t> </a:t>
            </a:r>
            <a:r>
              <a:rPr lang="en-US" sz="2000" dirty="0"/>
              <a:t>in both machinery and wheat. However, in the UK, the relative price of 1 unit of machinery is 5 tons of wheat, and in Brazil, it is 7 tons of wheat. </a:t>
            </a:r>
            <a:endParaRPr lang="en-US" sz="2000" dirty="0" smtClean="0"/>
          </a:p>
          <a:p>
            <a:pPr marL="0" indent="0">
              <a:buNone/>
            </a:pPr>
            <a:r>
              <a:rPr lang="en-US" sz="2000" dirty="0" smtClean="0"/>
              <a:t>The </a:t>
            </a:r>
            <a:r>
              <a:rPr lang="en-US" sz="2000" dirty="0"/>
              <a:t>nations will trade: If the UK sells 1 unit of </a:t>
            </a:r>
            <a:r>
              <a:rPr lang="en-US" sz="2000" dirty="0" smtClean="0"/>
              <a:t>machinery     </a:t>
            </a:r>
            <a:r>
              <a:rPr lang="en-US" sz="2000" dirty="0"/>
              <a:t>to Brazil for 6 units of wheat, both the UK and Brazil are better off. The UK has a comparative advantage in </a:t>
            </a:r>
            <a:r>
              <a:rPr lang="en-US" sz="2000" dirty="0" smtClean="0"/>
              <a:t>   producing </a:t>
            </a:r>
            <a:r>
              <a:rPr lang="en-US" sz="2000" dirty="0"/>
              <a:t>machinery, Brazil in growing wheat.</a:t>
            </a:r>
          </a:p>
        </p:txBody>
      </p:sp>
      <p:graphicFrame>
        <p:nvGraphicFramePr>
          <p:cNvPr id="6" name="Table 5"/>
          <p:cNvGraphicFramePr>
            <a:graphicFrameLocks noGrp="1"/>
          </p:cNvGraphicFramePr>
          <p:nvPr>
            <p:extLst>
              <p:ext uri="{D42A27DB-BD31-4B8C-83A1-F6EECF244321}">
                <p14:modId xmlns:p14="http://schemas.microsoft.com/office/powerpoint/2010/main" val="244409677"/>
              </p:ext>
            </p:extLst>
          </p:nvPr>
        </p:nvGraphicFramePr>
        <p:xfrm>
          <a:off x="1139809" y="2801066"/>
          <a:ext cx="6096000" cy="1112520"/>
        </p:xfrm>
        <a:graphic>
          <a:graphicData uri="http://schemas.openxmlformats.org/drawingml/2006/table">
            <a:tbl>
              <a:tblPr firstRow="1" bandRow="1">
                <a:tableStyleId>{073A0DAA-6AF3-43AB-8588-CEC1D06C72B9}</a:tableStyleId>
              </a:tblPr>
              <a:tblGrid>
                <a:gridCol w="1519451">
                  <a:extLst>
                    <a:ext uri="{9D8B030D-6E8A-4147-A177-3AD203B41FA5}">
                      <a16:colId xmlns:a16="http://schemas.microsoft.com/office/drawing/2014/main" val="20000"/>
                    </a:ext>
                  </a:extLst>
                </a:gridCol>
                <a:gridCol w="2224586">
                  <a:extLst>
                    <a:ext uri="{9D8B030D-6E8A-4147-A177-3AD203B41FA5}">
                      <a16:colId xmlns:a16="http://schemas.microsoft.com/office/drawing/2014/main" val="20001"/>
                    </a:ext>
                  </a:extLst>
                </a:gridCol>
                <a:gridCol w="2351963">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Tons of Wheat</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Units of Machinery</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UK</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25</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Brazil</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21</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535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4"/>
            <a:ext cx="8290684" cy="1116106"/>
          </a:xfrm>
        </p:spPr>
        <p:txBody>
          <a:bodyPr/>
          <a:lstStyle/>
          <a:p>
            <a:r>
              <a:rPr lang="en-US" dirty="0" smtClean="0"/>
              <a:t>Factor Endowment Theory </a:t>
            </a:r>
            <a:endParaRPr lang="en-US" dirty="0"/>
          </a:p>
        </p:txBody>
      </p:sp>
      <p:sp>
        <p:nvSpPr>
          <p:cNvPr id="5" name="Content Placeholder 4"/>
          <p:cNvSpPr>
            <a:spLocks noGrp="1"/>
          </p:cNvSpPr>
          <p:nvPr>
            <p:ph idx="1"/>
          </p:nvPr>
        </p:nvSpPr>
        <p:spPr/>
        <p:txBody>
          <a:bodyPr>
            <a:normAutofit/>
          </a:bodyPr>
          <a:lstStyle/>
          <a:p>
            <a:pPr marL="0" indent="0">
              <a:buNone/>
            </a:pPr>
            <a:r>
              <a:rPr lang="en-US" sz="2000" dirty="0" smtClean="0"/>
              <a:t>A country will enjoy a comparative advantage over other countries if it is naturally endowed with a greater abundance of one of the factors of economic production.</a:t>
            </a:r>
          </a:p>
          <a:p>
            <a:pPr marL="0" indent="0">
              <a:buNone/>
            </a:pPr>
            <a:endParaRPr lang="en-US" dirty="0" smtClean="0"/>
          </a:p>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678503980"/>
              </p:ext>
            </p:extLst>
          </p:nvPr>
        </p:nvGraphicFramePr>
        <p:xfrm>
          <a:off x="3043167" y="2976674"/>
          <a:ext cx="4995901" cy="2301961"/>
        </p:xfrm>
        <a:graphic>
          <a:graphicData uri="http://schemas.openxmlformats.org/drawingml/2006/table">
            <a:tbl>
              <a:tblPr firstRow="1" bandRow="1">
                <a:tableStyleId>{073A0DAA-6AF3-43AB-8588-CEC1D06C72B9}</a:tableStyleId>
              </a:tblPr>
              <a:tblGrid>
                <a:gridCol w="1245356">
                  <a:extLst>
                    <a:ext uri="{9D8B030D-6E8A-4147-A177-3AD203B41FA5}">
                      <a16:colId xmlns:a16="http://schemas.microsoft.com/office/drawing/2014/main" val="20000"/>
                    </a:ext>
                  </a:extLst>
                </a:gridCol>
                <a:gridCol w="2107445">
                  <a:extLst>
                    <a:ext uri="{9D8B030D-6E8A-4147-A177-3AD203B41FA5}">
                      <a16:colId xmlns:a16="http://schemas.microsoft.com/office/drawing/2014/main" val="20001"/>
                    </a:ext>
                  </a:extLst>
                </a:gridCol>
                <a:gridCol w="1643100">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Country</a:t>
                      </a:r>
                      <a:endParaRPr kumimoji="0" lang="en-US" sz="1800" b="1"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Abundance</a:t>
                      </a:r>
                      <a:endParaRPr kumimoji="0" lang="en-US" sz="1800" b="1"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Advantage</a:t>
                      </a:r>
                      <a:endParaRPr kumimoji="0" lang="en-US" sz="1800" b="1"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0"/>
                  </a:ext>
                </a:extLst>
              </a:tr>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Argentina</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Grazing Land</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Beef</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India</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Educated Labor</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Call centers</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USA</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Economic system where entrepreneurship is rewarded</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Innovation &amp; development of intellectual property</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3"/>
                  </a:ext>
                </a:extLst>
              </a:tr>
            </a:tbl>
          </a:graphicData>
        </a:graphic>
      </p:graphicFrame>
      <p:graphicFrame>
        <p:nvGraphicFramePr>
          <p:cNvPr id="7" name="Group 52"/>
          <p:cNvGraphicFramePr>
            <a:graphicFrameLocks noGrp="1"/>
          </p:cNvGraphicFramePr>
          <p:nvPr>
            <p:extLst>
              <p:ext uri="{D42A27DB-BD31-4B8C-83A1-F6EECF244321}">
                <p14:modId xmlns:p14="http://schemas.microsoft.com/office/powerpoint/2010/main" val="2285996679"/>
              </p:ext>
            </p:extLst>
          </p:nvPr>
        </p:nvGraphicFramePr>
        <p:xfrm>
          <a:off x="498474" y="2987555"/>
          <a:ext cx="2414517" cy="2291080"/>
        </p:xfrm>
        <a:graphic>
          <a:graphicData uri="http://schemas.openxmlformats.org/drawingml/2006/table">
            <a:tbl>
              <a:tblPr>
                <a:tableStyleId>{00A15C55-8517-42AA-B614-E9B94910E393}</a:tableStyleId>
              </a:tblPr>
              <a:tblGrid>
                <a:gridCol w="2414517">
                  <a:extLst>
                    <a:ext uri="{9D8B030D-6E8A-4147-A177-3AD203B41FA5}">
                      <a16:colId xmlns:a16="http://schemas.microsoft.com/office/drawing/2014/main" val="20000"/>
                    </a:ext>
                  </a:extLst>
                </a:gridCol>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Factors of Economic Production</a:t>
                      </a:r>
                      <a:endParaRPr kumimoji="0" lang="en-US" sz="1800" b="1" i="0" u="none" strike="noStrike" cap="none" normalizeH="0" baseline="0" dirty="0" smtClean="0">
                        <a:ln>
                          <a:noFill/>
                        </a:ln>
                        <a:solidFill>
                          <a:srgbClr val="000000"/>
                        </a:solidFill>
                        <a:effectLst/>
                        <a:latin typeface="Verdana" pitchFamily="34" charset="0"/>
                      </a:endParaRPr>
                    </a:p>
                  </a:txBody>
                  <a:tcPr horzOverflow="overflow">
                    <a:solidFill>
                      <a:schemeClr val="bg2"/>
                    </a:solidFill>
                  </a:tcPr>
                </a:tc>
                <a:extLst>
                  <a:ext uri="{0D108BD9-81ED-4DB2-BD59-A6C34878D82A}">
                    <a16:rowId xmlns:a16="http://schemas.microsoft.com/office/drawing/2014/main" val="10000"/>
                  </a:ext>
                </a:extLst>
              </a:tr>
              <a:tr h="412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 Land</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solidFill>
                      <a:schemeClr val="bg2">
                        <a:lumMod val="90000"/>
                      </a:schemeClr>
                    </a:solidFill>
                  </a:tcPr>
                </a:tc>
                <a:extLst>
                  <a:ext uri="{0D108BD9-81ED-4DB2-BD59-A6C34878D82A}">
                    <a16:rowId xmlns:a16="http://schemas.microsoft.com/office/drawing/2014/main" val="10001"/>
                  </a:ext>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 Labor</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solidFill>
                      <a:schemeClr val="bg2"/>
                    </a:solidFill>
                  </a:tcPr>
                </a:tc>
                <a:extLst>
                  <a:ext uri="{0D108BD9-81ED-4DB2-BD59-A6C34878D82A}">
                    <a16:rowId xmlns:a16="http://schemas.microsoft.com/office/drawing/2014/main" val="10002"/>
                  </a:ext>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 Capital</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solidFill>
                      <a:schemeClr val="bg2">
                        <a:lumMod val="90000"/>
                      </a:schemeClr>
                    </a:solidFill>
                  </a:tcPr>
                </a:tc>
                <a:extLst>
                  <a:ext uri="{0D108BD9-81ED-4DB2-BD59-A6C34878D82A}">
                    <a16:rowId xmlns:a16="http://schemas.microsoft.com/office/drawing/2014/main" val="10003"/>
                  </a:ext>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 Entrepreneurship </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6335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Product Life Cycle Theory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Over </a:t>
            </a:r>
            <a:r>
              <a:rPr lang="en-US" sz="2000" dirty="0"/>
              <a:t>its life, a product will be manufactured in different types of countries, in stages, generating trade between these countries.</a:t>
            </a:r>
          </a:p>
          <a:p>
            <a:pPr lvl="0"/>
            <a:r>
              <a:rPr lang="en-US" sz="2000" dirty="0" smtClean="0"/>
              <a:t>Stage 1</a:t>
            </a:r>
          </a:p>
          <a:p>
            <a:pPr marL="228600" lvl="1" indent="0">
              <a:buNone/>
            </a:pPr>
            <a:r>
              <a:rPr lang="en-US" dirty="0" smtClean="0"/>
              <a:t>Product </a:t>
            </a:r>
            <a:r>
              <a:rPr lang="en-US" dirty="0"/>
              <a:t>is created in developed country, using new technology and serving a market need.</a:t>
            </a:r>
          </a:p>
          <a:p>
            <a:pPr lvl="0"/>
            <a:r>
              <a:rPr lang="en-US" sz="2000" dirty="0" smtClean="0"/>
              <a:t>Stage 2</a:t>
            </a:r>
          </a:p>
          <a:p>
            <a:pPr marL="228600" lvl="1" indent="0">
              <a:buNone/>
            </a:pPr>
            <a:r>
              <a:rPr lang="en-US" dirty="0" smtClean="0"/>
              <a:t>As </a:t>
            </a:r>
            <a:r>
              <a:rPr lang="en-US" dirty="0"/>
              <a:t>sales grow, competitors start to make similar products in other developed countries, responding to local needs.</a:t>
            </a:r>
          </a:p>
          <a:p>
            <a:pPr lvl="0"/>
            <a:r>
              <a:rPr lang="en-US" sz="2000" dirty="0" smtClean="0"/>
              <a:t>Stage 3</a:t>
            </a:r>
          </a:p>
          <a:p>
            <a:pPr marL="228600" lvl="1" indent="0">
              <a:buNone/>
            </a:pPr>
            <a:r>
              <a:rPr lang="en-US" dirty="0" smtClean="0"/>
              <a:t>Manufacturing </a:t>
            </a:r>
            <a:r>
              <a:rPr lang="en-US" dirty="0"/>
              <a:t>of product has become routine and costs need </a:t>
            </a:r>
            <a:r>
              <a:rPr lang="en-US" dirty="0" smtClean="0"/>
              <a:t>     to </a:t>
            </a:r>
            <a:r>
              <a:rPr lang="en-US" dirty="0"/>
              <a:t>be reduced, and production moves to developing countries.</a:t>
            </a:r>
          </a:p>
          <a:p>
            <a:pPr marL="0" indent="0">
              <a:buNone/>
            </a:pPr>
            <a:endParaRPr lang="en-US" sz="2000" dirty="0"/>
          </a:p>
        </p:txBody>
      </p:sp>
    </p:spTree>
    <p:extLst>
      <p:ext uri="{BB962C8B-B14F-4D97-AF65-F5344CB8AC3E}">
        <p14:creationId xmlns:p14="http://schemas.microsoft.com/office/powerpoint/2010/main" val="1604569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Trade</a:t>
            </a:r>
            <a:endParaRPr lang="en-US" dirty="0"/>
          </a:p>
        </p:txBody>
      </p:sp>
      <p:sp>
        <p:nvSpPr>
          <p:cNvPr id="17" name="Content Placeholder 16"/>
          <p:cNvSpPr>
            <a:spLocks noGrp="1"/>
          </p:cNvSpPr>
          <p:nvPr>
            <p:ph idx="1"/>
          </p:nvPr>
        </p:nvSpPr>
        <p:spPr/>
        <p:txBody>
          <a:bodyPr/>
          <a:lstStyle/>
          <a:p>
            <a:r>
              <a:rPr lang="en-US" dirty="0" smtClean="0">
                <a:latin typeface="Lucida Bright" pitchFamily="18" charset="0"/>
              </a:rPr>
              <a:t>International  Trade Growth</a:t>
            </a:r>
          </a:p>
          <a:p>
            <a:r>
              <a:rPr lang="en-US" dirty="0" smtClean="0"/>
              <a:t>International Trade Milestones</a:t>
            </a:r>
          </a:p>
          <a:p>
            <a:r>
              <a:rPr lang="en-US" dirty="0" smtClean="0">
                <a:latin typeface="Lucida Bright" pitchFamily="18" charset="0"/>
              </a:rPr>
              <a:t>Largest Exporting and Importing Countries</a:t>
            </a:r>
          </a:p>
          <a:p>
            <a:r>
              <a:rPr lang="en-US" dirty="0" smtClean="0"/>
              <a:t>International Trade Drivers</a:t>
            </a:r>
          </a:p>
          <a:p>
            <a:r>
              <a:rPr lang="en-US" dirty="0" smtClean="0">
                <a:latin typeface="Lucida Bright" pitchFamily="18" charset="0"/>
              </a:rPr>
              <a:t>International Trade Theories</a:t>
            </a:r>
          </a:p>
          <a:p>
            <a:r>
              <a:rPr lang="en-US" dirty="0" smtClean="0"/>
              <a:t>International Business Environment</a:t>
            </a:r>
            <a:endParaRPr lang="en-US" dirty="0">
              <a:latin typeface="Lucida Bright"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7" name="Bent Arrow 6"/>
          <p:cNvSpPr/>
          <p:nvPr/>
        </p:nvSpPr>
        <p:spPr>
          <a:xfrm rot="5400000">
            <a:off x="5550835" y="214417"/>
            <a:ext cx="813816" cy="2410172"/>
          </a:xfrm>
          <a:prstGeom prst="bentArrow">
            <a:avLst/>
          </a:prstGeom>
          <a:gradFill>
            <a:gsLst>
              <a:gs pos="0">
                <a:schemeClr val="bg1">
                  <a:lumMod val="40000"/>
                  <a:lumOff val="6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0800000">
            <a:off x="4752657" y="4630823"/>
            <a:ext cx="2202897" cy="1076959"/>
          </a:xfrm>
          <a:prstGeom prst="bentArrow">
            <a:avLst>
              <a:gd name="adj1" fmla="val 21198"/>
              <a:gd name="adj2" fmla="val 25000"/>
              <a:gd name="adj3" fmla="val 25000"/>
              <a:gd name="adj4" fmla="val 43750"/>
            </a:avLst>
          </a:prstGeom>
          <a:gradFill>
            <a:gsLst>
              <a:gs pos="0">
                <a:schemeClr val="bg1">
                  <a:lumMod val="20000"/>
                  <a:lumOff val="8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52736979"/>
              </p:ext>
            </p:extLst>
          </p:nvPr>
        </p:nvGraphicFramePr>
        <p:xfrm>
          <a:off x="434765" y="527865"/>
          <a:ext cx="4175066" cy="2239611"/>
        </p:xfrm>
        <a:graphic>
          <a:graphicData uri="http://schemas.openxmlformats.org/presentationml/2006/ole">
            <mc:AlternateContent xmlns:mc="http://schemas.openxmlformats.org/markup-compatibility/2006">
              <mc:Choice xmlns:v="urn:schemas-microsoft-com:vml" Requires="v">
                <p:oleObj spid="_x0000_s1026" name="Image" r:id="rId4" imgW="7257240" imgH="3891960" progId="Photoshop.Image.13">
                  <p:embed/>
                </p:oleObj>
              </mc:Choice>
              <mc:Fallback>
                <p:oleObj name="Image" r:id="rId4" imgW="7257240" imgH="3891960" progId="Photoshop.Image.13">
                  <p:embed/>
                  <p:pic>
                    <p:nvPicPr>
                      <p:cNvPr id="0" name=""/>
                      <p:cNvPicPr/>
                      <p:nvPr/>
                    </p:nvPicPr>
                    <p:blipFill>
                      <a:blip r:embed="rId5"/>
                      <a:stretch>
                        <a:fillRect/>
                      </a:stretch>
                    </p:blipFill>
                    <p:spPr>
                      <a:xfrm>
                        <a:off x="434765" y="527865"/>
                        <a:ext cx="4175066" cy="223961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88386069"/>
              </p:ext>
            </p:extLst>
          </p:nvPr>
        </p:nvGraphicFramePr>
        <p:xfrm>
          <a:off x="4871405" y="2159601"/>
          <a:ext cx="4106302" cy="2125309"/>
        </p:xfrm>
        <a:graphic>
          <a:graphicData uri="http://schemas.openxmlformats.org/presentationml/2006/ole">
            <mc:AlternateContent xmlns:mc="http://schemas.openxmlformats.org/markup-compatibility/2006">
              <mc:Choice xmlns:v="urn:schemas-microsoft-com:vml" Requires="v">
                <p:oleObj spid="_x0000_s1027" name="Image" r:id="rId6" imgW="7272360" imgH="3764160" progId="Photoshop.Image.13">
                  <p:embed/>
                </p:oleObj>
              </mc:Choice>
              <mc:Fallback>
                <p:oleObj name="Image" r:id="rId6" imgW="7272360" imgH="3764160" progId="Photoshop.Image.13">
                  <p:embed/>
                  <p:pic>
                    <p:nvPicPr>
                      <p:cNvPr id="0" name=""/>
                      <p:cNvPicPr/>
                      <p:nvPr/>
                    </p:nvPicPr>
                    <p:blipFill>
                      <a:blip r:embed="rId7"/>
                      <a:stretch>
                        <a:fillRect/>
                      </a:stretch>
                    </p:blipFill>
                    <p:spPr>
                      <a:xfrm>
                        <a:off x="4871405" y="2159601"/>
                        <a:ext cx="4106302" cy="212530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99863848"/>
              </p:ext>
            </p:extLst>
          </p:nvPr>
        </p:nvGraphicFramePr>
        <p:xfrm>
          <a:off x="434765" y="4284910"/>
          <a:ext cx="4197884" cy="2142210"/>
        </p:xfrm>
        <a:graphic>
          <a:graphicData uri="http://schemas.openxmlformats.org/presentationml/2006/ole">
            <mc:AlternateContent xmlns:mc="http://schemas.openxmlformats.org/markup-compatibility/2006">
              <mc:Choice xmlns:v="urn:schemas-microsoft-com:vml" Requires="v">
                <p:oleObj spid="_x0000_s1028" name="Image" r:id="rId8" imgW="7238880" imgH="3693960" progId="Photoshop.Image.13">
                  <p:embed/>
                </p:oleObj>
              </mc:Choice>
              <mc:Fallback>
                <p:oleObj name="Image" r:id="rId8" imgW="7238880" imgH="3693960" progId="Photoshop.Image.13">
                  <p:embed/>
                  <p:pic>
                    <p:nvPicPr>
                      <p:cNvPr id="0" name=""/>
                      <p:cNvPicPr/>
                      <p:nvPr/>
                    </p:nvPicPr>
                    <p:blipFill>
                      <a:blip r:embed="rId9"/>
                      <a:stretch>
                        <a:fillRect/>
                      </a:stretch>
                    </p:blipFill>
                    <p:spPr>
                      <a:xfrm>
                        <a:off x="434765" y="4284910"/>
                        <a:ext cx="4197884" cy="2142210"/>
                      </a:xfrm>
                      <a:prstGeom prst="rect">
                        <a:avLst/>
                      </a:prstGeom>
                    </p:spPr>
                  </p:pic>
                </p:oleObj>
              </mc:Fallback>
            </mc:AlternateContent>
          </a:graphicData>
        </a:graphic>
      </p:graphicFrame>
    </p:spTree>
    <p:extLst>
      <p:ext uri="{BB962C8B-B14F-4D97-AF65-F5344CB8AC3E}">
        <p14:creationId xmlns:p14="http://schemas.microsoft.com/office/powerpoint/2010/main" val="1383933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Theory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Competitive </a:t>
            </a:r>
            <a:r>
              <a:rPr lang="en-US" sz="2000" dirty="0"/>
              <a:t>clusters form when companies in the same industry, as well as their suppliers, concentrate in one geographic area. When this happens, the companies “feed” on each other’s know-how, pushing them to innovate faster</a:t>
            </a:r>
            <a:r>
              <a:rPr lang="en-US" sz="2000" dirty="0" smtClean="0"/>
              <a:t>.  They </a:t>
            </a:r>
            <a:r>
              <a:rPr lang="en-US" sz="2000" dirty="0"/>
              <a:t>become so efficient and innovative that they become world-class suppliers.</a:t>
            </a:r>
          </a:p>
        </p:txBody>
      </p:sp>
      <p:graphicFrame>
        <p:nvGraphicFramePr>
          <p:cNvPr id="5" name="Table 4"/>
          <p:cNvGraphicFramePr>
            <a:graphicFrameLocks noGrp="1"/>
          </p:cNvGraphicFramePr>
          <p:nvPr>
            <p:extLst>
              <p:ext uri="{D42A27DB-BD31-4B8C-83A1-F6EECF244321}">
                <p14:modId xmlns:p14="http://schemas.microsoft.com/office/powerpoint/2010/main" val="206472207"/>
              </p:ext>
            </p:extLst>
          </p:nvPr>
        </p:nvGraphicFramePr>
        <p:xfrm>
          <a:off x="948851" y="3700818"/>
          <a:ext cx="6705600" cy="2286000"/>
        </p:xfrm>
        <a:graphic>
          <a:graphicData uri="http://schemas.openxmlformats.org/drawingml/2006/table">
            <a:tbl>
              <a:tblPr>
                <a:tableStyleId>{5C22544A-7EE6-4342-B048-85BDC9FD1C3A}</a:tableStyleId>
              </a:tblPr>
              <a:tblGrid>
                <a:gridCol w="6705600">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Cluster Examples</a:t>
                      </a:r>
                      <a:endParaRPr kumimoji="0" lang="en-US" sz="1800" b="1" i="0" u="none" strike="noStrike" cap="none" normalizeH="0" baseline="0" dirty="0" smtClean="0">
                        <a:ln>
                          <a:noFill/>
                        </a:ln>
                        <a:solidFill>
                          <a:srgbClr val="000000"/>
                        </a:solidFill>
                        <a:effectLst/>
                        <a:latin typeface="Verdana" pitchFamily="34" charset="0"/>
                      </a:endParaRPr>
                    </a:p>
                  </a:txBody>
                  <a:tcPr horzOverflow="overflow">
                    <a:solidFill>
                      <a:schemeClr val="tx1">
                        <a:lumMod val="40000"/>
                        <a:lumOff val="60000"/>
                      </a:schemeClr>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Silicon Valley, California, U.S. – Information technology</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Sassuolo</a:t>
                      </a:r>
                      <a:r>
                        <a:rPr kumimoji="0" lang="en-US" sz="1800" u="none" strike="noStrike" cap="none" normalizeH="0" baseline="0" dirty="0" smtClean="0">
                          <a:ln>
                            <a:noFill/>
                          </a:ln>
                          <a:effectLst/>
                        </a:rPr>
                        <a:t>, Italy – Ceramic tiles</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Genève, Switzerland – Watches</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Yiwu</a:t>
                      </a:r>
                      <a:r>
                        <a:rPr kumimoji="0" lang="en-US" sz="1800" u="none" strike="noStrike" cap="none" normalizeH="0" baseline="0" dirty="0" smtClean="0">
                          <a:ln>
                            <a:noFill/>
                          </a:ln>
                          <a:effectLst/>
                        </a:rPr>
                        <a:t>, China – Socks &amp; hosiery</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8162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Cluster Theory</a:t>
            </a:r>
            <a:endParaRPr lang="en-US" dirty="0"/>
          </a:p>
        </p:txBody>
      </p:sp>
      <p:sp>
        <p:nvSpPr>
          <p:cNvPr id="3" name="Content Placeholder 2"/>
          <p:cNvSpPr>
            <a:spLocks noGrp="1"/>
          </p:cNvSpPr>
          <p:nvPr>
            <p:ph idx="1"/>
          </p:nvPr>
        </p:nvSpPr>
        <p:spPr/>
        <p:txBody>
          <a:bodyPr/>
          <a:lstStyle/>
          <a:p>
            <a:pPr marL="0" indent="0">
              <a:buNone/>
            </a:pPr>
            <a:r>
              <a:rPr lang="en-US" sz="2000" dirty="0" smtClean="0"/>
              <a:t>Logistics clusters </a:t>
            </a:r>
            <a:r>
              <a:rPr lang="en-US" sz="2000" dirty="0"/>
              <a:t>form when </a:t>
            </a:r>
            <a:r>
              <a:rPr lang="en-US" sz="2000" dirty="0" smtClean="0"/>
              <a:t>logistics companies concentrate </a:t>
            </a:r>
            <a:r>
              <a:rPr lang="en-US" sz="2000" dirty="0"/>
              <a:t>in one geographic area. </a:t>
            </a:r>
            <a:r>
              <a:rPr lang="en-US" sz="2000" dirty="0" smtClean="0"/>
              <a:t>When </a:t>
            </a:r>
            <a:r>
              <a:rPr lang="en-US" sz="2000" dirty="0"/>
              <a:t>this happens, the companies </a:t>
            </a:r>
            <a:r>
              <a:rPr lang="en-US" sz="2000" dirty="0" smtClean="0"/>
              <a:t>allow manufacturers to operate more efficiently, since all the services they need to ship are located in one area. The logistics suppliers, even though they are competitors, actually help each other attract new customers.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547381"/>
              </p:ext>
            </p:extLst>
          </p:nvPr>
        </p:nvGraphicFramePr>
        <p:xfrm>
          <a:off x="1842447" y="3840163"/>
          <a:ext cx="4612943" cy="2286000"/>
        </p:xfrm>
        <a:graphic>
          <a:graphicData uri="http://schemas.openxmlformats.org/drawingml/2006/table">
            <a:tbl>
              <a:tblPr>
                <a:tableStyleId>{5C22544A-7EE6-4342-B048-85BDC9FD1C3A}</a:tableStyleId>
              </a:tblPr>
              <a:tblGrid>
                <a:gridCol w="4612943">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Logistics Cluster Examples</a:t>
                      </a:r>
                      <a:endParaRPr kumimoji="0" lang="en-US" sz="1800" b="1" i="0" u="none" strike="noStrike" cap="none" normalizeH="0" baseline="0" dirty="0" smtClean="0">
                        <a:ln>
                          <a:noFill/>
                        </a:ln>
                        <a:solidFill>
                          <a:srgbClr val="000000"/>
                        </a:solidFill>
                        <a:effectLst/>
                        <a:latin typeface="Verdana" pitchFamily="34" charset="0"/>
                      </a:endParaRPr>
                    </a:p>
                  </a:txBody>
                  <a:tcPr horzOverflow="overflow">
                    <a:solidFill>
                      <a:schemeClr val="tx1">
                        <a:lumMod val="40000"/>
                        <a:lumOff val="60000"/>
                      </a:schemeClr>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Singapore</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Memphis, </a:t>
                      </a:r>
                      <a:r>
                        <a:rPr kumimoji="0" lang="en-US" sz="1800" u="none" strike="noStrike" cap="none" normalizeH="0" baseline="0" dirty="0" smtClean="0">
                          <a:ln>
                            <a:noFill/>
                          </a:ln>
                          <a:effectLst/>
                        </a:rPr>
                        <a:t>United States</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Rotterdam, The Netherlands</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t>Zaragoza,</a:t>
                      </a:r>
                      <a:r>
                        <a:rPr lang="en-US" sz="1800" baseline="0" dirty="0" smtClean="0"/>
                        <a:t> </a:t>
                      </a:r>
                      <a:r>
                        <a:rPr kumimoji="0" lang="en-US" sz="1800" u="none" strike="noStrike" cap="none" normalizeH="0" baseline="0" dirty="0" smtClean="0">
                          <a:ln>
                            <a:noFill/>
                          </a:ln>
                          <a:effectLst/>
                        </a:rPr>
                        <a:t>Spain</a:t>
                      </a:r>
                      <a:endParaRPr kumimoji="0" lang="en-US" sz="1800" b="0" i="0" u="none" strike="noStrike" cap="none" normalizeH="0" baseline="0" dirty="0" smtClean="0">
                        <a:ln>
                          <a:noFill/>
                        </a:ln>
                        <a:solidFill>
                          <a:srgbClr val="000000"/>
                        </a:solidFill>
                        <a:effectLst/>
                        <a:latin typeface="Verdana" pitchFamily="34"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633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Business Environment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000" dirty="0"/>
              <a:t>To be successful in international logistics, not only is it important to have an understanding of logistics, but it is also fundamental to understand the international environment. </a:t>
            </a:r>
          </a:p>
          <a:p>
            <a:pPr marL="0" indent="0">
              <a:buNone/>
            </a:pPr>
            <a:r>
              <a:rPr lang="en-US" sz="2000" dirty="0" smtClean="0"/>
              <a:t>This </a:t>
            </a:r>
            <a:r>
              <a:rPr lang="en-US" sz="2000" dirty="0"/>
              <a:t>can be achieved by learning a foreign language, taking classes in international economics, international finance, </a:t>
            </a:r>
            <a:r>
              <a:rPr lang="en-US" sz="2000" dirty="0" smtClean="0"/>
              <a:t>intercultural </a:t>
            </a:r>
            <a:r>
              <a:rPr lang="en-US" sz="2000" dirty="0"/>
              <a:t>communication, and international marketing, but also by traveling frequently, meeting foreign nationals, and making an effort to understand what is happening in foreign countries. </a:t>
            </a:r>
          </a:p>
          <a:p>
            <a:endParaRPr lang="en-US" dirty="0" smtClean="0"/>
          </a:p>
        </p:txBody>
      </p:sp>
    </p:spTree>
    <p:extLst>
      <p:ext uri="{BB962C8B-B14F-4D97-AF65-F5344CB8AC3E}">
        <p14:creationId xmlns:p14="http://schemas.microsoft.com/office/powerpoint/2010/main" val="3860376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International Trade Growth</a:t>
            </a:r>
            <a:endParaRPr lang="en-US" dirty="0"/>
          </a:p>
        </p:txBody>
      </p:sp>
      <p:sp>
        <p:nvSpPr>
          <p:cNvPr id="7" name="TextBox 6"/>
          <p:cNvSpPr txBox="1"/>
          <p:nvPr/>
        </p:nvSpPr>
        <p:spPr>
          <a:xfrm>
            <a:off x="2333766" y="6182435"/>
            <a:ext cx="3916457" cy="461665"/>
          </a:xfrm>
          <a:prstGeom prst="rect">
            <a:avLst/>
          </a:prstGeom>
          <a:noFill/>
        </p:spPr>
        <p:txBody>
          <a:bodyPr wrap="none" rtlCol="0">
            <a:spAutoFit/>
          </a:bodyPr>
          <a:lstStyle/>
          <a:p>
            <a:r>
              <a:rPr lang="en-US" sz="1500" dirty="0" smtClean="0">
                <a:solidFill>
                  <a:schemeClr val="bg1">
                    <a:lumMod val="20000"/>
                    <a:lumOff val="80000"/>
                  </a:schemeClr>
                </a:solidFill>
                <a:latin typeface="Lucida Bright" panose="02040602050505020304" pitchFamily="18" charset="0"/>
              </a:rPr>
              <a:t>International Trade Growth </a:t>
            </a:r>
            <a:r>
              <a:rPr lang="en-US" sz="1500" dirty="0" smtClean="0">
                <a:solidFill>
                  <a:schemeClr val="bg1">
                    <a:lumMod val="20000"/>
                    <a:lumOff val="80000"/>
                  </a:schemeClr>
                </a:solidFill>
                <a:latin typeface="Lucida Bright" panose="02040602050505020304" pitchFamily="18" charset="0"/>
              </a:rPr>
              <a:t>1953-2015. </a:t>
            </a:r>
            <a:endParaRPr lang="en-US" sz="1500" dirty="0" smtClean="0">
              <a:solidFill>
                <a:schemeClr val="bg1">
                  <a:lumMod val="20000"/>
                  <a:lumOff val="80000"/>
                </a:schemeClr>
              </a:solidFill>
              <a:latin typeface="Lucida Bright" panose="02040602050505020304" pitchFamily="18" charset="0"/>
            </a:endParaRPr>
          </a:p>
          <a:p>
            <a:r>
              <a:rPr lang="en-US" sz="900" dirty="0" smtClean="0">
                <a:solidFill>
                  <a:schemeClr val="bg1">
                    <a:lumMod val="20000"/>
                    <a:lumOff val="80000"/>
                  </a:schemeClr>
                </a:solidFill>
                <a:latin typeface="Lucida Bright" panose="02040602050505020304" pitchFamily="18" charset="0"/>
              </a:rPr>
              <a:t>Source: World Trade Organization</a:t>
            </a:r>
            <a:endParaRPr lang="en-US" sz="900" dirty="0">
              <a:solidFill>
                <a:schemeClr val="bg1">
                  <a:lumMod val="20000"/>
                  <a:lumOff val="80000"/>
                </a:schemeClr>
              </a:solidFill>
              <a:latin typeface="Lucida Bright" panose="020406020505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6974" y="1405719"/>
            <a:ext cx="7873823" cy="459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05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Milestones</a:t>
            </a:r>
            <a:endParaRPr lang="en-US" dirty="0"/>
          </a:p>
        </p:txBody>
      </p:sp>
      <p:sp>
        <p:nvSpPr>
          <p:cNvPr id="3" name="Content Placeholder 2"/>
          <p:cNvSpPr>
            <a:spLocks noGrp="1"/>
          </p:cNvSpPr>
          <p:nvPr>
            <p:ph idx="1"/>
          </p:nvPr>
        </p:nvSpPr>
        <p:spPr/>
        <p:txBody>
          <a:bodyPr>
            <a:normAutofit/>
          </a:bodyPr>
          <a:lstStyle/>
          <a:p>
            <a:r>
              <a:rPr lang="en-US" sz="2000" dirty="0" smtClean="0"/>
              <a:t>Bretton-Woods Conference (1944)</a:t>
            </a:r>
          </a:p>
          <a:p>
            <a:pPr lvl="1"/>
            <a:r>
              <a:rPr lang="en-US" dirty="0" smtClean="0"/>
              <a:t>Creation of the International Monetary Fund  (1945)</a:t>
            </a:r>
          </a:p>
          <a:p>
            <a:pPr lvl="1"/>
            <a:r>
              <a:rPr lang="en-US" dirty="0" smtClean="0"/>
              <a:t>First General Agreement on Tariffs and Trade (Geneva, 1948)</a:t>
            </a:r>
          </a:p>
          <a:p>
            <a:r>
              <a:rPr lang="en-US" sz="2000" dirty="0" smtClean="0"/>
              <a:t>General Agreement on Tariffs and Trade</a:t>
            </a:r>
          </a:p>
          <a:p>
            <a:pPr lvl="1"/>
            <a:r>
              <a:rPr lang="en-US" sz="1700" dirty="0" smtClean="0"/>
              <a:t>Multiple </a:t>
            </a:r>
            <a:r>
              <a:rPr lang="en-US" sz="1700" dirty="0" smtClean="0"/>
              <a:t>reductions on tariffs: GATT’s  Kennedy Round (1964-67), Tokyo Round (1973-79), and Uruguay Round (1986-94</a:t>
            </a:r>
            <a:r>
              <a:rPr lang="en-US" sz="1700" dirty="0" smtClean="0"/>
              <a:t>). Currently  in the Doha Round (started in 1998, stalled). </a:t>
            </a:r>
            <a:endParaRPr lang="en-US" sz="1700" dirty="0" smtClean="0"/>
          </a:p>
          <a:p>
            <a:r>
              <a:rPr lang="en-US" sz="2000" dirty="0" smtClean="0"/>
              <a:t>Treaty of Rome (1957)</a:t>
            </a:r>
          </a:p>
          <a:p>
            <a:r>
              <a:rPr lang="en-US" sz="2000" dirty="0" smtClean="0"/>
              <a:t>World Trade Organization (1995)</a:t>
            </a:r>
          </a:p>
          <a:p>
            <a:r>
              <a:rPr lang="en-US" sz="2000" dirty="0" smtClean="0"/>
              <a:t>The Euro’s creation (1999) and placement in circulation (2002)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Exporting </a:t>
            </a:r>
            <a:r>
              <a:rPr lang="en-US" dirty="0" smtClean="0"/>
              <a:t>Countries (2015) </a:t>
            </a:r>
            <a:r>
              <a:rPr lang="en-US" dirty="0" smtClean="0"/>
              <a:t/>
            </a:r>
            <a:br>
              <a:rPr lang="en-US" dirty="0" smtClean="0"/>
            </a:b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3519914"/>
              </p:ext>
            </p:extLst>
          </p:nvPr>
        </p:nvGraphicFramePr>
        <p:xfrm>
          <a:off x="1497026" y="1340887"/>
          <a:ext cx="5235547" cy="4773312"/>
        </p:xfrm>
        <a:graphic>
          <a:graphicData uri="http://schemas.openxmlformats.org/drawingml/2006/table">
            <a:tbl>
              <a:tblPr firstRow="1" bandRow="1">
                <a:tableStyleId>{073A0DAA-6AF3-43AB-8588-CEC1D06C72B9}</a:tableStyleId>
              </a:tblPr>
              <a:tblGrid>
                <a:gridCol w="1531426">
                  <a:extLst>
                    <a:ext uri="{9D8B030D-6E8A-4147-A177-3AD203B41FA5}">
                      <a16:colId xmlns:a16="http://schemas.microsoft.com/office/drawing/2014/main" val="20000"/>
                    </a:ext>
                  </a:extLst>
                </a:gridCol>
                <a:gridCol w="2279923">
                  <a:extLst>
                    <a:ext uri="{9D8B030D-6E8A-4147-A177-3AD203B41FA5}">
                      <a16:colId xmlns:a16="http://schemas.microsoft.com/office/drawing/2014/main" val="20001"/>
                    </a:ext>
                  </a:extLst>
                </a:gridCol>
                <a:gridCol w="1424198">
                  <a:extLst>
                    <a:ext uri="{9D8B030D-6E8A-4147-A177-3AD203B41FA5}">
                      <a16:colId xmlns:a16="http://schemas.microsoft.com/office/drawing/2014/main" val="20002"/>
                    </a:ext>
                  </a:extLst>
                </a:gridCol>
              </a:tblGrid>
              <a:tr h="265184">
                <a:tc>
                  <a:txBody>
                    <a:bodyPr/>
                    <a:lstStyle/>
                    <a:p>
                      <a:pPr algn="l" fontAlgn="b"/>
                      <a:r>
                        <a:rPr lang="en-US" sz="1600" u="none" strike="noStrike" baseline="0" dirty="0" smtClean="0">
                          <a:effectLst/>
                        </a:rPr>
                        <a:t>Country</a:t>
                      </a:r>
                      <a:endParaRPr lang="en-US" sz="1600" b="0" i="0" u="none" strike="noStrike" baseline="0" dirty="0">
                        <a:solidFill>
                          <a:srgbClr val="000000"/>
                        </a:solidFill>
                        <a:effectLst/>
                        <a:latin typeface="Calibri"/>
                      </a:endParaRPr>
                    </a:p>
                  </a:txBody>
                  <a:tcPr marL="9525" marR="9525" marT="9525" marB="0" anchor="b"/>
                </a:tc>
                <a:tc>
                  <a:txBody>
                    <a:bodyPr/>
                    <a:lstStyle/>
                    <a:p>
                      <a:pPr algn="ctr" fontAlgn="b"/>
                      <a:r>
                        <a:rPr lang="en-US" sz="1600" u="none" strike="noStrike" baseline="0" dirty="0" smtClean="0">
                          <a:effectLst/>
                        </a:rPr>
                        <a:t>Exports (US$ billions)  </a:t>
                      </a:r>
                      <a:endParaRPr lang="en-US" sz="1600" b="0" i="0" u="none" strike="noStrike" baseline="0" dirty="0">
                        <a:solidFill>
                          <a:srgbClr val="000000"/>
                        </a:solidFill>
                        <a:effectLst/>
                        <a:latin typeface="Calibri"/>
                      </a:endParaRPr>
                    </a:p>
                  </a:txBody>
                  <a:tcPr marL="9525" marR="9525" marT="9525" marB="0" anchor="b"/>
                </a:tc>
                <a:tc>
                  <a:txBody>
                    <a:bodyPr/>
                    <a:lstStyle/>
                    <a:p>
                      <a:pPr algn="ctr" fontAlgn="b"/>
                      <a:r>
                        <a:rPr lang="en-US" sz="1600" u="none" strike="noStrike" baseline="0" dirty="0" smtClean="0">
                          <a:effectLst/>
                        </a:rPr>
                        <a:t>Percentage </a:t>
                      </a:r>
                      <a:endParaRPr lang="en-US" sz="16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65184">
                <a:tc>
                  <a:txBody>
                    <a:bodyPr/>
                    <a:lstStyle/>
                    <a:p>
                      <a:pPr algn="l" fontAlgn="b"/>
                      <a:r>
                        <a:rPr lang="en-US" sz="1400" u="none" strike="noStrike" baseline="0" dirty="0">
                          <a:effectLst/>
                        </a:rPr>
                        <a:t>China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2,275</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13.8%</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65184">
                <a:tc>
                  <a:txBody>
                    <a:bodyPr/>
                    <a:lstStyle/>
                    <a:p>
                      <a:pPr algn="l" fontAlgn="b"/>
                      <a:r>
                        <a:rPr lang="en-US" sz="1400" u="none" strike="noStrike" baseline="0">
                          <a:effectLst/>
                        </a:rPr>
                        <a:t>United States</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1,505</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9.1%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65184">
                <a:tc>
                  <a:txBody>
                    <a:bodyPr/>
                    <a:lstStyle/>
                    <a:p>
                      <a:pPr algn="l" fontAlgn="b"/>
                      <a:r>
                        <a:rPr lang="en-US" sz="1400" u="none" strike="noStrike" baseline="0" dirty="0">
                          <a:effectLst/>
                        </a:rPr>
                        <a:t>Germany</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1,329</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8.1%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5184">
                <a:tc>
                  <a:txBody>
                    <a:bodyPr/>
                    <a:lstStyle/>
                    <a:p>
                      <a:pPr algn="l" fontAlgn="b"/>
                      <a:r>
                        <a:rPr lang="en-US" sz="1400" u="none" strike="noStrike" baseline="0" dirty="0">
                          <a:effectLst/>
                        </a:rPr>
                        <a:t>Japan</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625</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3.8%</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65184">
                <a:tc>
                  <a:txBody>
                    <a:bodyPr/>
                    <a:lstStyle/>
                    <a:p>
                      <a:pPr algn="l" fontAlgn="b"/>
                      <a:r>
                        <a:rPr lang="en-US" sz="1400" u="none" strike="noStrike" baseline="0" dirty="0">
                          <a:effectLst/>
                        </a:rPr>
                        <a:t>Netherlands</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567</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3.4%</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6518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u="none" strike="noStrike" baseline="0" dirty="0" smtClean="0">
                          <a:effectLst/>
                        </a:rPr>
                        <a:t>Korea, Republic of</a:t>
                      </a:r>
                      <a:endParaRPr lang="en-US" sz="1400" b="0" i="0" u="none" strike="noStrike" baseline="0" dirty="0" smtClean="0">
                        <a:solidFill>
                          <a:srgbClr val="000000"/>
                        </a:solidFill>
                        <a:effectLst/>
                        <a:latin typeface="+mn-lt"/>
                      </a:endParaRPr>
                    </a:p>
                  </a:txBody>
                  <a:tcPr marL="9525" marR="9525" marT="9525" marB="0" anchor="b"/>
                </a:tc>
                <a:tc>
                  <a:txBody>
                    <a:bodyPr/>
                    <a:lstStyle/>
                    <a:p>
                      <a:pPr algn="ctr" fontAlgn="b"/>
                      <a:r>
                        <a:rPr lang="en-US" sz="1400" b="0" i="0" u="none" strike="noStrike" baseline="0" dirty="0" smtClean="0">
                          <a:solidFill>
                            <a:srgbClr val="000000"/>
                          </a:solidFill>
                          <a:effectLst/>
                          <a:latin typeface="Calibri"/>
                        </a:rPr>
                        <a:t>527</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3.2%</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6518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u="none" strike="noStrike" baseline="0" dirty="0" smtClean="0">
                          <a:effectLst/>
                        </a:rPr>
                        <a:t>Hong Kong, China</a:t>
                      </a:r>
                      <a:endParaRPr lang="en-US" sz="1400" b="0" i="0" u="none" strike="noStrike" baseline="0" dirty="0" smtClean="0">
                        <a:solidFill>
                          <a:srgbClr val="000000"/>
                        </a:solidFill>
                        <a:effectLst/>
                        <a:latin typeface="+mn-lt"/>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511</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65184">
                <a:tc>
                  <a:txBody>
                    <a:bodyPr/>
                    <a:lstStyle/>
                    <a:p>
                      <a:pPr algn="l" fontAlgn="b"/>
                      <a:r>
                        <a:rPr lang="en-US" sz="1400" u="none" strike="noStrike" baseline="0" dirty="0" smtClean="0">
                          <a:effectLst/>
                        </a:rPr>
                        <a:t>France</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506</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65184">
                <a:tc>
                  <a:txBody>
                    <a:bodyPr/>
                    <a:lstStyle/>
                    <a:p>
                      <a:pPr algn="l" fontAlgn="b"/>
                      <a:r>
                        <a:rPr lang="en-US" sz="1400" b="0" i="0" u="none" strike="noStrike" baseline="0" dirty="0" smtClean="0">
                          <a:solidFill>
                            <a:schemeClr val="dk1"/>
                          </a:solidFill>
                          <a:effectLst/>
                          <a:latin typeface="+mn-lt"/>
                        </a:rPr>
                        <a:t>United Kingdom</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rgbClr val="000000"/>
                          </a:solidFill>
                          <a:effectLst/>
                          <a:latin typeface="Calibri"/>
                        </a:rPr>
                        <a:t>460</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2.8%</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65184">
                <a:tc>
                  <a:txBody>
                    <a:bodyPr/>
                    <a:lstStyle/>
                    <a:p>
                      <a:pPr algn="l" fontAlgn="b"/>
                      <a:r>
                        <a:rPr lang="en-US" sz="1400" b="0" i="0" u="none" strike="noStrike" baseline="0" dirty="0" smtClean="0">
                          <a:solidFill>
                            <a:srgbClr val="000000"/>
                          </a:solidFill>
                          <a:effectLst/>
                          <a:latin typeface="Calibri"/>
                        </a:rPr>
                        <a:t>Italy</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459</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2.8%</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65184">
                <a:tc>
                  <a:txBody>
                    <a:bodyPr/>
                    <a:lstStyle/>
                    <a:p>
                      <a:pPr algn="l" fontAlgn="b"/>
                      <a:r>
                        <a:rPr lang="en-US" sz="1400" b="0" i="0" u="none" strike="noStrike" baseline="0" dirty="0" smtClean="0">
                          <a:solidFill>
                            <a:srgbClr val="000000"/>
                          </a:solidFill>
                          <a:effectLst/>
                          <a:latin typeface="Calibri"/>
                        </a:rPr>
                        <a:t>Canada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408</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2.5%</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65184">
                <a:tc>
                  <a:txBody>
                    <a:bodyPr/>
                    <a:lstStyle/>
                    <a:p>
                      <a:pPr algn="l" fontAlgn="b"/>
                      <a:r>
                        <a:rPr lang="en-US" sz="1400" b="0" i="0" u="none" strike="noStrike" baseline="0" dirty="0" smtClean="0">
                          <a:solidFill>
                            <a:schemeClr val="dk1"/>
                          </a:solidFill>
                          <a:effectLst/>
                          <a:latin typeface="+mn-lt"/>
                        </a:rPr>
                        <a:t>Belgium</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398</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2.4%</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65184">
                <a:tc>
                  <a:txBody>
                    <a:bodyPr/>
                    <a:lstStyle/>
                    <a:p>
                      <a:pPr algn="l" fontAlgn="b"/>
                      <a:r>
                        <a:rPr lang="en-US" sz="1400" b="0" i="0" u="none" strike="noStrike" baseline="0" dirty="0" smtClean="0">
                          <a:solidFill>
                            <a:schemeClr val="dk1"/>
                          </a:solidFill>
                          <a:effectLst/>
                          <a:latin typeface="+mn-lt"/>
                        </a:rPr>
                        <a:t>Mexico</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381</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2.3%</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65184">
                <a:tc>
                  <a:txBody>
                    <a:bodyPr/>
                    <a:lstStyle/>
                    <a:p>
                      <a:pPr algn="l" fontAlgn="b"/>
                      <a:r>
                        <a:rPr lang="en-US" sz="1400" u="none" strike="noStrike" baseline="0" dirty="0">
                          <a:effectLst/>
                        </a:rPr>
                        <a:t>Singapore</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351</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65184">
                <a:tc>
                  <a:txBody>
                    <a:bodyPr/>
                    <a:lstStyle/>
                    <a:p>
                      <a:pPr algn="l" fontAlgn="b"/>
                      <a:r>
                        <a:rPr lang="en-US" sz="1400" b="0" i="0" u="none" strike="noStrike" baseline="0" dirty="0" smtClean="0">
                          <a:solidFill>
                            <a:schemeClr val="dk1"/>
                          </a:solidFill>
                          <a:effectLst/>
                          <a:latin typeface="+mn-lt"/>
                        </a:rPr>
                        <a:t>Russian Federation</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340</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265184">
                <a:tc>
                  <a:txBody>
                    <a:bodyPr/>
                    <a:lstStyle/>
                    <a:p>
                      <a:pPr algn="l" fontAlgn="b"/>
                      <a:r>
                        <a:rPr lang="en-US" sz="1400" u="none" strike="noStrike" baseline="0" dirty="0">
                          <a:effectLst/>
                        </a:rPr>
                        <a:t>Rest of the World</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5,839</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35.4%</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r h="265184">
                <a:tc>
                  <a:txBody>
                    <a:bodyPr/>
                    <a:lstStyle/>
                    <a:p>
                      <a:pPr algn="l" fontAlgn="b"/>
                      <a:r>
                        <a:rPr lang="en-US" sz="1400" u="none" strike="noStrike" baseline="0" dirty="0">
                          <a:effectLst/>
                        </a:rPr>
                        <a:t>World</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14,482</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100.0%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62360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Importing </a:t>
            </a:r>
            <a:r>
              <a:rPr lang="en-US" dirty="0" smtClean="0"/>
              <a:t>Countries (2015) </a:t>
            </a:r>
            <a:r>
              <a:rPr lang="en-US" dirty="0" smtClean="0"/>
              <a:t/>
            </a:r>
            <a:br>
              <a:rPr lang="en-US" dirty="0" smtClean="0"/>
            </a:b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8595406"/>
              </p:ext>
            </p:extLst>
          </p:nvPr>
        </p:nvGraphicFramePr>
        <p:xfrm>
          <a:off x="1327093" y="1340887"/>
          <a:ext cx="5414900" cy="4773312"/>
        </p:xfrm>
        <a:graphic>
          <a:graphicData uri="http://schemas.openxmlformats.org/drawingml/2006/table">
            <a:tbl>
              <a:tblPr firstRow="1" bandRow="1">
                <a:tableStyleId>{073A0DAA-6AF3-43AB-8588-CEC1D06C72B9}</a:tableStyleId>
              </a:tblPr>
              <a:tblGrid>
                <a:gridCol w="1661766">
                  <a:extLst>
                    <a:ext uri="{9D8B030D-6E8A-4147-A177-3AD203B41FA5}">
                      <a16:colId xmlns:a16="http://schemas.microsoft.com/office/drawing/2014/main" val="20000"/>
                    </a:ext>
                  </a:extLst>
                </a:gridCol>
                <a:gridCol w="2416621">
                  <a:extLst>
                    <a:ext uri="{9D8B030D-6E8A-4147-A177-3AD203B41FA5}">
                      <a16:colId xmlns:a16="http://schemas.microsoft.com/office/drawing/2014/main" val="20001"/>
                    </a:ext>
                  </a:extLst>
                </a:gridCol>
                <a:gridCol w="1336513">
                  <a:extLst>
                    <a:ext uri="{9D8B030D-6E8A-4147-A177-3AD203B41FA5}">
                      <a16:colId xmlns:a16="http://schemas.microsoft.com/office/drawing/2014/main" val="20002"/>
                    </a:ext>
                  </a:extLst>
                </a:gridCol>
              </a:tblGrid>
              <a:tr h="265184">
                <a:tc>
                  <a:txBody>
                    <a:bodyPr/>
                    <a:lstStyle/>
                    <a:p>
                      <a:pPr algn="l" fontAlgn="b"/>
                      <a:r>
                        <a:rPr lang="en-US" sz="1600" u="none" strike="noStrike" baseline="0" dirty="0">
                          <a:effectLst/>
                        </a:rPr>
                        <a:t>Country</a:t>
                      </a:r>
                      <a:endParaRPr lang="en-US" sz="1600" b="0" i="0" u="none" strike="noStrike" baseline="0" dirty="0">
                        <a:solidFill>
                          <a:srgbClr val="000000"/>
                        </a:solidFill>
                        <a:effectLst/>
                        <a:latin typeface="Calibri"/>
                      </a:endParaRPr>
                    </a:p>
                  </a:txBody>
                  <a:tcPr marL="9525" marR="9525" marT="9525" marB="0" anchor="b"/>
                </a:tc>
                <a:tc>
                  <a:txBody>
                    <a:bodyPr/>
                    <a:lstStyle/>
                    <a:p>
                      <a:pPr algn="ctr" fontAlgn="b"/>
                      <a:r>
                        <a:rPr lang="en-US" sz="1600" u="none" strike="noStrike" baseline="0" dirty="0">
                          <a:effectLst/>
                        </a:rPr>
                        <a:t>Imports (in US$ billions)</a:t>
                      </a:r>
                      <a:endParaRPr lang="en-US" sz="1600" b="0" i="0" u="none" strike="noStrike" baseline="0" dirty="0">
                        <a:solidFill>
                          <a:srgbClr val="000000"/>
                        </a:solidFill>
                        <a:effectLst/>
                        <a:latin typeface="Calibri"/>
                      </a:endParaRPr>
                    </a:p>
                  </a:txBody>
                  <a:tcPr marL="9525" marR="9525" marT="9525" marB="0" anchor="b"/>
                </a:tc>
                <a:tc>
                  <a:txBody>
                    <a:bodyPr/>
                    <a:lstStyle/>
                    <a:p>
                      <a:pPr algn="ctr" fontAlgn="b"/>
                      <a:r>
                        <a:rPr lang="en-US" sz="1600" u="none" strike="noStrike" baseline="0" dirty="0">
                          <a:effectLst/>
                        </a:rPr>
                        <a:t>Percentage</a:t>
                      </a:r>
                      <a:endParaRPr lang="en-US" sz="16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65184">
                <a:tc>
                  <a:txBody>
                    <a:bodyPr/>
                    <a:lstStyle/>
                    <a:p>
                      <a:pPr algn="l" fontAlgn="b"/>
                      <a:r>
                        <a:rPr lang="en-US" sz="1400" u="none" strike="noStrike" baseline="0" dirty="0">
                          <a:effectLst/>
                        </a:rPr>
                        <a:t>United States</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2,308</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13.8%</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65184">
                <a:tc>
                  <a:txBody>
                    <a:bodyPr/>
                    <a:lstStyle/>
                    <a:p>
                      <a:pPr algn="l" fontAlgn="b"/>
                      <a:r>
                        <a:rPr lang="en-US" sz="1400" u="none" strike="noStrike" baseline="0">
                          <a:effectLst/>
                        </a:rPr>
                        <a:t>China</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1,682</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10.1%</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65184">
                <a:tc>
                  <a:txBody>
                    <a:bodyPr/>
                    <a:lstStyle/>
                    <a:p>
                      <a:pPr algn="l" fontAlgn="b"/>
                      <a:r>
                        <a:rPr lang="en-US" sz="1400" u="none" strike="noStrike" baseline="0">
                          <a:effectLst/>
                        </a:rPr>
                        <a:t>Germany</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1,050</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6.3%</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65184">
                <a:tc>
                  <a:txBody>
                    <a:bodyPr/>
                    <a:lstStyle/>
                    <a:p>
                      <a:pPr algn="l" fontAlgn="b"/>
                      <a:r>
                        <a:rPr lang="en-US" sz="1400" u="none" strike="noStrike" baseline="0">
                          <a:effectLst/>
                        </a:rPr>
                        <a:t>Japan</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648</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3.9%</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65184">
                <a:tc>
                  <a:txBody>
                    <a:bodyPr/>
                    <a:lstStyle/>
                    <a:p>
                      <a:pPr algn="l" fontAlgn="b"/>
                      <a:r>
                        <a:rPr lang="en-US" sz="1400" u="none" strike="noStrike" baseline="0">
                          <a:effectLst/>
                        </a:rPr>
                        <a:t>United Kingdom</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626</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3.7%</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65184">
                <a:tc>
                  <a:txBody>
                    <a:bodyPr/>
                    <a:lstStyle/>
                    <a:p>
                      <a:pPr algn="l" fontAlgn="b"/>
                      <a:r>
                        <a:rPr lang="en-US" sz="1400" u="none" strike="noStrike" baseline="0">
                          <a:effectLst/>
                        </a:rPr>
                        <a:t>France</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573</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3.4%</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65184">
                <a:tc>
                  <a:txBody>
                    <a:bodyPr/>
                    <a:lstStyle/>
                    <a:p>
                      <a:pPr algn="l" fontAlgn="b"/>
                      <a:r>
                        <a:rPr lang="en-US" sz="1400" u="none" strike="noStrike" baseline="0" dirty="0" smtClean="0">
                          <a:effectLst/>
                        </a:rPr>
                        <a:t>Hong Kong, China</a:t>
                      </a:r>
                      <a:endParaRPr lang="en-US" sz="1400" b="0" i="0" u="none" strike="noStrike" baseline="0" dirty="0">
                        <a:solidFill>
                          <a:srgbClr val="000000"/>
                        </a:solidFill>
                        <a:effectLst/>
                        <a:latin typeface="+mn-lt"/>
                      </a:endParaRPr>
                    </a:p>
                  </a:txBody>
                  <a:tcPr marL="9525" marR="9525" marT="9525" marB="0" anchor="b"/>
                </a:tc>
                <a:tc>
                  <a:txBody>
                    <a:bodyPr/>
                    <a:lstStyle/>
                    <a:p>
                      <a:pPr algn="ctr" fontAlgn="b"/>
                      <a:r>
                        <a:rPr lang="en-US" sz="1400" u="none" strike="noStrike" baseline="0" dirty="0" smtClean="0">
                          <a:effectLst/>
                        </a:rPr>
                        <a:t>559</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3.3%</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65184">
                <a:tc>
                  <a:txBody>
                    <a:bodyPr/>
                    <a:lstStyle/>
                    <a:p>
                      <a:pPr algn="l" fontAlgn="b"/>
                      <a:r>
                        <a:rPr lang="en-US" sz="1400" b="0" i="0" u="none" strike="noStrike" baseline="0" dirty="0" smtClean="0">
                          <a:solidFill>
                            <a:srgbClr val="000000"/>
                          </a:solidFill>
                          <a:effectLst/>
                          <a:latin typeface="Calibri"/>
                        </a:rPr>
                        <a:t>Netherlands</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506</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3.0%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65184">
                <a:tc>
                  <a:txBody>
                    <a:bodyPr/>
                    <a:lstStyle/>
                    <a:p>
                      <a:pPr algn="l" fontAlgn="b"/>
                      <a:r>
                        <a:rPr lang="en-US" sz="1400" u="none" strike="noStrike" baseline="0" dirty="0">
                          <a:effectLst/>
                        </a:rPr>
                        <a:t>Korea, Republic of</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436</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2.6%</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65184">
                <a:tc>
                  <a:txBody>
                    <a:bodyPr/>
                    <a:lstStyle/>
                    <a:p>
                      <a:pPr algn="l" fontAlgn="b"/>
                      <a:r>
                        <a:rPr lang="en-US" sz="1400" b="0" i="0" u="none" strike="noStrike" baseline="0" dirty="0" smtClean="0">
                          <a:solidFill>
                            <a:schemeClr val="dk1"/>
                          </a:solidFill>
                          <a:effectLst/>
                          <a:latin typeface="+mn-lt"/>
                        </a:rPr>
                        <a:t>Canada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436</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2.6%</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65184">
                <a:tc>
                  <a:txBody>
                    <a:bodyPr/>
                    <a:lstStyle/>
                    <a:p>
                      <a:pPr algn="l" fontAlgn="b"/>
                      <a:r>
                        <a:rPr lang="en-US" sz="1400" u="none" strike="noStrike" baseline="0" dirty="0">
                          <a:effectLst/>
                        </a:rPr>
                        <a:t>Italy</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409</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2.4%</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65184">
                <a:tc>
                  <a:txBody>
                    <a:bodyPr/>
                    <a:lstStyle/>
                    <a:p>
                      <a:pPr algn="l" fontAlgn="b"/>
                      <a:r>
                        <a:rPr lang="en-US" sz="1400" b="0" i="0" u="none" strike="noStrike" baseline="0" dirty="0" smtClean="0">
                          <a:solidFill>
                            <a:schemeClr val="dk1"/>
                          </a:solidFill>
                          <a:effectLst/>
                          <a:latin typeface="+mn-lt"/>
                        </a:rPr>
                        <a:t>Mexico</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405</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2.4%</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65184">
                <a:tc>
                  <a:txBody>
                    <a:bodyPr/>
                    <a:lstStyle/>
                    <a:p>
                      <a:pPr algn="l" fontAlgn="b"/>
                      <a:r>
                        <a:rPr lang="en-US" sz="1400" b="0" i="0" u="none" strike="noStrike" baseline="0" dirty="0" smtClean="0">
                          <a:solidFill>
                            <a:schemeClr val="dk1"/>
                          </a:solidFill>
                          <a:effectLst/>
                          <a:latin typeface="+mn-lt"/>
                        </a:rPr>
                        <a:t>India</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392</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2.3%</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65184">
                <a:tc>
                  <a:txBody>
                    <a:bodyPr/>
                    <a:lstStyle/>
                    <a:p>
                      <a:pPr algn="l" fontAlgn="b"/>
                      <a:r>
                        <a:rPr lang="en-US" sz="1400" b="0" i="0" u="none" strike="noStrike" baseline="0" dirty="0" smtClean="0">
                          <a:solidFill>
                            <a:schemeClr val="dk1"/>
                          </a:solidFill>
                          <a:effectLst/>
                          <a:latin typeface="+mn-lt"/>
                        </a:rPr>
                        <a:t>Belgium</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309</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2.2%</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65184">
                <a:tc>
                  <a:txBody>
                    <a:bodyPr/>
                    <a:lstStyle/>
                    <a:p>
                      <a:pPr algn="l" fontAlgn="b"/>
                      <a:r>
                        <a:rPr lang="en-US" sz="1400" u="none" strike="noStrike" baseline="0" dirty="0" smtClean="0">
                          <a:effectLst/>
                        </a:rPr>
                        <a:t>Spain</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b="0" i="0" u="none" strike="noStrike" baseline="0" dirty="0" smtClean="0">
                          <a:solidFill>
                            <a:schemeClr val="dk1"/>
                          </a:solidFill>
                          <a:effectLst/>
                          <a:latin typeface="+mn-lt"/>
                        </a:rPr>
                        <a:t>280</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1.8%</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265184">
                <a:tc>
                  <a:txBody>
                    <a:bodyPr/>
                    <a:lstStyle/>
                    <a:p>
                      <a:pPr algn="l" fontAlgn="b"/>
                      <a:r>
                        <a:rPr lang="en-US" sz="1400" u="none" strike="noStrike" baseline="0" dirty="0" smtClean="0">
                          <a:effectLst/>
                        </a:rPr>
                        <a:t>Rest of the World</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6,361,028</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smtClean="0">
                          <a:effectLst/>
                        </a:rPr>
                        <a:t>35.9%</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r h="265184">
                <a:tc>
                  <a:txBody>
                    <a:bodyPr/>
                    <a:lstStyle/>
                    <a:p>
                      <a:pPr algn="l" fontAlgn="b"/>
                      <a:r>
                        <a:rPr lang="en-US" sz="1400" u="none" strike="noStrike" baseline="0">
                          <a:effectLst/>
                        </a:rPr>
                        <a:t>World</a:t>
                      </a:r>
                      <a:endParaRPr lang="en-US" sz="1400" b="0" i="0" u="none" strike="noStrike" baseline="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18,567,000</a:t>
                      </a:r>
                      <a:endParaRPr lang="en-US" sz="1400" b="0" i="0" u="none" strike="noStrike" baseline="0" dirty="0">
                        <a:solidFill>
                          <a:srgbClr val="000000"/>
                        </a:solidFill>
                        <a:effectLst/>
                        <a:latin typeface="Calibri"/>
                      </a:endParaRPr>
                    </a:p>
                  </a:txBody>
                  <a:tcPr marL="9525" marR="9525" marT="9525" marB="0" anchor="b"/>
                </a:tc>
                <a:tc>
                  <a:txBody>
                    <a:bodyPr/>
                    <a:lstStyle/>
                    <a:p>
                      <a:pPr algn="ctr" fontAlgn="b"/>
                      <a:r>
                        <a:rPr lang="en-US" sz="1400" u="none" strike="noStrike" baseline="0" dirty="0">
                          <a:effectLst/>
                        </a:rPr>
                        <a:t>100.0%</a:t>
                      </a:r>
                      <a:endParaRPr lang="en-US" sz="14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983343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Drivers	</a:t>
            </a:r>
            <a:endParaRPr lang="en-US" dirty="0"/>
          </a:p>
        </p:txBody>
      </p:sp>
      <p:sp>
        <p:nvSpPr>
          <p:cNvPr id="3" name="Content Placeholder 2"/>
          <p:cNvSpPr>
            <a:spLocks noGrp="1"/>
          </p:cNvSpPr>
          <p:nvPr>
            <p:ph idx="1"/>
          </p:nvPr>
        </p:nvSpPr>
        <p:spPr/>
        <p:txBody>
          <a:bodyPr>
            <a:normAutofit/>
          </a:bodyPr>
          <a:lstStyle/>
          <a:p>
            <a:r>
              <a:rPr lang="en-US" sz="2000" dirty="0" smtClean="0"/>
              <a:t>Cost Drivers</a:t>
            </a:r>
          </a:p>
          <a:p>
            <a:pPr marL="228600" lvl="1" indent="0">
              <a:buNone/>
            </a:pPr>
            <a:r>
              <a:rPr lang="en-US" dirty="0" smtClean="0"/>
              <a:t>Companies increase their sales worldwide to recover their high investment costs.</a:t>
            </a:r>
          </a:p>
          <a:p>
            <a:r>
              <a:rPr lang="en-US" sz="2000" dirty="0" smtClean="0"/>
              <a:t>Competition Drivers</a:t>
            </a:r>
          </a:p>
          <a:p>
            <a:pPr marL="228600" lvl="1" indent="0">
              <a:buNone/>
            </a:pPr>
            <a:r>
              <a:rPr lang="en-US" dirty="0" smtClean="0"/>
              <a:t>Companies enter foreign markets to keep up with their competitors , retaliate against them, or enter a market first.</a:t>
            </a:r>
          </a:p>
          <a:p>
            <a:r>
              <a:rPr lang="en-US" sz="2000" dirty="0" smtClean="0"/>
              <a:t>Market Drivers</a:t>
            </a:r>
          </a:p>
          <a:p>
            <a:pPr marL="228600" lvl="1" indent="0">
              <a:buNone/>
            </a:pPr>
            <a:r>
              <a:rPr lang="en-US" dirty="0" smtClean="0"/>
              <a:t>Companies enter foreign markets because their customers expect them to be present in those countries.</a:t>
            </a:r>
          </a:p>
          <a:p>
            <a:r>
              <a:rPr lang="en-US" sz="2000" dirty="0" smtClean="0"/>
              <a:t>Technology Drivers</a:t>
            </a:r>
          </a:p>
          <a:p>
            <a:pPr marL="228600" lvl="1" indent="0">
              <a:buNone/>
            </a:pPr>
            <a:r>
              <a:rPr lang="en-US" dirty="0" smtClean="0"/>
              <a:t>Companies enter foreign markets because their customers use technology to make purchases from  these markets </a:t>
            </a:r>
            <a:endParaRPr lang="en-US" dirty="0"/>
          </a:p>
        </p:txBody>
      </p:sp>
    </p:spTree>
    <p:extLst>
      <p:ext uri="{BB962C8B-B14F-4D97-AF65-F5344CB8AC3E}">
        <p14:creationId xmlns:p14="http://schemas.microsoft.com/office/powerpoint/2010/main" val="342569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Drivers</a:t>
            </a:r>
            <a:endParaRPr lang="en-US" dirty="0"/>
          </a:p>
        </p:txBody>
      </p:sp>
      <p:sp>
        <p:nvSpPr>
          <p:cNvPr id="5" name="Content Placeholder 4"/>
          <p:cNvSpPr>
            <a:spLocks noGrp="1"/>
          </p:cNvSpPr>
          <p:nvPr>
            <p:ph idx="1"/>
          </p:nvPr>
        </p:nvSpPr>
        <p:spPr/>
        <p:txBody>
          <a:bodyPr>
            <a:normAutofit/>
          </a:bodyPr>
          <a:lstStyle/>
          <a:p>
            <a:pPr marL="0" indent="0">
              <a:buNone/>
            </a:pPr>
            <a:r>
              <a:rPr lang="en-US" sz="2000" dirty="0" smtClean="0"/>
              <a:t>Companies in industries with high fixed costs try to spread these costs over many units, and therefore seek sales outside of their home markets.</a:t>
            </a:r>
          </a:p>
          <a:p>
            <a:pPr marL="0" indent="0">
              <a:buNone/>
            </a:pPr>
            <a:r>
              <a:rPr lang="en-US" sz="2000" dirty="0" smtClean="0"/>
              <a:t>Automobile companies were among the first to seek sales abroad:</a:t>
            </a:r>
          </a:p>
          <a:p>
            <a:pPr marL="0" indent="0">
              <a:buNone/>
            </a:pPr>
            <a:endParaRPr lang="en-US" sz="2000" dirty="0" smtClean="0"/>
          </a:p>
          <a:p>
            <a:r>
              <a:rPr lang="en-US" sz="2000" dirty="0" smtClean="0"/>
              <a:t>Automobile </a:t>
            </a:r>
            <a:r>
              <a:rPr lang="en-US" sz="2000" dirty="0" smtClean="0"/>
              <a:t>production is dominated by </a:t>
            </a:r>
            <a:r>
              <a:rPr lang="en-US" sz="2000" dirty="0" smtClean="0"/>
              <a:t>19 </a:t>
            </a:r>
            <a:r>
              <a:rPr lang="en-US" sz="2000" dirty="0" smtClean="0"/>
              <a:t>companies </a:t>
            </a:r>
          </a:p>
          <a:p>
            <a:pPr marL="228600" lvl="1" indent="0">
              <a:buNone/>
            </a:pPr>
            <a:r>
              <a:rPr lang="en-US" sz="2000" dirty="0" smtClean="0"/>
              <a:t>(</a:t>
            </a:r>
            <a:r>
              <a:rPr lang="en-US" sz="2000" dirty="0" smtClean="0"/>
              <a:t>89 </a:t>
            </a:r>
            <a:r>
              <a:rPr lang="en-US" sz="2000" dirty="0" smtClean="0"/>
              <a:t>percent of all automobiles worldwide)</a:t>
            </a:r>
          </a:p>
          <a:p>
            <a:r>
              <a:rPr lang="en-US" sz="2000" dirty="0" smtClean="0"/>
              <a:t>Automobile production is concentrated in 15 countries </a:t>
            </a:r>
          </a:p>
          <a:p>
            <a:pPr marL="228600" lvl="1" indent="0">
              <a:buNone/>
            </a:pPr>
            <a:r>
              <a:rPr lang="en-US" sz="2000" dirty="0" smtClean="0"/>
              <a:t>(</a:t>
            </a:r>
            <a:r>
              <a:rPr lang="en-US" sz="2000" dirty="0" smtClean="0"/>
              <a:t>88 </a:t>
            </a:r>
            <a:r>
              <a:rPr lang="en-US" sz="2000" dirty="0" smtClean="0"/>
              <a:t>percent of worldwide production)</a:t>
            </a:r>
          </a:p>
          <a:p>
            <a:pPr marL="0" indent="0">
              <a:buNone/>
            </a:pPr>
            <a:r>
              <a:rPr lang="en-US" sz="2000" dirty="0" smtClean="0"/>
              <a:t>yet</a:t>
            </a:r>
            <a:endParaRPr lang="en-US" sz="2000" dirty="0" smtClean="0"/>
          </a:p>
          <a:p>
            <a:r>
              <a:rPr lang="en-US" sz="2000" dirty="0" smtClean="0"/>
              <a:t>Automobiles are sold in 143 countries.</a:t>
            </a:r>
            <a:endParaRPr lang="en-US" sz="2000" dirty="0"/>
          </a:p>
        </p:txBody>
      </p:sp>
    </p:spTree>
    <p:extLst>
      <p:ext uri="{BB962C8B-B14F-4D97-AF65-F5344CB8AC3E}">
        <p14:creationId xmlns:p14="http://schemas.microsoft.com/office/powerpoint/2010/main" val="58828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t>
            </a:r>
            <a:r>
              <a:rPr lang="en-US" dirty="0" smtClean="0"/>
              <a:t>Automobile Makers (2015) </a:t>
            </a:r>
            <a:r>
              <a:rPr lang="en-US" dirty="0" smtClean="0"/>
              <a:t/>
            </a:r>
            <a:br>
              <a:rPr lang="en-US" dirty="0" smtClean="0"/>
            </a:b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0007633"/>
              </p:ext>
            </p:extLst>
          </p:nvPr>
        </p:nvGraphicFramePr>
        <p:xfrm>
          <a:off x="784927" y="1187140"/>
          <a:ext cx="6740666" cy="5323185"/>
        </p:xfrm>
        <a:graphic>
          <a:graphicData uri="http://schemas.openxmlformats.org/drawingml/2006/table">
            <a:tbl>
              <a:tblPr firstRow="1" bandRow="1">
                <a:tableStyleId>{073A0DAA-6AF3-43AB-8588-CEC1D06C72B9}</a:tableStyleId>
              </a:tblPr>
              <a:tblGrid>
                <a:gridCol w="1865563">
                  <a:extLst>
                    <a:ext uri="{9D8B030D-6E8A-4147-A177-3AD203B41FA5}">
                      <a16:colId xmlns:a16="http://schemas.microsoft.com/office/drawing/2014/main" val="20000"/>
                    </a:ext>
                  </a:extLst>
                </a:gridCol>
                <a:gridCol w="1909562">
                  <a:extLst>
                    <a:ext uri="{9D8B030D-6E8A-4147-A177-3AD203B41FA5}">
                      <a16:colId xmlns:a16="http://schemas.microsoft.com/office/drawing/2014/main" val="20001"/>
                    </a:ext>
                  </a:extLst>
                </a:gridCol>
                <a:gridCol w="2965541">
                  <a:extLst>
                    <a:ext uri="{9D8B030D-6E8A-4147-A177-3AD203B41FA5}">
                      <a16:colId xmlns:a16="http://schemas.microsoft.com/office/drawing/2014/main" val="20002"/>
                    </a:ext>
                  </a:extLst>
                </a:gridCol>
              </a:tblGrid>
              <a:tr h="238251">
                <a:tc>
                  <a:txBody>
                    <a:bodyPr/>
                    <a:lstStyle/>
                    <a:p>
                      <a:pPr algn="l" fontAlgn="b"/>
                      <a:r>
                        <a:rPr lang="en-US" sz="1200" u="none" strike="noStrike" baseline="0" dirty="0" smtClean="0">
                          <a:effectLst/>
                        </a:rPr>
                        <a:t>Company</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u="none" strike="noStrike" baseline="0" dirty="0" smtClean="0">
                          <a:effectLst/>
                        </a:rPr>
                        <a:t>Units Sold Worldwide</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u="none" strike="noStrike" baseline="0" dirty="0" smtClean="0">
                          <a:effectLst/>
                        </a:rPr>
                        <a:t>Brands</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38251">
                <a:tc>
                  <a:txBody>
                    <a:bodyPr/>
                    <a:lstStyle/>
                    <a:p>
                      <a:pPr algn="l" fontAlgn="b"/>
                      <a:r>
                        <a:rPr lang="en-US" sz="1200" u="none" strike="noStrike" baseline="0" dirty="0" smtClean="0">
                          <a:effectLst/>
                        </a:rPr>
                        <a:t>Toyota Motors Corp.</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rgbClr val="000000"/>
                          </a:solidFill>
                          <a:effectLst/>
                          <a:latin typeface="Calibri"/>
                        </a:rPr>
                        <a:t>10,475,000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Toyota, Lexus, Daihatsu, Hino</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38251">
                <a:tc>
                  <a:txBody>
                    <a:bodyPr/>
                    <a:lstStyle/>
                    <a:p>
                      <a:pPr algn="l" fontAlgn="b"/>
                      <a:r>
                        <a:rPr lang="en-US" sz="1200" b="0" i="0" u="none" strike="noStrike" baseline="0" dirty="0" smtClean="0">
                          <a:solidFill>
                            <a:schemeClr val="dk1"/>
                          </a:solidFill>
                          <a:effectLst/>
                          <a:latin typeface="+mn-lt"/>
                        </a:rPr>
                        <a:t>Volkswagen Group AG</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9,895,000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Volkswagen, Audi, Porsche, </a:t>
                      </a:r>
                      <a:r>
                        <a:rPr lang="en-US" sz="1200" b="0" i="0" u="none" strike="noStrike" baseline="0" dirty="0" err="1" smtClean="0">
                          <a:solidFill>
                            <a:schemeClr val="dk1"/>
                          </a:solidFill>
                          <a:effectLst/>
                          <a:latin typeface="+mn-lt"/>
                        </a:rPr>
                        <a:t>Škoda</a:t>
                      </a:r>
                      <a:r>
                        <a:rPr lang="en-US" sz="1200" b="0" i="0" u="none" strike="noStrike" baseline="0" dirty="0" smtClean="0">
                          <a:solidFill>
                            <a:schemeClr val="dk1"/>
                          </a:solidFill>
                          <a:effectLst/>
                          <a:latin typeface="+mn-lt"/>
                        </a:rPr>
                        <a:t>, Scania, SEAT</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38251">
                <a:tc>
                  <a:txBody>
                    <a:bodyPr/>
                    <a:lstStyle/>
                    <a:p>
                      <a:pPr algn="l" fontAlgn="b"/>
                      <a:r>
                        <a:rPr lang="en-US" sz="1200" b="0" i="0" u="none" strike="noStrike" baseline="0" dirty="0" smtClean="0">
                          <a:solidFill>
                            <a:schemeClr val="dk1"/>
                          </a:solidFill>
                          <a:effectLst/>
                          <a:latin typeface="+mn-lt"/>
                        </a:rPr>
                        <a:t>General Motors Corp.</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9,609,000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Chevrolet, Buick, Cadillac, GMC, Opel, Holden</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38251">
                <a:tc>
                  <a:txBody>
                    <a:bodyPr/>
                    <a:lstStyle/>
                    <a:p>
                      <a:pPr algn="l" fontAlgn="b"/>
                      <a:r>
                        <a:rPr lang="en-US" sz="1200" b="0" i="0" u="none" strike="noStrike" baseline="0" dirty="0" smtClean="0">
                          <a:solidFill>
                            <a:schemeClr val="dk1"/>
                          </a:solidFill>
                          <a:effectLst/>
                          <a:latin typeface="+mn-lt"/>
                        </a:rPr>
                        <a:t>Hyundai Motor Group</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8,009,000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Hyundai, Kia</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38251">
                <a:tc>
                  <a:txBody>
                    <a:bodyPr/>
                    <a:lstStyle/>
                    <a:p>
                      <a:pPr algn="l" fontAlgn="b"/>
                      <a:r>
                        <a:rPr lang="en-US" sz="1200" b="0" i="0" u="none" strike="noStrike" baseline="0" dirty="0" smtClean="0">
                          <a:solidFill>
                            <a:schemeClr val="dk1"/>
                          </a:solidFill>
                          <a:effectLst/>
                          <a:latin typeface="+mn-lt"/>
                        </a:rPr>
                        <a:t>Ford Motor Company</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5,970,000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Ford, Lincoln, </a:t>
                      </a:r>
                      <a:r>
                        <a:rPr lang="en-US" sz="1200" b="0" i="0" u="none" strike="noStrike" baseline="0" dirty="0" err="1" smtClean="0">
                          <a:solidFill>
                            <a:schemeClr val="dk1"/>
                          </a:solidFill>
                          <a:effectLst/>
                          <a:latin typeface="+mn-lt"/>
                        </a:rPr>
                        <a:t>Troller</a:t>
                      </a:r>
                      <a:r>
                        <a:rPr lang="en-US" sz="1200" b="0" i="0" u="none" strike="noStrike" baseline="0" dirty="0" smtClean="0">
                          <a:solidFill>
                            <a:schemeClr val="dk1"/>
                          </a:solidFill>
                          <a:effectLst/>
                          <a:latin typeface="+mn-lt"/>
                        </a:rPr>
                        <a:t>, Bedford</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38251">
                <a:tc>
                  <a:txBody>
                    <a:bodyPr/>
                    <a:lstStyle/>
                    <a:p>
                      <a:pPr algn="l" fontAlgn="b"/>
                      <a:r>
                        <a:rPr lang="en-US" sz="1200" b="0" i="0" u="none" strike="noStrike" baseline="0" dirty="0" smtClean="0">
                          <a:solidFill>
                            <a:schemeClr val="dk1"/>
                          </a:solidFill>
                          <a:effectLst/>
                          <a:latin typeface="+mn-lt"/>
                        </a:rPr>
                        <a:t>Nissan</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5,098,000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Nissan, Dacia, Infiniti, Datsun</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38251">
                <a:tc>
                  <a:txBody>
                    <a:bodyPr/>
                    <a:lstStyle/>
                    <a:p>
                      <a:pPr algn="l" fontAlgn="b"/>
                      <a:r>
                        <a:rPr lang="en-US" sz="1200" b="0" i="0" u="none" strike="noStrike" baseline="0" dirty="0" smtClean="0">
                          <a:solidFill>
                            <a:schemeClr val="dk1"/>
                          </a:solidFill>
                          <a:effectLst/>
                          <a:latin typeface="+mn-lt"/>
                        </a:rPr>
                        <a:t>Fiat Chrysler Automobiles</a:t>
                      </a:r>
                      <a:endParaRPr lang="en-US" sz="1200" b="0" i="0" u="none" strike="noStrike" baseline="0" dirty="0">
                        <a:solidFill>
                          <a:srgbClr val="000000"/>
                        </a:solidFill>
                        <a:effectLst/>
                        <a:latin typeface="+mn-lt"/>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4,866,000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Fiat, Chrysler, Dodge, Alfa-Romeo, Ferrari</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38251">
                <a:tc>
                  <a:txBody>
                    <a:bodyPr/>
                    <a:lstStyle/>
                    <a:p>
                      <a:pPr algn="l" fontAlgn="b"/>
                      <a:r>
                        <a:rPr lang="en-US" sz="1200" b="0" i="0" u="none" strike="noStrike" baseline="0" dirty="0" smtClean="0">
                          <a:solidFill>
                            <a:srgbClr val="000000"/>
                          </a:solidFill>
                          <a:effectLst/>
                          <a:latin typeface="Calibri"/>
                        </a:rPr>
                        <a:t>Honda Motors</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5,514,000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Honda, Acura</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38251">
                <a:tc>
                  <a:txBody>
                    <a:bodyPr/>
                    <a:lstStyle/>
                    <a:p>
                      <a:pPr algn="l" fontAlgn="b"/>
                      <a:r>
                        <a:rPr lang="en-US" sz="1200" b="0" i="0" u="none" strike="noStrike" baseline="0" dirty="0" smtClean="0">
                          <a:solidFill>
                            <a:schemeClr val="dk1"/>
                          </a:solidFill>
                          <a:effectLst/>
                          <a:latin typeface="+mn-lt"/>
                        </a:rPr>
                        <a:t>Suzuki</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3,017,000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Suzuki, </a:t>
                      </a:r>
                      <a:r>
                        <a:rPr lang="en-US" sz="1200" b="0" i="0" u="none" strike="noStrike" baseline="0" dirty="0" err="1" smtClean="0">
                          <a:solidFill>
                            <a:schemeClr val="dk1"/>
                          </a:solidFill>
                          <a:effectLst/>
                          <a:latin typeface="+mn-lt"/>
                        </a:rPr>
                        <a:t>Maruti</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38251">
                <a:tc>
                  <a:txBody>
                    <a:bodyPr/>
                    <a:lstStyle/>
                    <a:p>
                      <a:pPr algn="l" fontAlgn="b"/>
                      <a:r>
                        <a:rPr lang="en-US" sz="1200" b="0" i="0" u="none" strike="noStrike" baseline="0" dirty="0" smtClean="0">
                          <a:solidFill>
                            <a:schemeClr val="dk1"/>
                          </a:solidFill>
                          <a:effectLst/>
                          <a:latin typeface="+mn-lt"/>
                        </a:rPr>
                        <a:t>Peugeot-Citroën SA</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2,917,000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Peugeot, Citroën</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38251">
                <a:tc>
                  <a:txBody>
                    <a:bodyPr/>
                    <a:lstStyle/>
                    <a:p>
                      <a:pPr algn="l" fontAlgn="b"/>
                      <a:r>
                        <a:rPr lang="en-US" sz="1200" b="0" i="0" u="none" strike="noStrike" baseline="0" dirty="0" smtClean="0">
                          <a:solidFill>
                            <a:schemeClr val="dk1"/>
                          </a:solidFill>
                          <a:effectLst/>
                          <a:latin typeface="+mn-lt"/>
                        </a:rPr>
                        <a:t>Renault</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2,762,000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Renault</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38251">
                <a:tc>
                  <a:txBody>
                    <a:bodyPr/>
                    <a:lstStyle/>
                    <a:p>
                      <a:pPr algn="l" fontAlgn="b"/>
                      <a:r>
                        <a:rPr lang="en-US" sz="1200" b="0" i="0" u="none" strike="noStrike" baseline="0" dirty="0" smtClean="0">
                          <a:solidFill>
                            <a:schemeClr val="dk1"/>
                          </a:solidFill>
                          <a:effectLst/>
                          <a:latin typeface="+mn-lt"/>
                        </a:rPr>
                        <a:t>BMW AG</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2,166,000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BMW, Mini, Rolls-Royce</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38251">
                <a:tc>
                  <a:txBody>
                    <a:bodyPr/>
                    <a:lstStyle/>
                    <a:p>
                      <a:pPr algn="l" fontAlgn="b"/>
                      <a:r>
                        <a:rPr lang="en-US" sz="1200" b="0" i="0" u="none" strike="noStrike" baseline="0" dirty="0" smtClean="0">
                          <a:solidFill>
                            <a:schemeClr val="dk1"/>
                          </a:solidFill>
                          <a:effectLst/>
                          <a:latin typeface="+mn-lt"/>
                        </a:rPr>
                        <a:t>SAIC Motors</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2,088,000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err="1" smtClean="0">
                          <a:solidFill>
                            <a:schemeClr val="dk1"/>
                          </a:solidFill>
                          <a:effectLst/>
                          <a:latin typeface="+mn-lt"/>
                        </a:rPr>
                        <a:t>Wuling</a:t>
                      </a:r>
                      <a:r>
                        <a:rPr lang="en-US" sz="1200" b="0" i="0" u="none" strike="noStrike" baseline="0" dirty="0" smtClean="0">
                          <a:solidFill>
                            <a:schemeClr val="dk1"/>
                          </a:solidFill>
                          <a:effectLst/>
                          <a:latin typeface="+mn-lt"/>
                        </a:rPr>
                        <a:t>, </a:t>
                      </a:r>
                      <a:r>
                        <a:rPr lang="en-US" sz="1200" b="0" i="0" u="none" strike="noStrike" baseline="0" dirty="0" err="1" smtClean="0">
                          <a:solidFill>
                            <a:schemeClr val="dk1"/>
                          </a:solidFill>
                          <a:effectLst/>
                          <a:latin typeface="+mn-lt"/>
                        </a:rPr>
                        <a:t>Baojun</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38251">
                <a:tc>
                  <a:txBody>
                    <a:bodyPr/>
                    <a:lstStyle/>
                    <a:p>
                      <a:pPr algn="l" fontAlgn="b"/>
                      <a:r>
                        <a:rPr lang="en-US" sz="1200" b="0" i="0" u="none" strike="noStrike" baseline="0" dirty="0" smtClean="0">
                          <a:solidFill>
                            <a:schemeClr val="dk1"/>
                          </a:solidFill>
                          <a:effectLst/>
                          <a:latin typeface="+mn-lt"/>
                        </a:rPr>
                        <a:t>Daimler AG</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1,973,000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Mercedes-Benz, Mitsubishi-Fuso, </a:t>
                      </a:r>
                      <a:r>
                        <a:rPr lang="en-US" sz="1200" b="0" i="0" u="none" strike="noStrike" baseline="0" dirty="0" err="1" smtClean="0">
                          <a:solidFill>
                            <a:schemeClr val="dk1"/>
                          </a:solidFill>
                          <a:effectLst/>
                          <a:latin typeface="+mn-lt"/>
                        </a:rPr>
                        <a:t>Setra</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38251">
                <a:tc>
                  <a:txBody>
                    <a:bodyPr/>
                    <a:lstStyle/>
                    <a:p>
                      <a:pPr algn="l" fontAlgn="b"/>
                      <a:r>
                        <a:rPr lang="en-US" sz="1200" b="0" i="0" u="none" strike="noStrike" baseline="0" dirty="0" err="1" smtClean="0">
                          <a:solidFill>
                            <a:schemeClr val="dk1"/>
                          </a:solidFill>
                          <a:effectLst/>
                          <a:latin typeface="+mn-lt"/>
                        </a:rPr>
                        <a:t>Chang’an</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chemeClr val="dk1"/>
                          </a:solidFill>
                          <a:effectLst/>
                          <a:latin typeface="+mn-lt"/>
                        </a:rPr>
                        <a:t>1,447,000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err="1" smtClean="0">
                          <a:solidFill>
                            <a:schemeClr val="dk1"/>
                          </a:solidFill>
                          <a:effectLst/>
                          <a:latin typeface="+mn-lt"/>
                        </a:rPr>
                        <a:t>Chang’an,Chana</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238251">
                <a:tc>
                  <a:txBody>
                    <a:bodyPr/>
                    <a:lstStyle/>
                    <a:p>
                      <a:pPr algn="l" fontAlgn="b"/>
                      <a:r>
                        <a:rPr lang="en-US" sz="1200" b="0" i="0" u="none" strike="noStrike" baseline="0" dirty="0" smtClean="0">
                          <a:solidFill>
                            <a:schemeClr val="dk1"/>
                          </a:solidFill>
                          <a:effectLst/>
                          <a:latin typeface="+mn-lt"/>
                        </a:rPr>
                        <a:t>Mazda Motors</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u="none" strike="noStrike" baseline="0" dirty="0" smtClean="0">
                          <a:effectLst/>
                        </a:rPr>
                        <a:t>1,328,000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chemeClr val="dk1"/>
                          </a:solidFill>
                          <a:effectLst/>
                          <a:latin typeface="+mn-lt"/>
                        </a:rPr>
                        <a:t>Mazda</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r h="238251">
                <a:tc>
                  <a:txBody>
                    <a:bodyPr/>
                    <a:lstStyle/>
                    <a:p>
                      <a:pPr algn="l" fontAlgn="b"/>
                      <a:r>
                        <a:rPr lang="en-US" sz="1200" b="0" i="0" u="none" strike="noStrike" baseline="0" dirty="0" err="1" smtClean="0">
                          <a:solidFill>
                            <a:schemeClr val="dk1"/>
                          </a:solidFill>
                          <a:effectLst/>
                          <a:latin typeface="+mn-lt"/>
                        </a:rPr>
                        <a:t>DongFeng</a:t>
                      </a:r>
                      <a:r>
                        <a:rPr lang="en-US" sz="1200" b="0" i="0" u="none" strike="noStrike" baseline="0" dirty="0" smtClean="0">
                          <a:solidFill>
                            <a:schemeClr val="dk1"/>
                          </a:solidFill>
                          <a:effectLst/>
                          <a:latin typeface="+mn-lt"/>
                        </a:rPr>
                        <a:t> Motors</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rgbClr val="000000"/>
                          </a:solidFill>
                          <a:effectLst/>
                          <a:latin typeface="Calibri"/>
                        </a:rPr>
                        <a:t>1,302,000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err="1" smtClean="0">
                          <a:solidFill>
                            <a:schemeClr val="dk1"/>
                          </a:solidFill>
                          <a:effectLst/>
                          <a:latin typeface="+mn-lt"/>
                        </a:rPr>
                        <a:t>Dongfeng</a:t>
                      </a:r>
                      <a:r>
                        <a:rPr lang="en-US" sz="1200" b="0" i="0" u="none" strike="noStrike" baseline="0" dirty="0" smtClean="0">
                          <a:solidFill>
                            <a:schemeClr val="dk1"/>
                          </a:solidFill>
                          <a:effectLst/>
                          <a:latin typeface="+mn-lt"/>
                        </a:rPr>
                        <a:t>, </a:t>
                      </a:r>
                      <a:r>
                        <a:rPr lang="en-US" sz="1200" b="0" i="0" u="none" strike="noStrike" baseline="0" dirty="0" err="1" smtClean="0">
                          <a:solidFill>
                            <a:schemeClr val="dk1"/>
                          </a:solidFill>
                          <a:effectLst/>
                          <a:latin typeface="+mn-lt"/>
                        </a:rPr>
                        <a:t>Fengshen</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18"/>
                  </a:ext>
                </a:extLst>
              </a:tr>
              <a:tr h="238251">
                <a:tc>
                  <a:txBody>
                    <a:bodyPr/>
                    <a:lstStyle/>
                    <a:p>
                      <a:pPr algn="l" fontAlgn="b"/>
                      <a:r>
                        <a:rPr lang="en-US" sz="1200" b="0" i="0" u="none" strike="noStrike" baseline="0" dirty="0" smtClean="0">
                          <a:solidFill>
                            <a:srgbClr val="000000"/>
                          </a:solidFill>
                          <a:effectLst/>
                          <a:latin typeface="Calibri"/>
                        </a:rPr>
                        <a:t>Mitsubishi</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rgbClr val="000000"/>
                          </a:solidFill>
                          <a:effectLst/>
                          <a:latin typeface="Calibri"/>
                        </a:rPr>
                        <a:t>1,262,000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rgbClr val="000000"/>
                          </a:solidFill>
                          <a:effectLst/>
                          <a:latin typeface="Calibri"/>
                        </a:rPr>
                        <a:t>Mitsubishi</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333055954"/>
                  </a:ext>
                </a:extLst>
              </a:tr>
              <a:tr h="238251">
                <a:tc>
                  <a:txBody>
                    <a:bodyPr/>
                    <a:lstStyle/>
                    <a:p>
                      <a:pPr algn="l" fontAlgn="b"/>
                      <a:r>
                        <a:rPr lang="en-US" sz="1200" b="0" i="0" u="none" strike="noStrike" baseline="0" dirty="0" smtClean="0">
                          <a:solidFill>
                            <a:srgbClr val="000000"/>
                          </a:solidFill>
                          <a:effectLst/>
                          <a:latin typeface="Calibri"/>
                        </a:rPr>
                        <a:t>Beijing Automotive Group</a:t>
                      </a:r>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rgbClr val="000000"/>
                          </a:solidFill>
                          <a:effectLst/>
                          <a:latin typeface="Calibri"/>
                        </a:rPr>
                        <a:t>1,116,000</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rgbClr val="000000"/>
                          </a:solidFill>
                          <a:effectLst/>
                          <a:latin typeface="Calibri"/>
                        </a:rPr>
                        <a:t>BAIC, BAW, </a:t>
                      </a:r>
                      <a:r>
                        <a:rPr lang="en-US" sz="1200" b="0" i="0" u="none" strike="noStrike" baseline="0" dirty="0" err="1" smtClean="0">
                          <a:solidFill>
                            <a:srgbClr val="000000"/>
                          </a:solidFill>
                          <a:effectLst/>
                          <a:latin typeface="Calibri"/>
                        </a:rPr>
                        <a:t>Foton</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256388087"/>
                  </a:ext>
                </a:extLst>
              </a:tr>
              <a:tr h="238251">
                <a:tc>
                  <a:txBody>
                    <a:bodyPr/>
                    <a:lstStyle/>
                    <a:p>
                      <a:pPr algn="l" fontAlgn="b"/>
                      <a:r>
                        <a:rPr lang="en-US" sz="1200" b="0" i="0" u="none" strike="noStrike" baseline="0" dirty="0" smtClean="0">
                          <a:solidFill>
                            <a:srgbClr val="000000"/>
                          </a:solidFill>
                          <a:effectLst/>
                          <a:latin typeface="Calibri"/>
                        </a:rPr>
                        <a:t>Rest of the World</a:t>
                      </a:r>
                    </a:p>
                    <a:p>
                      <a:pPr algn="l" fontAlgn="b"/>
                      <a:endParaRPr lang="en-US" sz="1200" b="0" i="0" u="none" strike="noStrike" baseline="0" dirty="0">
                        <a:solidFill>
                          <a:srgbClr val="000000"/>
                        </a:solidFill>
                        <a:effectLst/>
                        <a:latin typeface="Calibri"/>
                      </a:endParaRPr>
                    </a:p>
                  </a:txBody>
                  <a:tcPr marL="9525" marR="9525" marT="9525" marB="0" anchor="b"/>
                </a:tc>
                <a:tc>
                  <a:txBody>
                    <a:bodyPr/>
                    <a:lstStyle/>
                    <a:p>
                      <a:pPr algn="ctr" fontAlgn="b"/>
                      <a:r>
                        <a:rPr lang="en-US" sz="1200" b="0" i="0" u="none" strike="noStrike" baseline="0" dirty="0" smtClean="0">
                          <a:solidFill>
                            <a:srgbClr val="000000"/>
                          </a:solidFill>
                          <a:effectLst/>
                          <a:latin typeface="Calibri"/>
                        </a:rPr>
                        <a:t>9,958,000</a:t>
                      </a:r>
                    </a:p>
                    <a:p>
                      <a:pPr algn="ctr" fontAlgn="b"/>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b="0" i="0" u="none" strike="noStrike" baseline="0" dirty="0" smtClean="0">
                          <a:solidFill>
                            <a:srgbClr val="000000"/>
                          </a:solidFill>
                          <a:effectLst/>
                          <a:latin typeface="Calibri"/>
                        </a:rPr>
                        <a:t>Tata, Jaguar, Land Rover, </a:t>
                      </a:r>
                      <a:r>
                        <a:rPr lang="en-US" sz="1200" b="0" i="0" u="none" strike="noStrike" baseline="0" dirty="0" err="1" smtClean="0">
                          <a:solidFill>
                            <a:srgbClr val="000000"/>
                          </a:solidFill>
                          <a:effectLst/>
                          <a:latin typeface="Calibri"/>
                        </a:rPr>
                        <a:t>Geely</a:t>
                      </a:r>
                      <a:r>
                        <a:rPr lang="en-US" sz="1200" b="0" i="0" u="none" strike="noStrike" baseline="0" dirty="0" smtClean="0">
                          <a:solidFill>
                            <a:srgbClr val="000000"/>
                          </a:solidFill>
                          <a:effectLst/>
                          <a:latin typeface="Calibri"/>
                        </a:rPr>
                        <a:t>, </a:t>
                      </a:r>
                      <a:r>
                        <a:rPr lang="en-US" sz="1200" b="0" i="0" u="none" strike="noStrike" baseline="0" dirty="0" err="1" smtClean="0">
                          <a:solidFill>
                            <a:srgbClr val="000000"/>
                          </a:solidFill>
                          <a:effectLst/>
                          <a:latin typeface="Calibri"/>
                        </a:rPr>
                        <a:t>Emgrand</a:t>
                      </a:r>
                      <a:r>
                        <a:rPr lang="en-US" sz="1200" b="0" i="0" u="none" strike="noStrike" baseline="0" dirty="0" smtClean="0">
                          <a:solidFill>
                            <a:srgbClr val="000000"/>
                          </a:solidFill>
                          <a:effectLst/>
                          <a:latin typeface="Calibri"/>
                        </a:rPr>
                        <a:t>, </a:t>
                      </a:r>
                      <a:r>
                        <a:rPr lang="en-US" sz="1200" b="0" i="0" u="none" strike="noStrike" baseline="0" dirty="0" err="1" smtClean="0">
                          <a:solidFill>
                            <a:srgbClr val="000000"/>
                          </a:solidFill>
                          <a:effectLst/>
                          <a:latin typeface="Calibri"/>
                        </a:rPr>
                        <a:t>Englon</a:t>
                      </a:r>
                      <a:r>
                        <a:rPr lang="en-US" sz="1200" b="0" i="0" u="none" strike="noStrike" baseline="0" dirty="0" smtClean="0">
                          <a:solidFill>
                            <a:srgbClr val="000000"/>
                          </a:solidFill>
                          <a:effectLst/>
                          <a:latin typeface="Calibri"/>
                        </a:rPr>
                        <a:t>, </a:t>
                      </a:r>
                      <a:r>
                        <a:rPr lang="en-US" sz="1200" b="0" i="0" u="none" strike="noStrike" baseline="0" dirty="0" err="1" smtClean="0">
                          <a:solidFill>
                            <a:srgbClr val="000000"/>
                          </a:solidFill>
                          <a:effectLst/>
                          <a:latin typeface="Calibri"/>
                        </a:rPr>
                        <a:t>Gleagle</a:t>
                      </a:r>
                      <a:r>
                        <a:rPr lang="en-US" sz="1200" b="0" i="0" u="none" strike="noStrike" baseline="0" dirty="0" smtClean="0">
                          <a:solidFill>
                            <a:srgbClr val="000000"/>
                          </a:solidFill>
                          <a:effectLst/>
                          <a:latin typeface="Calibri"/>
                        </a:rPr>
                        <a:t>, Subaru, Great Wall, </a:t>
                      </a:r>
                      <a:r>
                        <a:rPr lang="en-US" sz="1200" b="0" i="0" u="none" strike="noStrike" baseline="0" dirty="0" err="1" smtClean="0">
                          <a:solidFill>
                            <a:srgbClr val="000000"/>
                          </a:solidFill>
                          <a:effectLst/>
                          <a:latin typeface="Calibri"/>
                        </a:rPr>
                        <a:t>Haval</a:t>
                      </a:r>
                      <a:r>
                        <a:rPr lang="en-US" sz="1200" b="0" i="0" u="none" strike="noStrike" baseline="0" dirty="0" smtClean="0">
                          <a:solidFill>
                            <a:srgbClr val="000000"/>
                          </a:solidFill>
                          <a:effectLst/>
                          <a:latin typeface="Calibri"/>
                        </a:rPr>
                        <a:t>, FAW, </a:t>
                      </a:r>
                      <a:r>
                        <a:rPr lang="en-US" sz="1200" b="0" i="0" u="none" strike="noStrike" baseline="0" dirty="0" err="1" smtClean="0">
                          <a:solidFill>
                            <a:srgbClr val="000000"/>
                          </a:solidFill>
                          <a:effectLst/>
                          <a:latin typeface="Calibri"/>
                        </a:rPr>
                        <a:t>Besturn</a:t>
                      </a:r>
                      <a:r>
                        <a:rPr lang="en-US" sz="1200" b="0" i="0" u="none" strike="noStrike" baseline="0" dirty="0" smtClean="0">
                          <a:solidFill>
                            <a:srgbClr val="000000"/>
                          </a:solidFill>
                          <a:effectLst/>
                          <a:latin typeface="Calibri"/>
                        </a:rPr>
                        <a:t>, Hong Qi, Jilin, IKCO</a:t>
                      </a:r>
                      <a:endParaRPr lang="en-US" sz="1200" b="0"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993080883"/>
                  </a:ext>
                </a:extLst>
              </a:tr>
            </a:tbl>
          </a:graphicData>
        </a:graphic>
      </p:graphicFrame>
    </p:spTree>
    <p:extLst>
      <p:ext uri="{BB962C8B-B14F-4D97-AF65-F5344CB8AC3E}">
        <p14:creationId xmlns:p14="http://schemas.microsoft.com/office/powerpoint/2010/main" val="804749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potx" id="{57B6ECF6-2E79-470D-A23E-CA8E2990C586}" vid="{EC41A2B1-6650-4D30-8602-EA752DF8DF2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1724</Words>
  <Application>Microsoft Office PowerPoint</Application>
  <PresentationFormat>On-screen Show (4:3)</PresentationFormat>
  <Paragraphs>370</Paragraphs>
  <Slides>23</Slides>
  <Notes>1</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Lucida Bright</vt:lpstr>
      <vt:lpstr>Verdana</vt:lpstr>
      <vt:lpstr>Office Theme</vt:lpstr>
      <vt:lpstr>Office Theme</vt:lpstr>
      <vt:lpstr>Office Theme</vt:lpstr>
      <vt:lpstr>Office Theme</vt:lpstr>
      <vt:lpstr>chapter1</vt:lpstr>
      <vt:lpstr>Adobe Photoshop Image</vt:lpstr>
      <vt:lpstr>Chapter 1 International Trade</vt:lpstr>
      <vt:lpstr>International Trade</vt:lpstr>
      <vt:lpstr>International Trade Growth</vt:lpstr>
      <vt:lpstr>International Trade Milestones</vt:lpstr>
      <vt:lpstr>Major Exporting Countries (2015)  </vt:lpstr>
      <vt:lpstr>Major Importing Countries (2015)  </vt:lpstr>
      <vt:lpstr>International Trade Drivers </vt:lpstr>
      <vt:lpstr>Cost Drivers</vt:lpstr>
      <vt:lpstr>Major Automobile Makers (2015)  </vt:lpstr>
      <vt:lpstr>Vehicle Production Countries (2015)  </vt:lpstr>
      <vt:lpstr>Competition Drivers</vt:lpstr>
      <vt:lpstr>Competition Drivers</vt:lpstr>
      <vt:lpstr>Market Drivers</vt:lpstr>
      <vt:lpstr>Market Drivers</vt:lpstr>
      <vt:lpstr>International Trade Theories </vt:lpstr>
      <vt:lpstr>Theory of Absolute Advantage</vt:lpstr>
      <vt:lpstr>Theory of Comparative Advantage</vt:lpstr>
      <vt:lpstr>Factor Endowment Theory </vt:lpstr>
      <vt:lpstr>International Product Life Cycle Theory</vt:lpstr>
      <vt:lpstr>PowerPoint Presentation</vt:lpstr>
      <vt:lpstr>Cluster Theory</vt:lpstr>
      <vt:lpstr>Logistics Cluster Theory</vt:lpstr>
      <vt:lpstr>International Business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David</cp:lastModifiedBy>
  <cp:revision>50</cp:revision>
  <dcterms:created xsi:type="dcterms:W3CDTF">2013-08-01T19:16:32Z</dcterms:created>
  <dcterms:modified xsi:type="dcterms:W3CDTF">2017-05-30T19:46:13Z</dcterms:modified>
</cp:coreProperties>
</file>